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60" r:id="rId2"/>
    <p:sldId id="383" r:id="rId3"/>
    <p:sldId id="390" r:id="rId4"/>
    <p:sldId id="392" r:id="rId5"/>
    <p:sldId id="396" r:id="rId6"/>
    <p:sldId id="397" r:id="rId7"/>
    <p:sldId id="391" r:id="rId8"/>
    <p:sldId id="393" r:id="rId9"/>
    <p:sldId id="394" r:id="rId10"/>
    <p:sldId id="395" r:id="rId11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0000FF"/>
    <a:srgbClr val="CC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06" autoAdjust="0"/>
    <p:restoredTop sz="89286" autoAdjust="0"/>
  </p:normalViewPr>
  <p:slideViewPr>
    <p:cSldViewPr>
      <p:cViewPr varScale="1">
        <p:scale>
          <a:sx n="96" d="100"/>
          <a:sy n="96" d="100"/>
        </p:scale>
        <p:origin x="-15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18831" cy="493316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6" y="0"/>
            <a:ext cx="2918831" cy="493316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r">
              <a:defRPr sz="1200"/>
            </a:lvl1pPr>
          </a:lstStyle>
          <a:p>
            <a:fld id="{175F2561-C694-4791-856B-BC94B09B4A0F}" type="datetimeFigureOut">
              <a:rPr lang="ko-KR" altLang="en-US" smtClean="0"/>
              <a:pPr/>
              <a:t>2013-11-01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371285"/>
            <a:ext cx="2918831" cy="493316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6" y="9371285"/>
            <a:ext cx="2918831" cy="493316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r">
              <a:defRPr sz="1200"/>
            </a:lvl1pPr>
          </a:lstStyle>
          <a:p>
            <a:fld id="{B2517B61-A791-4443-B437-F8C91814B2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71219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19413" cy="493713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2"/>
            <a:ext cx="2919412" cy="493713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r">
              <a:defRPr sz="1200"/>
            </a:lvl1pPr>
          </a:lstStyle>
          <a:p>
            <a:fld id="{F7068064-EC31-40A1-B147-016CDAFCED78}" type="datetimeFigureOut">
              <a:rPr lang="ko-KR" altLang="en-US" smtClean="0"/>
              <a:pPr/>
              <a:t>2013-11-01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1" rIns="91422" bIns="4571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22" tIns="45711" rIns="91422" bIns="45711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1013"/>
            <a:ext cx="2919413" cy="493712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r">
              <a:defRPr sz="1200"/>
            </a:lvl1pPr>
          </a:lstStyle>
          <a:p>
            <a:fld id="{E9AF016D-6B43-495F-8CC2-95DE4E88691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1367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F016D-6B43-495F-8CC2-95DE4E88691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506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F016D-6B43-495F-8CC2-95DE4E88691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506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F016D-6B43-495F-8CC2-95DE4E88691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5061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F016D-6B43-495F-8CC2-95DE4E88691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5061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F016D-6B43-495F-8CC2-95DE4E88691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5061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F016D-6B43-495F-8CC2-95DE4E88691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5061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F016D-6B43-495F-8CC2-95DE4E88691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506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F016D-6B43-495F-8CC2-95DE4E88691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506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F016D-6B43-495F-8CC2-95DE4E88691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506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C6B57-E11A-440C-B747-0BD64283ACA0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5269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9A25F-F6E0-45E8-83EC-2E487B8D2D0A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62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216B5-9392-450E-9C07-D5928F1DAAD1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52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A399-97AE-44CE-84C5-15EFE615AEA4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1339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E294-D1E9-4CA1-9C2C-1945E7295690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8080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D20D-D9FC-422E-A6BC-6AFD12B33F3A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385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A3333-32BE-4DC7-A5BB-0E91AEE374AA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875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4573-08EB-4F9E-8716-1A38BC5D2D33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9795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DD600-93F2-4390-9928-1499A998972C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5033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FE769-6AFE-44BC-8E2F-F3737306096E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124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75B20-681B-4886-B5B2-03A84488DFD8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5921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CF73D-D808-4AC9-BB3D-BDE024946D23}" type="datetime1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57C8A-91E1-49D1-B6FE-9F4929AEC5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2241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/>
          <p:cNvGrpSpPr/>
          <p:nvPr/>
        </p:nvGrpSpPr>
        <p:grpSpPr>
          <a:xfrm>
            <a:off x="1002" y="2060848"/>
            <a:ext cx="9143999" cy="4490886"/>
            <a:chOff x="1403" y="2792329"/>
            <a:chExt cx="12801600" cy="6783328"/>
          </a:xfrm>
        </p:grpSpPr>
        <p:sp>
          <p:nvSpPr>
            <p:cNvPr id="3" name="직사각형 2"/>
            <p:cNvSpPr/>
            <p:nvPr/>
          </p:nvSpPr>
          <p:spPr>
            <a:xfrm>
              <a:off x="1403" y="2792329"/>
              <a:ext cx="12801600" cy="315420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7969" tIns="63986" rIns="127969" bIns="63986" rtlCol="0" anchor="ctr"/>
            <a:lstStyle/>
            <a:p>
              <a:pPr algn="ctr"/>
              <a:r>
                <a:rPr lang="en-US" altLang="ko-KR" sz="4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40" pitchFamily="18" charset="-127"/>
                  <a:ea typeface="-윤고딕340" pitchFamily="18" charset="-127"/>
                </a:rPr>
                <a:t>2013</a:t>
              </a:r>
              <a:r>
                <a:rPr lang="ko-KR" altLang="en-US" sz="4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40" pitchFamily="18" charset="-127"/>
                  <a:ea typeface="-윤고딕340" pitchFamily="18" charset="-127"/>
                </a:rPr>
                <a:t>년 국정감사</a:t>
              </a:r>
              <a:endParaRPr lang="en-US" altLang="ko-K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40" pitchFamily="18" charset="-127"/>
                <a:ea typeface="-윤고딕340" pitchFamily="18" charset="-127"/>
              </a:endParaRPr>
            </a:p>
            <a:p>
              <a:pPr algn="ctr"/>
              <a:r>
                <a:rPr lang="en-US" altLang="ko-KR" sz="4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40" pitchFamily="18" charset="-127"/>
                  <a:ea typeface="-윤고딕340" pitchFamily="18" charset="-127"/>
                </a:rPr>
                <a:t>(</a:t>
              </a:r>
              <a:r>
                <a:rPr lang="ko-KR" altLang="en-US" sz="4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40" pitchFamily="18" charset="-127"/>
                  <a:ea typeface="-윤고딕340" pitchFamily="18" charset="-127"/>
                </a:rPr>
                <a:t>환경부 종합감사</a:t>
              </a:r>
              <a:r>
                <a:rPr lang="en-US" altLang="ko-KR" sz="4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40" pitchFamily="18" charset="-127"/>
                  <a:ea typeface="-윤고딕340" pitchFamily="18" charset="-127"/>
                </a:rPr>
                <a:t>)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6" t="33457" r="57089" b="50178"/>
            <a:stretch/>
          </p:blipFill>
          <p:spPr bwMode="auto">
            <a:xfrm>
              <a:off x="8316214" y="8769259"/>
              <a:ext cx="806490" cy="8063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516216" y="6002124"/>
            <a:ext cx="24593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021831" algn="l"/>
              </a:tabLst>
            </a:pP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김상민 의원실</a:t>
            </a:r>
          </a:p>
        </p:txBody>
      </p:sp>
      <p:pic>
        <p:nvPicPr>
          <p:cNvPr id="7" name="Picture 2" descr="C:\Users\Administrator\Documents\네이트온 받은 파일\백관백인수인계\국정감사\질의서_121016\사본 -slogo_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424" y="99171"/>
            <a:ext cx="1080120" cy="716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084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-13427" y="1474497"/>
            <a:ext cx="9144000" cy="483482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5" tIns="45699" rIns="91395" bIns="45699" rtlCol="0" anchor="ctr"/>
          <a:lstStyle/>
          <a:p>
            <a:pPr algn="ctr"/>
            <a:endParaRPr lang="en-US" altLang="ko-K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-984" y="4868"/>
            <a:ext cx="9145987" cy="1469629"/>
            <a:chOff x="-1377" y="6815"/>
            <a:chExt cx="12804382" cy="2057481"/>
          </a:xfrm>
        </p:grpSpPr>
        <p:sp>
          <p:nvSpPr>
            <p:cNvPr id="3" name="직사각형 2"/>
            <p:cNvSpPr/>
            <p:nvPr/>
          </p:nvSpPr>
          <p:spPr>
            <a:xfrm>
              <a:off x="1403" y="645996"/>
              <a:ext cx="12801600" cy="14183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7969" tIns="63986" rIns="127969" bIns="63986" rtlCol="0" anchor="ctr"/>
            <a:lstStyle/>
            <a:p>
              <a:pPr algn="ctr" fontAlgn="base" latinLnBrk="0"/>
              <a:r>
                <a:rPr lang="ko-KR" altLang="en-US" sz="3600" b="1" dirty="0" smtClean="0">
                  <a:latin typeface="-윤고딕330" pitchFamily="18" charset="-127"/>
                  <a:ea typeface="-윤고딕330" pitchFamily="18" charset="-127"/>
                </a:rPr>
                <a:t>옥내급수관의 구조</a:t>
              </a:r>
              <a:endParaRPr lang="en-US" altLang="ko-KR" sz="3600" b="1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-1377" y="6815"/>
              <a:ext cx="12804382" cy="7056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2169" tIns="61085" rIns="122169" bIns="61085" rtlCol="0" anchor="ctr"/>
            <a:lstStyle/>
            <a:p>
              <a:pPr>
                <a:tabLst>
                  <a:tab pos="4021831" algn="l"/>
                </a:tabLst>
              </a:pPr>
              <a:r>
                <a:rPr lang="en-US" altLang="ko-KR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    </a:t>
              </a:r>
              <a:r>
                <a:rPr lang="ko-KR" altLang="en-US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김상민 의원실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6" t="33457" r="57089" b="50178"/>
            <a:stretch/>
          </p:blipFill>
          <p:spPr bwMode="auto">
            <a:xfrm>
              <a:off x="208388" y="87325"/>
              <a:ext cx="558733" cy="558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8" name="_x228021040" descr="EMB00003c30bb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" b="331"/>
          <a:stretch>
            <a:fillRect/>
          </a:stretch>
        </p:blipFill>
        <p:spPr bwMode="auto">
          <a:xfrm>
            <a:off x="646251" y="2520979"/>
            <a:ext cx="7886189" cy="371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47942" y="1556792"/>
            <a:ext cx="79844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○ 옥내급수관이란</a:t>
            </a:r>
            <a:r>
              <a:rPr lang="en-US" altLang="ko-KR" dirty="0" smtClean="0"/>
              <a:t>?</a:t>
            </a:r>
          </a:p>
          <a:p>
            <a:pPr fontAlgn="base" latinLnBrk="0"/>
            <a:r>
              <a:rPr lang="en-US" altLang="ko-KR" dirty="0"/>
              <a:t> </a:t>
            </a:r>
            <a:r>
              <a:rPr lang="en-US" altLang="ko-KR" dirty="0" smtClean="0"/>
              <a:t>  - </a:t>
            </a:r>
            <a:r>
              <a:rPr lang="ko-KR" altLang="en-US" dirty="0"/>
              <a:t>수돗물 공급을 위하여 배수관에서 분기된 급수관 중</a:t>
            </a:r>
            <a:r>
              <a:rPr lang="en-US" altLang="ko-KR" dirty="0"/>
              <a:t>, </a:t>
            </a:r>
            <a:r>
              <a:rPr lang="ko-KR" altLang="en-US" b="1" dirty="0"/>
              <a:t>건물 내</a:t>
            </a:r>
            <a:r>
              <a:rPr lang="en-US" altLang="ko-KR" dirty="0"/>
              <a:t>(</a:t>
            </a:r>
            <a:r>
              <a:rPr lang="ko-KR" altLang="en-US" dirty="0"/>
              <a:t>屋內</a:t>
            </a:r>
            <a:r>
              <a:rPr lang="en-US" altLang="ko-KR" dirty="0" smtClean="0"/>
              <a:t>)</a:t>
            </a:r>
          </a:p>
          <a:p>
            <a:pPr fontAlgn="base" latinLnBrk="0"/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설치 </a:t>
            </a:r>
            <a:r>
              <a:rPr lang="ko-KR" altLang="en-US" dirty="0"/>
              <a:t>된 </a:t>
            </a:r>
            <a:r>
              <a:rPr lang="ko-KR" altLang="en-US" b="1" dirty="0"/>
              <a:t>수도꼭지 직전까지의 급수관</a:t>
            </a:r>
            <a:r>
              <a:rPr lang="en-US" altLang="ko-KR" dirty="0"/>
              <a:t>(</a:t>
            </a:r>
            <a:r>
              <a:rPr lang="ko-KR" altLang="en-US" dirty="0"/>
              <a:t>저수조는 제외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_x179827536"/>
          <p:cNvSpPr>
            <a:spLocks noChangeArrowheads="1"/>
          </p:cNvSpPr>
          <p:nvPr/>
        </p:nvSpPr>
        <p:spPr bwMode="auto">
          <a:xfrm>
            <a:off x="5364088" y="2492896"/>
            <a:ext cx="3168351" cy="2276173"/>
          </a:xfrm>
          <a:prstGeom prst="roundRect">
            <a:avLst>
              <a:gd name="adj" fmla="val 20000"/>
            </a:avLst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87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-13427" y="1474497"/>
            <a:ext cx="9144000" cy="483482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5" tIns="45699" rIns="91395" bIns="45699" rtlCol="0" anchor="ctr"/>
          <a:lstStyle/>
          <a:p>
            <a:pPr algn="ctr"/>
            <a:endParaRPr lang="en-US" altLang="ko-K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-984" y="4868"/>
            <a:ext cx="9145987" cy="1469629"/>
            <a:chOff x="-1377" y="6815"/>
            <a:chExt cx="12804382" cy="2057481"/>
          </a:xfrm>
        </p:grpSpPr>
        <p:sp>
          <p:nvSpPr>
            <p:cNvPr id="3" name="직사각형 2"/>
            <p:cNvSpPr/>
            <p:nvPr/>
          </p:nvSpPr>
          <p:spPr>
            <a:xfrm>
              <a:off x="1403" y="645996"/>
              <a:ext cx="12801600" cy="14183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7969" tIns="63986" rIns="127969" bIns="63986" rtlCol="0" anchor="ctr"/>
            <a:lstStyle/>
            <a:p>
              <a:pPr algn="ctr" fontAlgn="base" latinLnBrk="0"/>
              <a:r>
                <a:rPr lang="ko-KR" altLang="en-US" sz="3100" b="1" dirty="0" smtClean="0">
                  <a:latin typeface="-윤고딕330" pitchFamily="18" charset="-127"/>
                  <a:ea typeface="-윤고딕330" pitchFamily="18" charset="-127"/>
                </a:rPr>
                <a:t>노후 옥내급수관</a:t>
              </a:r>
              <a:r>
                <a:rPr lang="en-US" altLang="ko-KR" sz="3100" b="1" dirty="0" smtClean="0"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en-US" altLang="ko-KR" sz="2000" b="1" dirty="0" smtClean="0">
                  <a:latin typeface="-윤고딕330" pitchFamily="18" charset="-127"/>
                  <a:ea typeface="-윤고딕330" pitchFamily="18" charset="-127"/>
                </a:rPr>
                <a:t>28</a:t>
              </a:r>
              <a:r>
                <a:rPr lang="ko-KR" altLang="en-US" sz="2000" b="1" dirty="0" smtClean="0">
                  <a:latin typeface="-윤고딕330" pitchFamily="18" charset="-127"/>
                  <a:ea typeface="-윤고딕330" pitchFamily="18" charset="-127"/>
                </a:rPr>
                <a:t>년 경과</a:t>
              </a:r>
              <a:r>
                <a:rPr lang="en-US" altLang="ko-KR" sz="2000" b="1" dirty="0" smtClean="0">
                  <a:latin typeface="-윤고딕330" pitchFamily="18" charset="-127"/>
                  <a:ea typeface="-윤고딕330" pitchFamily="18" charset="-127"/>
                </a:rPr>
                <a:t>, </a:t>
              </a:r>
              <a:r>
                <a:rPr lang="ko-KR" altLang="en-US" sz="2000" b="1" dirty="0" smtClean="0">
                  <a:latin typeface="-윤고딕330" pitchFamily="18" charset="-127"/>
                  <a:ea typeface="-윤고딕330" pitchFamily="18" charset="-127"/>
                </a:rPr>
                <a:t>아연도강관</a:t>
              </a:r>
              <a:r>
                <a:rPr lang="en-US" altLang="ko-KR" sz="2000" b="1" dirty="0" smtClean="0">
                  <a:latin typeface="-윤고딕330" pitchFamily="18" charset="-127"/>
                  <a:ea typeface="-윤고딕330" pitchFamily="18" charset="-127"/>
                </a:rPr>
                <a:t>) </a:t>
              </a:r>
              <a:r>
                <a:rPr lang="ko-KR" altLang="en-US" sz="3100" b="1" dirty="0" smtClean="0">
                  <a:latin typeface="-윤고딕330" pitchFamily="18" charset="-127"/>
                  <a:ea typeface="-윤고딕330" pitchFamily="18" charset="-127"/>
                </a:rPr>
                <a:t>내부 및 출수상태</a:t>
              </a:r>
              <a:endParaRPr lang="en-US" altLang="ko-KR" sz="3100" b="1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-1377" y="6815"/>
              <a:ext cx="12804382" cy="7056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2169" tIns="61085" rIns="122169" bIns="61085" rtlCol="0" anchor="ctr"/>
            <a:lstStyle/>
            <a:p>
              <a:pPr>
                <a:tabLst>
                  <a:tab pos="4021831" algn="l"/>
                </a:tabLst>
              </a:pPr>
              <a:r>
                <a:rPr lang="en-US" altLang="ko-KR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    </a:t>
              </a:r>
              <a:r>
                <a:rPr lang="ko-KR" altLang="en-US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김상민 의원실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6" t="33457" r="57089" b="50178"/>
            <a:stretch/>
          </p:blipFill>
          <p:spPr bwMode="auto">
            <a:xfrm>
              <a:off x="208388" y="87325"/>
              <a:ext cx="558733" cy="558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2176843" y="3064161"/>
          <a:ext cx="4790313" cy="1598041"/>
        </p:xfrm>
        <a:graphic>
          <a:graphicData uri="http://schemas.openxmlformats.org/drawingml/2006/table">
            <a:tbl>
              <a:tblPr/>
              <a:tblGrid>
                <a:gridCol w="2395601"/>
                <a:gridCol w="2394712"/>
              </a:tblGrid>
              <a:tr h="15980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6145" name="_x228747080" descr="EMB00003c30bb2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85135"/>
            <a:ext cx="6480720" cy="440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6766450" y="6351711"/>
            <a:ext cx="21980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sz="2400" dirty="0" smtClean="0"/>
              <a:t>(</a:t>
            </a:r>
            <a:r>
              <a:rPr lang="ko-KR" altLang="en-US" sz="2400" dirty="0" smtClean="0"/>
              <a:t>출처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환경부</a:t>
            </a:r>
            <a:r>
              <a:rPr lang="en-US" altLang="ko-KR" sz="2400" dirty="0" smtClean="0"/>
              <a:t>)</a:t>
            </a:r>
            <a:endParaRPr lang="en-US" altLang="ko-KR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84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-13427" y="1474497"/>
            <a:ext cx="9144000" cy="483482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5" tIns="45699" rIns="91395" bIns="45699" rtlCol="0" anchor="ctr"/>
          <a:lstStyle/>
          <a:p>
            <a:pPr algn="ctr"/>
            <a:endParaRPr lang="en-US" altLang="ko-K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-984" y="4868"/>
            <a:ext cx="9145987" cy="1469629"/>
            <a:chOff x="-1377" y="6815"/>
            <a:chExt cx="12804382" cy="2057481"/>
          </a:xfrm>
        </p:grpSpPr>
        <p:sp>
          <p:nvSpPr>
            <p:cNvPr id="3" name="직사각형 2"/>
            <p:cNvSpPr/>
            <p:nvPr/>
          </p:nvSpPr>
          <p:spPr>
            <a:xfrm>
              <a:off x="1403" y="645996"/>
              <a:ext cx="12801600" cy="14183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7969" tIns="63986" rIns="127969" bIns="63986" rtlCol="0" anchor="ctr"/>
            <a:lstStyle/>
            <a:p>
              <a:pPr algn="ctr" fontAlgn="base" latinLnBrk="0"/>
              <a:r>
                <a:rPr lang="ko-KR" altLang="en-US" sz="3100" b="1" dirty="0" smtClean="0">
                  <a:latin typeface="-윤고딕330" pitchFamily="18" charset="-127"/>
                  <a:ea typeface="-윤고딕330" pitchFamily="18" charset="-127"/>
                </a:rPr>
                <a:t>노후 옥내급수관</a:t>
              </a:r>
              <a:r>
                <a:rPr lang="en-US" altLang="ko-KR" sz="3100" b="1" dirty="0" smtClean="0"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en-US" altLang="ko-KR" sz="2000" b="1" dirty="0" smtClean="0">
                  <a:latin typeface="-윤고딕330" pitchFamily="18" charset="-127"/>
                  <a:ea typeface="-윤고딕330" pitchFamily="18" charset="-127"/>
                </a:rPr>
                <a:t>28</a:t>
              </a:r>
              <a:r>
                <a:rPr lang="ko-KR" altLang="en-US" sz="2000" b="1" dirty="0" smtClean="0">
                  <a:latin typeface="-윤고딕330" pitchFamily="18" charset="-127"/>
                  <a:ea typeface="-윤고딕330" pitchFamily="18" charset="-127"/>
                </a:rPr>
                <a:t>년 경과</a:t>
              </a:r>
              <a:r>
                <a:rPr lang="en-US" altLang="ko-KR" sz="2000" b="1" dirty="0" smtClean="0">
                  <a:latin typeface="-윤고딕330" pitchFamily="18" charset="-127"/>
                  <a:ea typeface="-윤고딕330" pitchFamily="18" charset="-127"/>
                </a:rPr>
                <a:t>, </a:t>
              </a:r>
              <a:r>
                <a:rPr lang="ko-KR" altLang="en-US" sz="2000" b="1" dirty="0" smtClean="0">
                  <a:latin typeface="-윤고딕330" pitchFamily="18" charset="-127"/>
                  <a:ea typeface="-윤고딕330" pitchFamily="18" charset="-127"/>
                </a:rPr>
                <a:t>아연도강관</a:t>
              </a:r>
              <a:r>
                <a:rPr lang="en-US" altLang="ko-KR" sz="2000" b="1" dirty="0" smtClean="0">
                  <a:latin typeface="-윤고딕330" pitchFamily="18" charset="-127"/>
                  <a:ea typeface="-윤고딕330" pitchFamily="18" charset="-127"/>
                </a:rPr>
                <a:t>) </a:t>
              </a:r>
              <a:r>
                <a:rPr lang="ko-KR" altLang="en-US" sz="3100" b="1" dirty="0" smtClean="0">
                  <a:latin typeface="-윤고딕330" pitchFamily="18" charset="-127"/>
                  <a:ea typeface="-윤고딕330" pitchFamily="18" charset="-127"/>
                </a:rPr>
                <a:t>내부 및 출수상태</a:t>
              </a:r>
              <a:endParaRPr lang="en-US" altLang="ko-KR" sz="3100" b="1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-1377" y="6815"/>
              <a:ext cx="12804382" cy="7056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2169" tIns="61085" rIns="122169" bIns="61085" rtlCol="0" anchor="ctr"/>
            <a:lstStyle/>
            <a:p>
              <a:pPr>
                <a:tabLst>
                  <a:tab pos="4021831" algn="l"/>
                </a:tabLst>
              </a:pPr>
              <a:r>
                <a:rPr lang="en-US" altLang="ko-KR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    </a:t>
              </a:r>
              <a:r>
                <a:rPr lang="ko-KR" altLang="en-US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김상민 의원실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6" t="33457" r="57089" b="50178"/>
            <a:stretch/>
          </p:blipFill>
          <p:spPr bwMode="auto">
            <a:xfrm>
              <a:off x="208388" y="87325"/>
              <a:ext cx="558733" cy="558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2176843" y="3064161"/>
          <a:ext cx="4790313" cy="1598041"/>
        </p:xfrm>
        <a:graphic>
          <a:graphicData uri="http://schemas.openxmlformats.org/drawingml/2006/table">
            <a:tbl>
              <a:tblPr/>
              <a:tblGrid>
                <a:gridCol w="2395601"/>
                <a:gridCol w="2394712"/>
              </a:tblGrid>
              <a:tr h="15980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6146" name="_x228746120" descr="EMB00003c30bb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83065"/>
            <a:ext cx="6840760" cy="458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6766450" y="6351711"/>
            <a:ext cx="21980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sz="2400" dirty="0" smtClean="0"/>
              <a:t>(</a:t>
            </a:r>
            <a:r>
              <a:rPr lang="ko-KR" altLang="en-US" sz="2400" dirty="0" smtClean="0"/>
              <a:t>출처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환경부</a:t>
            </a:r>
            <a:r>
              <a:rPr lang="en-US" altLang="ko-KR" sz="2400" dirty="0" smtClean="0"/>
              <a:t>)</a:t>
            </a:r>
            <a:endParaRPr lang="en-US" altLang="ko-KR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74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-13427" y="1474497"/>
            <a:ext cx="9144000" cy="483482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5" tIns="45699" rIns="91395" bIns="45699" rtlCol="0" anchor="ctr"/>
          <a:lstStyle/>
          <a:p>
            <a:pPr algn="ctr"/>
            <a:endParaRPr lang="en-US" altLang="ko-K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-984" y="4868"/>
            <a:ext cx="9145987" cy="1469629"/>
            <a:chOff x="-1377" y="6815"/>
            <a:chExt cx="12804382" cy="2057481"/>
          </a:xfrm>
        </p:grpSpPr>
        <p:sp>
          <p:nvSpPr>
            <p:cNvPr id="3" name="직사각형 2"/>
            <p:cNvSpPr/>
            <p:nvPr/>
          </p:nvSpPr>
          <p:spPr>
            <a:xfrm>
              <a:off x="1403" y="645996"/>
              <a:ext cx="12801600" cy="14183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7969" tIns="63986" rIns="127969" bIns="63986" rtlCol="0" anchor="ctr"/>
            <a:lstStyle/>
            <a:p>
              <a:pPr algn="ctr" fontAlgn="base" latinLnBrk="0"/>
              <a:r>
                <a:rPr lang="ko-KR" altLang="en-US" sz="3600" b="1" dirty="0" smtClean="0">
                  <a:latin typeface="-윤고딕330" pitchFamily="18" charset="-127"/>
                  <a:ea typeface="-윤고딕330" pitchFamily="18" charset="-127"/>
                </a:rPr>
                <a:t>아파트 가정집 욕실 배관 </a:t>
              </a:r>
              <a:r>
                <a:rPr lang="ko-KR" altLang="en-US" sz="3600" b="1" dirty="0" err="1" smtClean="0">
                  <a:latin typeface="-윤고딕330" pitchFamily="18" charset="-127"/>
                  <a:ea typeface="-윤고딕330" pitchFamily="18" charset="-127"/>
                </a:rPr>
                <a:t>녹상태</a:t>
              </a:r>
              <a:endParaRPr lang="en-US" altLang="ko-KR" sz="3600" b="1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-1377" y="6815"/>
              <a:ext cx="12804382" cy="7056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2169" tIns="61085" rIns="122169" bIns="61085" rtlCol="0" anchor="ctr"/>
            <a:lstStyle/>
            <a:p>
              <a:pPr>
                <a:tabLst>
                  <a:tab pos="4021831" algn="l"/>
                </a:tabLst>
              </a:pPr>
              <a:r>
                <a:rPr lang="en-US" altLang="ko-KR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    </a:t>
              </a:r>
              <a:r>
                <a:rPr lang="ko-KR" altLang="en-US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김상민 의원실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6" t="33457" r="57089" b="50178"/>
            <a:stretch/>
          </p:blipFill>
          <p:spPr bwMode="auto">
            <a:xfrm>
              <a:off x="208388" y="87325"/>
              <a:ext cx="558733" cy="558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pic>
        <p:nvPicPr>
          <p:cNvPr id="1027" name="Picture 3" descr="C:\Users\user\Desktop\녹물필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007" y="1665638"/>
            <a:ext cx="5927657" cy="444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97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-13427" y="1474497"/>
            <a:ext cx="9144000" cy="483482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5" tIns="45699" rIns="91395" bIns="45699" rtlCol="0" anchor="ctr"/>
          <a:lstStyle/>
          <a:p>
            <a:pPr algn="ctr"/>
            <a:endParaRPr lang="en-US" altLang="ko-K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-984" y="4868"/>
            <a:ext cx="9145987" cy="1469629"/>
            <a:chOff x="-1377" y="6815"/>
            <a:chExt cx="12804382" cy="2057481"/>
          </a:xfrm>
        </p:grpSpPr>
        <p:sp>
          <p:nvSpPr>
            <p:cNvPr id="3" name="직사각형 2"/>
            <p:cNvSpPr/>
            <p:nvPr/>
          </p:nvSpPr>
          <p:spPr>
            <a:xfrm>
              <a:off x="1403" y="645996"/>
              <a:ext cx="12801600" cy="14183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7969" tIns="63986" rIns="127969" bIns="63986" rtlCol="0" anchor="ctr"/>
            <a:lstStyle/>
            <a:p>
              <a:pPr algn="ctr" fontAlgn="base" latinLnBrk="0"/>
              <a:r>
                <a:rPr lang="ko-KR" altLang="en-US" sz="3600" b="1" dirty="0" smtClean="0">
                  <a:latin typeface="-윤고딕330" pitchFamily="18" charset="-127"/>
                  <a:ea typeface="-윤고딕330" pitchFamily="18" charset="-127"/>
                </a:rPr>
                <a:t>아파트 가정집 욕실 배관 </a:t>
              </a:r>
              <a:r>
                <a:rPr lang="ko-KR" altLang="en-US" sz="3600" b="1" dirty="0" err="1" smtClean="0">
                  <a:latin typeface="-윤고딕330" pitchFamily="18" charset="-127"/>
                  <a:ea typeface="-윤고딕330" pitchFamily="18" charset="-127"/>
                </a:rPr>
                <a:t>녹상태</a:t>
              </a:r>
              <a:endParaRPr lang="en-US" altLang="ko-KR" sz="3600" b="1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-1377" y="6815"/>
              <a:ext cx="12804382" cy="7056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2169" tIns="61085" rIns="122169" bIns="61085" rtlCol="0" anchor="ctr"/>
            <a:lstStyle/>
            <a:p>
              <a:pPr>
                <a:tabLst>
                  <a:tab pos="4021831" algn="l"/>
                </a:tabLst>
              </a:pPr>
              <a:r>
                <a:rPr lang="en-US" altLang="ko-KR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    </a:t>
              </a:r>
              <a:r>
                <a:rPr lang="ko-KR" altLang="en-US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김상민 의원실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6" t="33457" r="57089" b="50178"/>
            <a:stretch/>
          </p:blipFill>
          <p:spPr bwMode="auto">
            <a:xfrm>
              <a:off x="208388" y="87325"/>
              <a:ext cx="558733" cy="558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6</a:t>
            </a:fld>
            <a:endParaRPr lang="ko-KR" altLang="en-US"/>
          </a:p>
        </p:txBody>
      </p:sp>
      <p:pic>
        <p:nvPicPr>
          <p:cNvPr id="2050" name="Picture 2" descr="C:\Users\user\Desktop\녹물필터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711" y="1761590"/>
            <a:ext cx="5775609" cy="4331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62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-13427" y="1474497"/>
            <a:ext cx="9144000" cy="483482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5" tIns="45699" rIns="91395" bIns="45699" rtlCol="0" anchor="ctr"/>
          <a:lstStyle/>
          <a:p>
            <a:pPr algn="ctr"/>
            <a:endParaRPr lang="en-US" altLang="ko-K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-984" y="4868"/>
            <a:ext cx="9145987" cy="1469629"/>
            <a:chOff x="-1377" y="6815"/>
            <a:chExt cx="12804382" cy="2057481"/>
          </a:xfrm>
        </p:grpSpPr>
        <p:sp>
          <p:nvSpPr>
            <p:cNvPr id="3" name="직사각형 2"/>
            <p:cNvSpPr/>
            <p:nvPr/>
          </p:nvSpPr>
          <p:spPr>
            <a:xfrm>
              <a:off x="1403" y="645996"/>
              <a:ext cx="12801600" cy="14183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7969" tIns="63986" rIns="127969" bIns="63986" rtlCol="0" anchor="ctr"/>
            <a:lstStyle/>
            <a:p>
              <a:pPr algn="ctr" fontAlgn="base" latinLnBrk="0"/>
              <a:r>
                <a:rPr lang="ko-KR" altLang="en-US" sz="2800" b="1" dirty="0" err="1" smtClean="0">
                  <a:latin typeface="-윤고딕330" pitchFamily="18" charset="-127"/>
                  <a:ea typeface="-윤고딕330" pitchFamily="18" charset="-127"/>
                </a:rPr>
                <a:t>수도법</a:t>
              </a:r>
              <a:r>
                <a:rPr lang="ko-KR" altLang="en-US" sz="2800" b="1" dirty="0" smtClean="0"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en-US" altLang="ko-KR" sz="2800" b="1" dirty="0" smtClean="0">
                  <a:latin typeface="-윤고딕330" pitchFamily="18" charset="-127"/>
                  <a:ea typeface="-윤고딕330" pitchFamily="18" charset="-127"/>
                </a:rPr>
                <a:t>33</a:t>
              </a:r>
              <a:r>
                <a:rPr lang="ko-KR" altLang="en-US" sz="2800" b="1" dirty="0" smtClean="0">
                  <a:latin typeface="-윤고딕330" pitchFamily="18" charset="-127"/>
                  <a:ea typeface="-윤고딕330" pitchFamily="18" charset="-127"/>
                </a:rPr>
                <a:t>조</a:t>
              </a:r>
              <a:r>
                <a:rPr lang="en-US" altLang="ko-KR" sz="2800" b="1" dirty="0" smtClean="0">
                  <a:latin typeface="-윤고딕330" pitchFamily="18" charset="-127"/>
                  <a:ea typeface="-윤고딕330" pitchFamily="18" charset="-127"/>
                </a:rPr>
                <a:t>, </a:t>
              </a:r>
              <a:r>
                <a:rPr lang="ko-KR" altLang="en-US" sz="2800" b="1" dirty="0" smtClean="0">
                  <a:latin typeface="-윤고딕330" pitchFamily="18" charset="-127"/>
                  <a:ea typeface="-윤고딕330" pitchFamily="18" charset="-127"/>
                </a:rPr>
                <a:t>동법 시행령 </a:t>
              </a:r>
              <a:r>
                <a:rPr lang="en-US" altLang="ko-KR" sz="2800" b="1" dirty="0" smtClean="0">
                  <a:latin typeface="-윤고딕330" pitchFamily="18" charset="-127"/>
                  <a:ea typeface="-윤고딕330" pitchFamily="18" charset="-127"/>
                </a:rPr>
                <a:t>51</a:t>
              </a:r>
              <a:r>
                <a:rPr lang="ko-KR" altLang="en-US" sz="2800" b="1" dirty="0" smtClean="0">
                  <a:latin typeface="-윤고딕330" pitchFamily="18" charset="-127"/>
                  <a:ea typeface="-윤고딕330" pitchFamily="18" charset="-127"/>
                </a:rPr>
                <a:t>조의 옥내급수관 관리 규정</a:t>
              </a:r>
              <a:endParaRPr lang="en-US" altLang="ko-KR" sz="2800" b="1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-1377" y="6815"/>
              <a:ext cx="12804382" cy="7056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2169" tIns="61085" rIns="122169" bIns="61085" rtlCol="0" anchor="ctr"/>
            <a:lstStyle/>
            <a:p>
              <a:pPr>
                <a:tabLst>
                  <a:tab pos="4021831" algn="l"/>
                </a:tabLst>
              </a:pPr>
              <a:r>
                <a:rPr lang="en-US" altLang="ko-KR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    </a:t>
              </a:r>
              <a:r>
                <a:rPr lang="ko-KR" altLang="en-US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김상민 의원실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6" t="33457" r="57089" b="50178"/>
            <a:stretch/>
          </p:blipFill>
          <p:spPr bwMode="auto">
            <a:xfrm>
              <a:off x="208388" y="87325"/>
              <a:ext cx="558733" cy="558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01383"/>
              </p:ext>
            </p:extLst>
          </p:nvPr>
        </p:nvGraphicFramePr>
        <p:xfrm>
          <a:off x="697231" y="1700808"/>
          <a:ext cx="7768473" cy="3934155"/>
        </p:xfrm>
        <a:graphic>
          <a:graphicData uri="http://schemas.openxmlformats.org/drawingml/2006/table">
            <a:tbl>
              <a:tblPr/>
              <a:tblGrid>
                <a:gridCol w="2589491"/>
                <a:gridCol w="2403057"/>
                <a:gridCol w="2775925"/>
              </a:tblGrid>
              <a:tr h="8306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건축물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일반시설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다중이용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공공시설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지자체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8306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 </a:t>
                      </a: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제곱미터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이상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의무관리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의무관리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421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천 </a:t>
                      </a: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제곱미터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이상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 </a:t>
                      </a: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제곱미터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자율관리</a:t>
                      </a:r>
                      <a:endParaRPr lang="ko-KR" altLang="en-US" sz="1100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관리</a:t>
                      </a:r>
                      <a:r>
                        <a:rPr lang="en-US" altLang="ko-KR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감독 필요</a:t>
                      </a:r>
                      <a:r>
                        <a:rPr lang="en-US" altLang="ko-KR" sz="18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의무관리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306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천 </a:t>
                      </a: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제곱미터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이하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자율관리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자율관리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683568" y="5662989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dirty="0"/>
              <a:t>※ </a:t>
            </a:r>
            <a:r>
              <a:rPr lang="ko-KR" altLang="en-US" dirty="0"/>
              <a:t>수많은 대중들이 사용하는 </a:t>
            </a:r>
            <a:r>
              <a:rPr lang="en-US" altLang="ko-KR" dirty="0"/>
              <a:t>5</a:t>
            </a:r>
            <a:r>
              <a:rPr lang="ko-KR" altLang="en-US" dirty="0"/>
              <a:t>천 </a:t>
            </a:r>
            <a:r>
              <a:rPr lang="ko-KR" altLang="en-US" dirty="0" err="1"/>
              <a:t>제곱미터</a:t>
            </a:r>
            <a:r>
              <a:rPr lang="ko-KR" altLang="en-US" dirty="0"/>
              <a:t> 이상의 건축물</a:t>
            </a:r>
            <a:r>
              <a:rPr lang="en-US" altLang="ko-KR" dirty="0"/>
              <a:t>(</a:t>
            </a:r>
            <a:r>
              <a:rPr lang="ko-KR" altLang="en-US" dirty="0"/>
              <a:t>아파트</a:t>
            </a:r>
            <a:r>
              <a:rPr lang="en-US" altLang="ko-KR" dirty="0"/>
              <a:t>, </a:t>
            </a:r>
            <a:r>
              <a:rPr lang="ko-KR" altLang="en-US" dirty="0"/>
              <a:t>병원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fontAlgn="base"/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사립학교 등</a:t>
            </a:r>
            <a:r>
              <a:rPr lang="en-US" altLang="ko-KR" dirty="0"/>
              <a:t>)</a:t>
            </a:r>
            <a:r>
              <a:rPr lang="ko-KR" altLang="en-US" dirty="0"/>
              <a:t>의 경우는 정부의 관리 감독이 필요함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84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-13427" y="1474497"/>
            <a:ext cx="9144000" cy="483482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5" tIns="45699" rIns="91395" bIns="45699" rtlCol="0" anchor="ctr"/>
          <a:lstStyle/>
          <a:p>
            <a:pPr algn="ctr"/>
            <a:endParaRPr lang="en-US" altLang="ko-K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-984" y="4868"/>
            <a:ext cx="9145987" cy="1469629"/>
            <a:chOff x="-1377" y="6815"/>
            <a:chExt cx="12804382" cy="2057481"/>
          </a:xfrm>
        </p:grpSpPr>
        <p:sp>
          <p:nvSpPr>
            <p:cNvPr id="3" name="직사각형 2"/>
            <p:cNvSpPr/>
            <p:nvPr/>
          </p:nvSpPr>
          <p:spPr>
            <a:xfrm>
              <a:off x="1403" y="645996"/>
              <a:ext cx="12801600" cy="14183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7969" tIns="63986" rIns="127969" bIns="63986" rtlCol="0" anchor="ctr"/>
            <a:lstStyle/>
            <a:p>
              <a:pPr algn="ctr" fontAlgn="base" latinLnBrk="0"/>
              <a:r>
                <a:rPr lang="en-US" altLang="ko-KR" sz="2800" b="1" dirty="0" smtClean="0">
                  <a:solidFill>
                    <a:srgbClr val="FFFF00"/>
                  </a:solidFill>
                  <a:latin typeface="-윤고딕330" pitchFamily="18" charset="-127"/>
                  <a:ea typeface="-윤고딕330" pitchFamily="18" charset="-127"/>
                </a:rPr>
                <a:t>6</a:t>
              </a:r>
              <a:r>
                <a:rPr lang="ko-KR" altLang="en-US" sz="2800" b="1" dirty="0" smtClean="0">
                  <a:solidFill>
                    <a:srgbClr val="FFFF00"/>
                  </a:solidFill>
                  <a:latin typeface="-윤고딕330" pitchFamily="18" charset="-127"/>
                  <a:ea typeface="-윤고딕330" pitchFamily="18" charset="-127"/>
                </a:rPr>
                <a:t>천 </a:t>
              </a:r>
              <a:r>
                <a:rPr lang="ko-KR" altLang="en-US" sz="2800" b="1" dirty="0" err="1" smtClean="0">
                  <a:solidFill>
                    <a:srgbClr val="FFFF00"/>
                  </a:solidFill>
                  <a:latin typeface="-윤고딕330" pitchFamily="18" charset="-127"/>
                  <a:ea typeface="-윤고딕330" pitchFamily="18" charset="-127"/>
                </a:rPr>
                <a:t>제곱미터</a:t>
              </a:r>
              <a:r>
                <a:rPr lang="ko-KR" altLang="en-US" sz="2800" b="1" dirty="0" smtClean="0">
                  <a:solidFill>
                    <a:srgbClr val="FFFF00"/>
                  </a:soli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sz="2800" b="1" dirty="0" smtClean="0">
                  <a:latin typeface="-윤고딕330" pitchFamily="18" charset="-127"/>
                  <a:ea typeface="-윤고딕330" pitchFamily="18" charset="-127"/>
                </a:rPr>
                <a:t>이상의</a:t>
              </a:r>
              <a:endParaRPr lang="en-US" altLang="ko-KR" sz="2800" b="1" dirty="0" smtClean="0">
                <a:latin typeface="-윤고딕330" pitchFamily="18" charset="-127"/>
                <a:ea typeface="-윤고딕330" pitchFamily="18" charset="-127"/>
              </a:endParaRPr>
            </a:p>
            <a:p>
              <a:pPr algn="ctr" fontAlgn="base" latinLnBrk="0"/>
              <a:r>
                <a:rPr lang="ko-KR" altLang="en-US" sz="2800" b="1" dirty="0" smtClean="0">
                  <a:solidFill>
                    <a:srgbClr val="FFFF00"/>
                  </a:solidFill>
                  <a:latin typeface="-윤고딕330" pitchFamily="18" charset="-127"/>
                  <a:ea typeface="-윤고딕330" pitchFamily="18" charset="-127"/>
                </a:rPr>
                <a:t>옥내급수관 관리대상 </a:t>
              </a:r>
              <a:r>
                <a:rPr lang="ko-KR" altLang="en-US" sz="2800" b="1" dirty="0" smtClean="0">
                  <a:latin typeface="-윤고딕330" pitchFamily="18" charset="-127"/>
                  <a:ea typeface="-윤고딕330" pitchFamily="18" charset="-127"/>
                </a:rPr>
                <a:t>건축물 종류와 수</a:t>
              </a:r>
              <a:endParaRPr lang="en-US" altLang="ko-KR" sz="2800" b="1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-1377" y="6815"/>
              <a:ext cx="12804382" cy="7056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2169" tIns="61085" rIns="122169" bIns="61085" rtlCol="0" anchor="ctr"/>
            <a:lstStyle/>
            <a:p>
              <a:pPr>
                <a:tabLst>
                  <a:tab pos="4021831" algn="l"/>
                </a:tabLst>
              </a:pPr>
              <a:r>
                <a:rPr lang="en-US" altLang="ko-KR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    </a:t>
              </a:r>
              <a:r>
                <a:rPr lang="ko-KR" altLang="en-US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김상민 의원실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6" t="33457" r="57089" b="50178"/>
            <a:stretch/>
          </p:blipFill>
          <p:spPr bwMode="auto">
            <a:xfrm>
              <a:off x="208388" y="87325"/>
              <a:ext cx="558733" cy="558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807158"/>
              </p:ext>
            </p:extLst>
          </p:nvPr>
        </p:nvGraphicFramePr>
        <p:xfrm>
          <a:off x="611560" y="2684909"/>
          <a:ext cx="8064895" cy="2311118"/>
        </p:xfrm>
        <a:graphic>
          <a:graphicData uri="http://schemas.openxmlformats.org/drawingml/2006/table">
            <a:tbl>
              <a:tblPr/>
              <a:tblGrid>
                <a:gridCol w="1440160"/>
                <a:gridCol w="1767564"/>
                <a:gridCol w="1568847"/>
                <a:gridCol w="1661394"/>
                <a:gridCol w="1626930"/>
              </a:tblGrid>
              <a:tr h="11761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합계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대규모점포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운수시설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업무시설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기타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1349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368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59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180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116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6766450" y="6351711"/>
            <a:ext cx="21980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sz="2400" dirty="0" smtClean="0"/>
              <a:t>(</a:t>
            </a:r>
            <a:r>
              <a:rPr lang="ko-KR" altLang="en-US" sz="2400" dirty="0" smtClean="0"/>
              <a:t>출처 </a:t>
            </a:r>
            <a:r>
              <a:rPr lang="en-US" altLang="ko-KR" sz="2400" dirty="0" smtClean="0"/>
              <a:t>: </a:t>
            </a:r>
            <a:r>
              <a:rPr lang="ko-KR" altLang="en-US" sz="2400" dirty="0" err="1" smtClean="0"/>
              <a:t>국토부</a:t>
            </a:r>
            <a:r>
              <a:rPr lang="en-US" altLang="ko-KR" sz="2400" dirty="0" smtClean="0"/>
              <a:t>)</a:t>
            </a:r>
            <a:endParaRPr lang="en-US" altLang="ko-KR" sz="240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713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-13427" y="1474497"/>
            <a:ext cx="9144000" cy="483482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5" tIns="45699" rIns="91395" bIns="45699" rtlCol="0" anchor="ctr"/>
          <a:lstStyle/>
          <a:p>
            <a:pPr algn="ctr"/>
            <a:endParaRPr lang="en-US" altLang="ko-K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-984" y="4868"/>
            <a:ext cx="9145987" cy="1469629"/>
            <a:chOff x="-1377" y="6815"/>
            <a:chExt cx="12804382" cy="2057481"/>
          </a:xfrm>
        </p:grpSpPr>
        <p:sp>
          <p:nvSpPr>
            <p:cNvPr id="3" name="직사각형 2"/>
            <p:cNvSpPr/>
            <p:nvPr/>
          </p:nvSpPr>
          <p:spPr>
            <a:xfrm>
              <a:off x="1403" y="645996"/>
              <a:ext cx="12801600" cy="14183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7969" tIns="63986" rIns="127969" bIns="63986" rtlCol="0" anchor="ctr"/>
            <a:lstStyle/>
            <a:p>
              <a:pPr algn="ctr" fontAlgn="base" latinLnBrk="0"/>
              <a:r>
                <a:rPr lang="en-US" altLang="ko-KR" sz="2800" b="1" dirty="0">
                  <a:solidFill>
                    <a:srgbClr val="FFFF00"/>
                  </a:solidFill>
                  <a:latin typeface="-윤고딕330" pitchFamily="18" charset="-127"/>
                  <a:ea typeface="-윤고딕330" pitchFamily="18" charset="-127"/>
                </a:rPr>
                <a:t>5</a:t>
              </a:r>
              <a:r>
                <a:rPr lang="ko-KR" altLang="en-US" sz="2800" b="1" dirty="0" smtClean="0">
                  <a:solidFill>
                    <a:srgbClr val="FFFF00"/>
                  </a:solidFill>
                  <a:latin typeface="-윤고딕330" pitchFamily="18" charset="-127"/>
                  <a:ea typeface="-윤고딕330" pitchFamily="18" charset="-127"/>
                </a:rPr>
                <a:t>천 제곱</a:t>
              </a:r>
              <a:r>
                <a:rPr lang="ko-KR" altLang="en-US" sz="2800" b="1" dirty="0" smtClean="0">
                  <a:latin typeface="-윤고딕330" pitchFamily="18" charset="-127"/>
                  <a:ea typeface="-윤고딕330" pitchFamily="18" charset="-127"/>
                </a:rPr>
                <a:t>에서 </a:t>
              </a:r>
              <a:r>
                <a:rPr lang="en-US" altLang="ko-KR" sz="2800" b="1" dirty="0" smtClean="0">
                  <a:solidFill>
                    <a:srgbClr val="FFFF00"/>
                  </a:solidFill>
                  <a:latin typeface="-윤고딕330" pitchFamily="18" charset="-127"/>
                  <a:ea typeface="-윤고딕330" pitchFamily="18" charset="-127"/>
                </a:rPr>
                <a:t>6</a:t>
              </a:r>
              <a:r>
                <a:rPr lang="ko-KR" altLang="en-US" sz="2800" b="1" dirty="0" smtClean="0">
                  <a:solidFill>
                    <a:srgbClr val="FFFF00"/>
                  </a:solidFill>
                  <a:latin typeface="-윤고딕330" pitchFamily="18" charset="-127"/>
                  <a:ea typeface="-윤고딕330" pitchFamily="18" charset="-127"/>
                </a:rPr>
                <a:t>만</a:t>
              </a:r>
              <a:r>
                <a:rPr lang="ko-KR" altLang="en-US" sz="2800" b="1" dirty="0" smtClean="0">
                  <a:latin typeface="-윤고딕330" pitchFamily="18" charset="-127"/>
                  <a:ea typeface="-윤고딕330" pitchFamily="18" charset="-127"/>
                </a:rPr>
                <a:t>까지 </a:t>
              </a:r>
              <a:r>
                <a:rPr lang="ko-KR" altLang="en-US" sz="2800" b="1" dirty="0" smtClean="0">
                  <a:solidFill>
                    <a:srgbClr val="FFFF00"/>
                  </a:solidFill>
                  <a:latin typeface="-윤고딕330" pitchFamily="18" charset="-127"/>
                  <a:ea typeface="-윤고딕330" pitchFamily="18" charset="-127"/>
                </a:rPr>
                <a:t>관리대상 공공시설</a:t>
              </a:r>
              <a:r>
                <a:rPr lang="ko-KR" altLang="en-US" sz="2800" b="1" dirty="0" smtClean="0">
                  <a:latin typeface="-윤고딕330" pitchFamily="18" charset="-127"/>
                  <a:ea typeface="-윤고딕330" pitchFamily="18" charset="-127"/>
                </a:rPr>
                <a:t>의 종류와 수</a:t>
              </a:r>
              <a:endParaRPr lang="en-US" altLang="ko-KR" sz="2800" b="1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-1377" y="6815"/>
              <a:ext cx="12804382" cy="7056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2169" tIns="61085" rIns="122169" bIns="61085" rtlCol="0" anchor="ctr"/>
            <a:lstStyle/>
            <a:p>
              <a:pPr>
                <a:tabLst>
                  <a:tab pos="4021831" algn="l"/>
                </a:tabLst>
              </a:pPr>
              <a:r>
                <a:rPr lang="en-US" altLang="ko-KR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    </a:t>
              </a:r>
              <a:r>
                <a:rPr lang="ko-KR" altLang="en-US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김상민 의원실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6" t="33457" r="57089" b="50178"/>
            <a:stretch/>
          </p:blipFill>
          <p:spPr bwMode="auto">
            <a:xfrm>
              <a:off x="208388" y="87325"/>
              <a:ext cx="558733" cy="558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766450" y="6351711"/>
            <a:ext cx="21980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sz="2400" dirty="0" smtClean="0"/>
              <a:t>(</a:t>
            </a:r>
            <a:r>
              <a:rPr lang="ko-KR" altLang="en-US" sz="2400" dirty="0" smtClean="0"/>
              <a:t>출처 </a:t>
            </a:r>
            <a:r>
              <a:rPr lang="en-US" altLang="ko-KR" sz="2400" dirty="0" smtClean="0"/>
              <a:t>: </a:t>
            </a:r>
            <a:r>
              <a:rPr lang="ko-KR" altLang="en-US" sz="2400" dirty="0" err="1" smtClean="0"/>
              <a:t>국토부</a:t>
            </a:r>
            <a:r>
              <a:rPr lang="en-US" altLang="ko-KR" sz="2400" dirty="0" smtClean="0"/>
              <a:t>)</a:t>
            </a:r>
            <a:endParaRPr lang="en-US" altLang="ko-KR" sz="2400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740164"/>
              </p:ext>
            </p:extLst>
          </p:nvPr>
        </p:nvGraphicFramePr>
        <p:xfrm>
          <a:off x="652749" y="2759863"/>
          <a:ext cx="7849874" cy="2264090"/>
        </p:xfrm>
        <a:graphic>
          <a:graphicData uri="http://schemas.openxmlformats.org/drawingml/2006/table">
            <a:tbl>
              <a:tblPr/>
              <a:tblGrid>
                <a:gridCol w="1441162"/>
                <a:gridCol w="1728192"/>
                <a:gridCol w="1656184"/>
                <a:gridCol w="1584176"/>
                <a:gridCol w="1440160"/>
              </a:tblGrid>
              <a:tr h="11839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합계</a:t>
                      </a:r>
                      <a:endParaRPr lang="ko-KR" altLang="en-US" sz="22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교육 </a:t>
                      </a:r>
                      <a:r>
                        <a:rPr lang="ko-KR" altLang="en-US" sz="22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및</a:t>
                      </a:r>
                      <a:endParaRPr lang="en-US" altLang="ko-KR" sz="22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수련시설</a:t>
                      </a:r>
                      <a:endParaRPr lang="ko-KR" altLang="en-US" sz="22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운동시설</a:t>
                      </a:r>
                      <a:endParaRPr lang="ko-KR" altLang="en-US" sz="22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업무시설</a:t>
                      </a:r>
                      <a:endParaRPr lang="ko-KR" altLang="en-US" sz="22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기타</a:t>
                      </a:r>
                      <a:endParaRPr lang="ko-KR" altLang="en-US" sz="22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8,054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5,124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113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1,148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1,669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75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-13427" y="1474497"/>
            <a:ext cx="9144000" cy="483482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5" tIns="45699" rIns="91395" bIns="45699" rtlCol="0" anchor="ctr"/>
          <a:lstStyle/>
          <a:p>
            <a:pPr algn="ctr"/>
            <a:endParaRPr lang="en-US" altLang="ko-K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-984" y="4868"/>
            <a:ext cx="9145987" cy="1469629"/>
            <a:chOff x="-1377" y="6815"/>
            <a:chExt cx="12804382" cy="2057481"/>
          </a:xfrm>
        </p:grpSpPr>
        <p:sp>
          <p:nvSpPr>
            <p:cNvPr id="3" name="직사각형 2"/>
            <p:cNvSpPr/>
            <p:nvPr/>
          </p:nvSpPr>
          <p:spPr>
            <a:xfrm>
              <a:off x="1403" y="645996"/>
              <a:ext cx="12801600" cy="14183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7969" tIns="63986" rIns="127969" bIns="63986" rtlCol="0" anchor="ctr"/>
            <a:lstStyle/>
            <a:p>
              <a:pPr algn="ctr" fontAlgn="base" latinLnBrk="0"/>
              <a:r>
                <a:rPr lang="ko-KR" altLang="en-US" sz="2800" b="1" dirty="0" smtClean="0">
                  <a:solidFill>
                    <a:schemeClr val="bg1"/>
                  </a:solidFill>
                  <a:latin typeface="-윤고딕330" pitchFamily="18" charset="-127"/>
                  <a:ea typeface="-윤고딕330" pitchFamily="18" charset="-127"/>
                </a:rPr>
                <a:t>대한민국 내 건물의 옥내급수관 의무관리대상 현황</a:t>
              </a:r>
              <a:endParaRPr lang="en-US" altLang="ko-KR" sz="2800" b="1" dirty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-1377" y="6815"/>
              <a:ext cx="12804382" cy="7056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2169" tIns="61085" rIns="122169" bIns="61085" rtlCol="0" anchor="ctr"/>
            <a:lstStyle/>
            <a:p>
              <a:pPr>
                <a:tabLst>
                  <a:tab pos="4021831" algn="l"/>
                </a:tabLst>
              </a:pPr>
              <a:r>
                <a:rPr lang="en-US" altLang="ko-KR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    </a:t>
              </a:r>
              <a:r>
                <a:rPr lang="ko-KR" altLang="en-US" sz="2300" dirty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김상민 의원실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6" t="33457" r="57089" b="50178"/>
            <a:stretch/>
          </p:blipFill>
          <p:spPr bwMode="auto">
            <a:xfrm>
              <a:off x="208388" y="87325"/>
              <a:ext cx="558733" cy="558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766450" y="6351711"/>
            <a:ext cx="21980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sz="2400" dirty="0" smtClean="0"/>
              <a:t>(</a:t>
            </a:r>
            <a:r>
              <a:rPr lang="ko-KR" altLang="en-US" sz="2400" dirty="0" smtClean="0"/>
              <a:t>출처 </a:t>
            </a:r>
            <a:r>
              <a:rPr lang="en-US" altLang="ko-KR" sz="2400" dirty="0" smtClean="0"/>
              <a:t>: </a:t>
            </a:r>
            <a:r>
              <a:rPr lang="ko-KR" altLang="en-US" sz="2400" dirty="0" err="1" smtClean="0"/>
              <a:t>국토부</a:t>
            </a:r>
            <a:r>
              <a:rPr lang="en-US" altLang="ko-KR" sz="2400" dirty="0" smtClean="0"/>
              <a:t>)</a:t>
            </a:r>
            <a:endParaRPr lang="en-US" altLang="ko-KR" sz="2400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611726"/>
              </p:ext>
            </p:extLst>
          </p:nvPr>
        </p:nvGraphicFramePr>
        <p:xfrm>
          <a:off x="937768" y="1594446"/>
          <a:ext cx="7268464" cy="4654296"/>
        </p:xfrm>
        <a:graphic>
          <a:graphicData uri="http://schemas.openxmlformats.org/drawingml/2006/table">
            <a:tbl>
              <a:tblPr/>
              <a:tblGrid>
                <a:gridCol w="3634232"/>
                <a:gridCol w="3634232"/>
              </a:tblGrid>
              <a:tr h="31546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건축물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건물크기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조건내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총 </a:t>
                      </a:r>
                      <a:r>
                        <a:rPr lang="ko-KR" altLang="en-US" sz="15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건물수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94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의무관리대상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건물수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4196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제곱미터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이상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초대형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국회의사당급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총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1,402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동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(0.02%)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63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의무 관리대상 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: 368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동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299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 제곱미터 이하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천 제곱미터 이상 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대형</a:t>
                      </a: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18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학급의 학교</a:t>
                      </a: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,)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총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120,337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동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(1.76%)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0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의무 관리대상 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: 8,254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동 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196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천 제곱미터 이하 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일반</a:t>
                      </a: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총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6,713,377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동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(98.22%)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63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의무 관리대상 </a:t>
                      </a:r>
                      <a:r>
                        <a:rPr lang="en-US" altLang="ko-KR" sz="1600" b="1" kern="0" spc="0" dirty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: </a:t>
                      </a:r>
                      <a:r>
                        <a:rPr lang="ko-KR" altLang="en-US" sz="1600" b="1" kern="0" spc="0" dirty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없음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07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전체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대한민국내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총 건물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6,835,116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동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63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총 관리대상 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84,22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개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7C8A-91E1-49D1-B6FE-9F4929AEC58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411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889</TotalTime>
  <Words>348</Words>
  <Application>Microsoft Office PowerPoint</Application>
  <PresentationFormat>화면 슬라이드 쇼(4:3)</PresentationFormat>
  <Paragraphs>106</Paragraphs>
  <Slides>10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97</cp:revision>
  <cp:lastPrinted>2013-11-01T05:58:11Z</cp:lastPrinted>
  <dcterms:created xsi:type="dcterms:W3CDTF">2013-10-14T07:47:19Z</dcterms:created>
  <dcterms:modified xsi:type="dcterms:W3CDTF">2013-11-01T06:19:19Z</dcterms:modified>
</cp:coreProperties>
</file>