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3.xml" ContentType="application/vnd.openxmlformats-officedocument.drawingml.chart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88" r:id="rId3"/>
    <p:sldId id="289" r:id="rId4"/>
    <p:sldId id="295" r:id="rId5"/>
    <p:sldId id="299" r:id="rId6"/>
    <p:sldId id="294" r:id="rId7"/>
    <p:sldId id="296" r:id="rId8"/>
    <p:sldId id="297" r:id="rId9"/>
    <p:sldId id="298" r:id="rId10"/>
  </p:sldIdLst>
  <p:sldSz cx="9144000" cy="6858000" type="screen4x3"/>
  <p:notesSz cx="6743700" cy="98758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83" d="100"/>
          <a:sy n="83" d="100"/>
        </p:scale>
        <p:origin x="-90" y="-4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1609-&#51228;&#52636;&#51088;&#47308;\&#49688;&#52636;&#51077;&#51008;&#54665;\160928_&#49688;&#52636;&#51077;&#51008;&#54665;_&#49884;&#51473;&#51008;&#54665;%20&#52712;&#44553;&#44032;&#45733;%20&#50668;&#49888;&#54788;&#54889;%20&#46321;_&#50516;&#54840;&#54868;&#54644;&#51228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1609-&#51228;&#52636;&#51088;&#47308;\&#49688;&#52636;&#51077;&#51008;&#54665;\160928_&#49688;&#52636;&#51077;&#51008;&#54665;_&#49884;&#51473;&#51008;&#54665;%20&#52712;&#44553;&#44032;&#45733;%20&#50668;&#49888;&#54788;&#54889;%20&#46321;_&#50516;&#54840;&#54868;&#54644;&#51228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1609-&#51228;&#52636;&#51088;&#47308;\&#49688;&#52636;&#51077;&#51008;&#54665;\160928_&#49688;&#52636;&#51077;&#51008;&#54665;_&#49884;&#51473;&#51008;&#54665;%20&#52712;&#44553;&#44032;&#45733;%20&#50668;&#49888;&#54788;&#54889;%20&#46321;_&#50516;&#54840;&#54868;&#54644;&#51228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000" b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pPr>
            <a:r>
              <a:rPr lang="ko-KR" sz="20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여신</a:t>
            </a:r>
            <a:r>
              <a:rPr lang="en-US" sz="20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sz="20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연말</a:t>
            </a:r>
            <a:r>
              <a:rPr lang="ko-KR" sz="20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sz="20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잔액 </a:t>
            </a:r>
            <a:r>
              <a:rPr lang="en-US" sz="20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sz="20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조원</a:t>
            </a:r>
            <a:r>
              <a:rPr lang="en-US" sz="20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sz="2000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'[160928_수출입은행_시중은행 취급가능 여신현황 등_암호화해제.xlsx]Sheet1'!$A$15</c:f>
              <c:strCache>
                <c:ptCount val="1"/>
                <c:pt idx="0">
                  <c:v>취급가능</c:v>
                </c:pt>
              </c:strCache>
            </c:strRef>
          </c:tx>
          <c:spPr>
            <a:ln w="57150"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pPr>
              <a:ln w="57150"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dLbls>
            <c:txPr>
              <a:bodyPr/>
              <a:lstStyle/>
              <a:p>
                <a:pPr>
                  <a:defRPr sz="1600" b="1">
                    <a:solidFill>
                      <a:schemeClr val="tx2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ko-KR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'[160928_수출입은행_시중은행 취급가능 여신현황 등_암호화해제.xlsx]Sheet1'!$B$14:$K$14</c:f>
              <c:strCach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</c:strCache>
            </c:strRef>
          </c:cat>
          <c:val>
            <c:numRef>
              <c:f>'[160928_수출입은행_시중은행 취급가능 여신현황 등_암호화해제.xlsx]Sheet1'!$B$15:$K$15</c:f>
              <c:numCache>
                <c:formatCode>#,##0.0</c:formatCode>
                <c:ptCount val="10"/>
                <c:pt idx="0">
                  <c:v>4.3758999999999997</c:v>
                </c:pt>
                <c:pt idx="1">
                  <c:v>6.2502000000000004</c:v>
                </c:pt>
                <c:pt idx="2">
                  <c:v>11.461399999999999</c:v>
                </c:pt>
                <c:pt idx="3">
                  <c:v>11.776999999999999</c:v>
                </c:pt>
                <c:pt idx="4">
                  <c:v>13.084</c:v>
                </c:pt>
                <c:pt idx="5">
                  <c:v>14.3401</c:v>
                </c:pt>
                <c:pt idx="6">
                  <c:v>15.2149</c:v>
                </c:pt>
                <c:pt idx="7">
                  <c:v>17.1691</c:v>
                </c:pt>
                <c:pt idx="8">
                  <c:v>20.378299999999999</c:v>
                </c:pt>
                <c:pt idx="9">
                  <c:v>23.730499999999999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'[160928_수출입은행_시중은행 취급가능 여신현황 등_암호화해제.xlsx]Sheet1'!$A$16</c:f>
              <c:strCache>
                <c:ptCount val="1"/>
                <c:pt idx="0">
                  <c:v>취급곤란</c:v>
                </c:pt>
              </c:strCache>
            </c:strRef>
          </c:tx>
          <c:spPr>
            <a:ln w="38100"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pPr>
              <a:ln w="38100"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dLbls>
            <c:txPr>
              <a:bodyPr/>
              <a:lstStyle/>
              <a:p>
                <a:pPr>
                  <a:defRPr sz="1600" b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'[160928_수출입은행_시중은행 취급가능 여신현황 등_암호화해제.xlsx]Sheet1'!$B$14:$K$14</c:f>
              <c:strCach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</c:strCache>
            </c:strRef>
          </c:cat>
          <c:val>
            <c:numRef>
              <c:f>'[160928_수출입은행_시중은행 취급가능 여신현황 등_암호화해제.xlsx]Sheet1'!$B$16:$K$16</c:f>
              <c:numCache>
                <c:formatCode>#,##0.0</c:formatCode>
                <c:ptCount val="10"/>
                <c:pt idx="0">
                  <c:v>5.1559999999999997</c:v>
                </c:pt>
                <c:pt idx="1">
                  <c:v>7.4234999999999998</c:v>
                </c:pt>
                <c:pt idx="2">
                  <c:v>12.062799999999999</c:v>
                </c:pt>
                <c:pt idx="3">
                  <c:v>13.770200000000001</c:v>
                </c:pt>
                <c:pt idx="4">
                  <c:v>13.891299999999999</c:v>
                </c:pt>
                <c:pt idx="5">
                  <c:v>16.948599999999999</c:v>
                </c:pt>
                <c:pt idx="6">
                  <c:v>16.656500000000001</c:v>
                </c:pt>
                <c:pt idx="7">
                  <c:v>19.9253</c:v>
                </c:pt>
                <c:pt idx="8">
                  <c:v>23.7484</c:v>
                </c:pt>
                <c:pt idx="9">
                  <c:v>29.296299999999999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6522624"/>
        <c:axId val="76524160"/>
      </c:lineChart>
      <c:catAx>
        <c:axId val="76522624"/>
        <c:scaling>
          <c:orientation val="minMax"/>
        </c:scaling>
        <c:delete val="0"/>
        <c:axPos val="b"/>
        <c:majorGridlines/>
        <c:majorTickMark val="out"/>
        <c:minorTickMark val="none"/>
        <c:tickLblPos val="nextTo"/>
        <c:txPr>
          <a:bodyPr/>
          <a:lstStyle/>
          <a:p>
            <a:pPr>
              <a:defRPr>
                <a:latin typeface="HY견고딕" panose="02030600000101010101" pitchFamily="18" charset="-127"/>
                <a:ea typeface="HY견고딕" panose="02030600000101010101" pitchFamily="18" charset="-127"/>
              </a:defRPr>
            </a:pPr>
            <a:endParaRPr lang="ko-KR"/>
          </a:p>
        </c:txPr>
        <c:crossAx val="76524160"/>
        <c:crosses val="autoZero"/>
        <c:auto val="1"/>
        <c:lblAlgn val="ctr"/>
        <c:lblOffset val="100"/>
        <c:noMultiLvlLbl val="0"/>
      </c:catAx>
      <c:valAx>
        <c:axId val="7652416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crossAx val="76522624"/>
        <c:crosses val="autoZero"/>
        <c:crossBetween val="midCat"/>
      </c:valAx>
      <c:spPr>
        <a:solidFill>
          <a:schemeClr val="bg1"/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legend>
      <c:legendPos val="b"/>
      <c:layout/>
      <c:overlay val="0"/>
    </c:legend>
    <c:plotVisOnly val="1"/>
    <c:dispBlanksAs val="gap"/>
    <c:showDLblsOverMax val="0"/>
  </c:chart>
  <c:spPr>
    <a:gradFill>
      <a:gsLst>
        <a:gs pos="0">
          <a:srgbClr val="FFEFD1"/>
        </a:gs>
        <a:gs pos="64999">
          <a:srgbClr val="F0EBD5"/>
        </a:gs>
        <a:gs pos="100000">
          <a:srgbClr val="D1C39F"/>
        </a:gs>
      </a:gsLst>
      <a:lin ang="5400000" scaled="0"/>
    </a:gradFill>
    <a:ln>
      <a:solidFill>
        <a:schemeClr val="tx1"/>
      </a:solidFill>
    </a:ln>
    <a:effectLst>
      <a:outerShdw blurRad="50800" dist="38100" dir="2700000" algn="tl" rotWithShape="0">
        <a:prstClr val="black">
          <a:alpha val="40000"/>
        </a:prstClr>
      </a:outerShdw>
    </a:effectLst>
  </c:spPr>
  <c:txPr>
    <a:bodyPr/>
    <a:lstStyle/>
    <a:p>
      <a:pPr>
        <a:defRPr sz="1400">
          <a:solidFill>
            <a:schemeClr val="tx1"/>
          </a:solidFill>
          <a:latin typeface="Times New Roman" panose="02020603050405020304" pitchFamily="18" charset="0"/>
          <a:ea typeface="HY견고딕" panose="02030600000101010101" pitchFamily="18" charset="-127"/>
          <a:cs typeface="Times New Roman" panose="02020603050405020304" pitchFamily="18" charset="0"/>
        </a:defRPr>
      </a:pPr>
      <a:endParaRPr lang="ko-K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000" b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pPr>
            <a:r>
              <a:rPr lang="ko-KR" altLang="en-US" sz="20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여신</a:t>
            </a:r>
            <a:r>
              <a:rPr lang="en-US" altLang="ko-KR" sz="20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sz="20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연간 </a:t>
            </a:r>
            <a:r>
              <a:rPr lang="ko-KR" altLang="en-US" sz="2000" b="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집행액</a:t>
            </a:r>
            <a:r>
              <a:rPr lang="en-US" altLang="ko-KR" sz="20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0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조원</a:t>
            </a:r>
            <a:r>
              <a:rPr lang="en-US" altLang="ko-KR" sz="20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2000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'[160928_수출입은행_시중은행 취급가능 여신현황 등_암호화해제.xlsx]Sheet1'!$A$36</c:f>
              <c:strCache>
                <c:ptCount val="1"/>
                <c:pt idx="0">
                  <c:v>취급가능</c:v>
                </c:pt>
              </c:strCache>
            </c:strRef>
          </c:tx>
          <c:spPr>
            <a:ln w="57150"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pPr>
              <a:ln w="57150"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dLbls>
            <c:dLbl>
              <c:idx val="5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>
                    <a:solidFill>
                      <a:schemeClr val="tx2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'[160928_수출입은행_시중은행 취급가능 여신현황 등_암호화해제.xlsx]Sheet1'!$B$35:$K$35</c:f>
              <c:strCach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</c:strCache>
            </c:strRef>
          </c:cat>
          <c:val>
            <c:numRef>
              <c:f>'[160928_수출입은행_시중은행 취급가능 여신현황 등_암호화해제.xlsx]Sheet1'!$B$36:$K$36</c:f>
              <c:numCache>
                <c:formatCode>#,##0.0</c:formatCode>
                <c:ptCount val="10"/>
                <c:pt idx="0">
                  <c:v>5.8903999999999996</c:v>
                </c:pt>
                <c:pt idx="1">
                  <c:v>6.6581000000000001</c:v>
                </c:pt>
                <c:pt idx="2">
                  <c:v>9.7629999999999999</c:v>
                </c:pt>
                <c:pt idx="3">
                  <c:v>9.7018000000000004</c:v>
                </c:pt>
                <c:pt idx="4">
                  <c:v>10.84</c:v>
                </c:pt>
                <c:pt idx="5">
                  <c:v>10.971299999999999</c:v>
                </c:pt>
                <c:pt idx="6">
                  <c:v>12.0265</c:v>
                </c:pt>
                <c:pt idx="7">
                  <c:v>15.38</c:v>
                </c:pt>
                <c:pt idx="8">
                  <c:v>16.654499999999999</c:v>
                </c:pt>
                <c:pt idx="9">
                  <c:v>19.671700000000001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'[160928_수출입은행_시중은행 취급가능 여신현황 등_암호화해제.xlsx]Sheet1'!$A$37</c:f>
              <c:strCache>
                <c:ptCount val="1"/>
                <c:pt idx="0">
                  <c:v>취급곤란</c:v>
                </c:pt>
              </c:strCache>
            </c:strRef>
          </c:tx>
          <c:spPr>
            <a:ln w="38100"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pPr>
              <a:ln w="38100"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dLbls>
            <c:dLbl>
              <c:idx val="0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/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/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/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 b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'[160928_수출입은행_시중은행 취급가능 여신현황 등_암호화해제.xlsx]Sheet1'!$B$35:$K$35</c:f>
              <c:strCach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</c:strCache>
            </c:strRef>
          </c:cat>
          <c:val>
            <c:numRef>
              <c:f>'[160928_수출입은행_시중은행 취급가능 여신현황 등_암호화해제.xlsx]Sheet1'!$B$37:$K$37</c:f>
              <c:numCache>
                <c:formatCode>#,##0.0</c:formatCode>
                <c:ptCount val="10"/>
                <c:pt idx="0">
                  <c:v>3.5247000000000002</c:v>
                </c:pt>
                <c:pt idx="1">
                  <c:v>4.2891000000000004</c:v>
                </c:pt>
                <c:pt idx="2">
                  <c:v>5.4082999999999997</c:v>
                </c:pt>
                <c:pt idx="3">
                  <c:v>8.0486000000000004</c:v>
                </c:pt>
                <c:pt idx="4">
                  <c:v>9.8362999999999996</c:v>
                </c:pt>
                <c:pt idx="5">
                  <c:v>13.988099999999999</c:v>
                </c:pt>
                <c:pt idx="6">
                  <c:v>13.2331</c:v>
                </c:pt>
                <c:pt idx="7">
                  <c:v>17.541699999999999</c:v>
                </c:pt>
                <c:pt idx="8">
                  <c:v>18.487100000000002</c:v>
                </c:pt>
                <c:pt idx="9">
                  <c:v>18.172599999999999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5445504"/>
        <c:axId val="45447040"/>
      </c:lineChart>
      <c:catAx>
        <c:axId val="45445504"/>
        <c:scaling>
          <c:orientation val="minMax"/>
        </c:scaling>
        <c:delete val="0"/>
        <c:axPos val="b"/>
        <c:majorGridlines/>
        <c:majorTickMark val="out"/>
        <c:minorTickMark val="none"/>
        <c:tickLblPos val="nextTo"/>
        <c:crossAx val="45447040"/>
        <c:crosses val="autoZero"/>
        <c:auto val="1"/>
        <c:lblAlgn val="ctr"/>
        <c:lblOffset val="100"/>
        <c:noMultiLvlLbl val="0"/>
      </c:catAx>
      <c:valAx>
        <c:axId val="4544704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ko-KR"/>
          </a:p>
        </c:txPr>
        <c:crossAx val="45445504"/>
        <c:crosses val="autoZero"/>
        <c:crossBetween val="midCat"/>
      </c:valAx>
      <c:spPr>
        <a:solidFill>
          <a:schemeClr val="bg1"/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legend>
      <c:legendPos val="b"/>
      <c:layout/>
      <c:overlay val="0"/>
    </c:legend>
    <c:plotVisOnly val="1"/>
    <c:dispBlanksAs val="gap"/>
    <c:showDLblsOverMax val="0"/>
  </c:chart>
  <c:spPr>
    <a:gradFill>
      <a:gsLst>
        <a:gs pos="0">
          <a:srgbClr val="FFEFD1"/>
        </a:gs>
        <a:gs pos="64999">
          <a:srgbClr val="F0EBD5"/>
        </a:gs>
        <a:gs pos="100000">
          <a:srgbClr val="D1C39F"/>
        </a:gs>
      </a:gsLst>
      <a:lin ang="5400000" scaled="0"/>
    </a:gradFill>
    <a:ln>
      <a:solidFill>
        <a:schemeClr val="tx1"/>
      </a:solidFill>
    </a:ln>
    <a:effectLst>
      <a:outerShdw blurRad="50800" dist="38100" dir="2700000" algn="tl" rotWithShape="0">
        <a:prstClr val="black">
          <a:alpha val="40000"/>
        </a:prstClr>
      </a:outerShdw>
    </a:effectLst>
  </c:spPr>
  <c:txPr>
    <a:bodyPr/>
    <a:lstStyle/>
    <a:p>
      <a:pPr>
        <a:defRPr sz="1400">
          <a:latin typeface="HY견고딕" panose="02030600000101010101" pitchFamily="18" charset="-127"/>
          <a:ea typeface="HY견고딕" panose="02030600000101010101" pitchFamily="18" charset="-127"/>
        </a:defRPr>
      </a:pPr>
      <a:endParaRPr lang="ko-K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'[160928_수출입은행_시중은행 취급가능 여신현황 등_암호화해제.xlsx]Sheet3'!$A$3</c:f>
              <c:strCache>
                <c:ptCount val="1"/>
                <c:pt idx="0">
                  <c:v>지원기업 수(우축, 개)</c:v>
                </c:pt>
              </c:strCache>
            </c:strRef>
          </c:tx>
          <c:spPr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delete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altLang="en-US" sz="1400" smtClean="0"/>
                      <a:t>111</a:t>
                    </a:r>
                    <a:r>
                      <a:rPr lang="ko-KR" altLang="en-US" sz="1400" smtClean="0"/>
                      <a:t>개</a:t>
                    </a:r>
                    <a:endParaRPr lang="en-US" altLang="en-US"/>
                  </a:p>
                </c:rich>
              </c:tx>
              <c:dLblPos val="inBase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ko-KR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'[160928_수출입은행_시중은행 취급가능 여신현황 등_암호화해제.xlsx]Sheet3'!$B$1:$H$1</c:f>
              <c:strCache>
                <c:ptCount val="7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</c:strCache>
            </c:strRef>
          </c:cat>
          <c:val>
            <c:numRef>
              <c:f>'[160928_수출입은행_시중은행 취급가능 여신현황 등_암호화해제.xlsx]Sheet3'!$B$3:$H$3</c:f>
              <c:numCache>
                <c:formatCode>General</c:formatCode>
                <c:ptCount val="7"/>
                <c:pt idx="0">
                  <c:v>12</c:v>
                </c:pt>
                <c:pt idx="1">
                  <c:v>111</c:v>
                </c:pt>
                <c:pt idx="2">
                  <c:v>185</c:v>
                </c:pt>
                <c:pt idx="3">
                  <c:v>251</c:v>
                </c:pt>
                <c:pt idx="4">
                  <c:v>302</c:v>
                </c:pt>
                <c:pt idx="5">
                  <c:v>323</c:v>
                </c:pt>
                <c:pt idx="6">
                  <c:v>282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24007424"/>
        <c:axId val="24008960"/>
      </c:barChart>
      <c:lineChart>
        <c:grouping val="standard"/>
        <c:varyColors val="0"/>
        <c:ser>
          <c:idx val="0"/>
          <c:order val="0"/>
          <c:tx>
            <c:strRef>
              <c:f>'[160928_수출입은행_시중은행 취급가능 여신현황 등_암호화해제.xlsx]Sheet3'!$A$2</c:f>
              <c:strCache>
                <c:ptCount val="1"/>
                <c:pt idx="0">
                  <c:v>지원금액(좌축, 억원)</c:v>
                </c:pt>
              </c:strCache>
            </c:strRef>
          </c:tx>
          <c:spPr>
            <a:ln w="57150"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pPr>
              <a:ln w="57150"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altLang="en-US" sz="2000" smtClean="0"/>
                      <a:t>679</a:t>
                    </a:r>
                    <a:r>
                      <a:rPr lang="ko-KR" altLang="en-US" sz="2000" smtClean="0"/>
                      <a:t>억</a:t>
                    </a:r>
                    <a:endParaRPr lang="en-US" altLang="en-US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0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'[160928_수출입은행_시중은행 취급가능 여신현황 등_암호화해제.xlsx]Sheet3'!$B$1:$H$1</c:f>
              <c:strCache>
                <c:ptCount val="7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</c:strCache>
            </c:strRef>
          </c:cat>
          <c:val>
            <c:numRef>
              <c:f>'[160928_수출입은행_시중은행 취급가능 여신현황 등_암호화해제.xlsx]Sheet3'!$B$2:$H$2</c:f>
              <c:numCache>
                <c:formatCode>#,##0</c:formatCode>
                <c:ptCount val="7"/>
                <c:pt idx="0" formatCode="General">
                  <c:v>679</c:v>
                </c:pt>
                <c:pt idx="1">
                  <c:v>12718</c:v>
                </c:pt>
                <c:pt idx="2">
                  <c:v>25687</c:v>
                </c:pt>
                <c:pt idx="3">
                  <c:v>35842</c:v>
                </c:pt>
                <c:pt idx="4">
                  <c:v>42612</c:v>
                </c:pt>
                <c:pt idx="5">
                  <c:v>50458</c:v>
                </c:pt>
                <c:pt idx="6">
                  <c:v>47815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4036864"/>
        <c:axId val="24035328"/>
      </c:lineChart>
      <c:catAx>
        <c:axId val="24007424"/>
        <c:scaling>
          <c:orientation val="minMax"/>
        </c:scaling>
        <c:delete val="0"/>
        <c:axPos val="b"/>
        <c:majorTickMark val="out"/>
        <c:minorTickMark val="none"/>
        <c:tickLblPos val="nextTo"/>
        <c:crossAx val="24008960"/>
        <c:crosses val="autoZero"/>
        <c:auto val="1"/>
        <c:lblAlgn val="ctr"/>
        <c:lblOffset val="100"/>
        <c:noMultiLvlLbl val="0"/>
      </c:catAx>
      <c:valAx>
        <c:axId val="2400896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4007424"/>
        <c:crosses val="autoZero"/>
        <c:crossBetween val="between"/>
      </c:valAx>
      <c:valAx>
        <c:axId val="24035328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crossAx val="24036864"/>
        <c:crosses val="max"/>
        <c:crossBetween val="between"/>
      </c:valAx>
      <c:catAx>
        <c:axId val="24036864"/>
        <c:scaling>
          <c:orientation val="minMax"/>
        </c:scaling>
        <c:delete val="1"/>
        <c:axPos val="b"/>
        <c:majorTickMark val="out"/>
        <c:minorTickMark val="none"/>
        <c:tickLblPos val="nextTo"/>
        <c:crossAx val="24035328"/>
        <c:crosses val="autoZero"/>
        <c:auto val="1"/>
        <c:lblAlgn val="ctr"/>
        <c:lblOffset val="100"/>
        <c:noMultiLvlLbl val="0"/>
      </c:catAx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ln>
          <a:solidFill>
            <a:schemeClr val="tx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legend>
      <c:legendPos val="r"/>
      <c:layout>
        <c:manualLayout>
          <c:xMode val="edge"/>
          <c:yMode val="edge"/>
          <c:x val="0.70888630309627598"/>
          <c:y val="0.60752798300188871"/>
          <c:w val="0.28680068840596529"/>
          <c:h val="0.18912366218568308"/>
        </c:manualLayout>
      </c:layout>
      <c:overlay val="0"/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>
          <a:latin typeface="Times New Roman" panose="02020603050405020304" pitchFamily="18" charset="0"/>
          <a:ea typeface="HY견고딕" panose="02030600000101010101" pitchFamily="18" charset="-127"/>
          <a:cs typeface="Times New Roman" panose="02020603050405020304" pitchFamily="18" charset="0"/>
        </a:defRPr>
      </a:pPr>
      <a:endParaRPr lang="ko-KR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7FA980-DCAD-4775-9A8E-E41DA86CA877}" type="doc">
      <dgm:prSet loTypeId="urn:microsoft.com/office/officeart/2005/8/layout/cycle1" loCatId="cycle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CBBE3185-A898-4924-B6C4-4439F7F465C0}">
      <dgm:prSet phldrT="[텍스트]" phldr="1"/>
      <dgm:spPr/>
      <dgm:t>
        <a:bodyPr/>
        <a:lstStyle/>
        <a:p>
          <a:pPr latinLnBrk="1"/>
          <a:endParaRPr lang="ko-KR" altLang="en-US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0EE7C320-45E0-44AA-88EC-FC8E02AD4EF9}" type="parTrans" cxnId="{6101E27E-AD0A-4ABF-A2B8-BBBD6A7CB7A4}">
      <dgm:prSet/>
      <dgm:spPr/>
      <dgm:t>
        <a:bodyPr/>
        <a:lstStyle/>
        <a:p>
          <a:pPr latinLnBrk="1"/>
          <a:endParaRPr lang="ko-KR" altLang="en-US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17D5E5C2-D7CE-4563-81CE-82DEE5F3A004}" type="sibTrans" cxnId="{6101E27E-AD0A-4ABF-A2B8-BBBD6A7CB7A4}">
      <dgm:prSet/>
      <dgm:spPr/>
      <dgm:t>
        <a:bodyPr/>
        <a:lstStyle/>
        <a:p>
          <a:pPr latinLnBrk="1"/>
          <a:endParaRPr lang="ko-KR" altLang="en-US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4A607D12-4582-4A3F-8E6A-4A24C0CD1620}">
      <dgm:prSet phldrT="[텍스트]" phldr="1"/>
      <dgm:spPr/>
      <dgm:t>
        <a:bodyPr/>
        <a:lstStyle/>
        <a:p>
          <a:pPr latinLnBrk="1"/>
          <a:endParaRPr lang="ko-KR" altLang="en-US" dirty="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E936DD51-94FA-4E58-8DB8-D2C20B045F35}" type="parTrans" cxnId="{88EFFF0F-8997-4D5E-8121-5B7E7FAAC969}">
      <dgm:prSet/>
      <dgm:spPr/>
      <dgm:t>
        <a:bodyPr/>
        <a:lstStyle/>
        <a:p>
          <a:pPr latinLnBrk="1"/>
          <a:endParaRPr lang="ko-KR" altLang="en-US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D20675DD-2028-4013-B26E-3948CE2365F6}" type="sibTrans" cxnId="{88EFFF0F-8997-4D5E-8121-5B7E7FAAC969}">
      <dgm:prSet/>
      <dgm:spPr/>
      <dgm:t>
        <a:bodyPr/>
        <a:lstStyle/>
        <a:p>
          <a:pPr latinLnBrk="1"/>
          <a:endParaRPr lang="ko-KR" altLang="en-US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716642CB-94C7-459E-9CCE-52B1EB89A163}">
      <dgm:prSet phldrT="[텍스트]" phldr="1"/>
      <dgm:spPr/>
      <dgm:t>
        <a:bodyPr/>
        <a:lstStyle/>
        <a:p>
          <a:pPr latinLnBrk="1"/>
          <a:endParaRPr lang="ko-KR" altLang="en-US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3621B62A-33BE-4023-A2F4-580DEB90EB30}" type="parTrans" cxnId="{0B27D2F1-F1F6-4B6F-8B00-83CCEABAEF1F}">
      <dgm:prSet/>
      <dgm:spPr/>
      <dgm:t>
        <a:bodyPr/>
        <a:lstStyle/>
        <a:p>
          <a:pPr latinLnBrk="1"/>
          <a:endParaRPr lang="ko-KR" altLang="en-US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C3320488-ACB8-4668-828E-ECF4755A37F8}" type="sibTrans" cxnId="{0B27D2F1-F1F6-4B6F-8B00-83CCEABAEF1F}">
      <dgm:prSet/>
      <dgm:spPr/>
      <dgm:t>
        <a:bodyPr/>
        <a:lstStyle/>
        <a:p>
          <a:pPr latinLnBrk="1"/>
          <a:endParaRPr lang="ko-KR" altLang="en-US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A686EBFD-0AF9-47B6-8D62-8AD4A3CA2FF7}">
      <dgm:prSet phldrT="[텍스트]" phldr="1"/>
      <dgm:spPr/>
      <dgm:t>
        <a:bodyPr/>
        <a:lstStyle/>
        <a:p>
          <a:pPr latinLnBrk="1"/>
          <a:endParaRPr lang="ko-KR" altLang="en-US" dirty="0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1ED1D9A2-47E6-4584-A070-A142A24306B8}" type="parTrans" cxnId="{AFC636FB-868B-4BAF-B718-7AAABF68D11D}">
      <dgm:prSet/>
      <dgm:spPr/>
      <dgm:t>
        <a:bodyPr/>
        <a:lstStyle/>
        <a:p>
          <a:pPr latinLnBrk="1"/>
          <a:endParaRPr lang="ko-KR" altLang="en-US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82A163DA-C0CD-4441-831B-28080D1C196D}" type="sibTrans" cxnId="{AFC636FB-868B-4BAF-B718-7AAABF68D11D}">
      <dgm:prSet/>
      <dgm:spPr/>
      <dgm:t>
        <a:bodyPr/>
        <a:lstStyle/>
        <a:p>
          <a:pPr latinLnBrk="1"/>
          <a:endParaRPr lang="ko-KR" altLang="en-US">
            <a:latin typeface="HY견고딕" panose="02030600000101010101" pitchFamily="18" charset="-127"/>
            <a:ea typeface="HY견고딕" panose="02030600000101010101" pitchFamily="18" charset="-127"/>
          </a:endParaRPr>
        </a:p>
      </dgm:t>
    </dgm:pt>
    <dgm:pt modelId="{D5F51B28-774C-488B-9542-E436FBA8DCFC}" type="pres">
      <dgm:prSet presAssocID="{F67FA980-DCAD-4775-9A8E-E41DA86CA87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C04FB88-FAD5-476B-92E0-C62505020A21}" type="pres">
      <dgm:prSet presAssocID="{CBBE3185-A898-4924-B6C4-4439F7F465C0}" presName="dummy" presStyleCnt="0"/>
      <dgm:spPr/>
    </dgm:pt>
    <dgm:pt modelId="{CE032DF1-0A2D-4BFA-A38B-0244958508CD}" type="pres">
      <dgm:prSet presAssocID="{CBBE3185-A898-4924-B6C4-4439F7F465C0}" presName="node" presStyleLbl="revTx" presStyleIdx="0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485D985-A880-40BD-A95E-BC4498772C58}" type="pres">
      <dgm:prSet presAssocID="{17D5E5C2-D7CE-4563-81CE-82DEE5F3A004}" presName="sibTrans" presStyleLbl="node1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FD7FAD89-B93C-4CD0-AFC0-5BBECBAA9F1A}" type="pres">
      <dgm:prSet presAssocID="{4A607D12-4582-4A3F-8E6A-4A24C0CD1620}" presName="dummy" presStyleCnt="0"/>
      <dgm:spPr/>
    </dgm:pt>
    <dgm:pt modelId="{020C88BE-72BC-4130-91C6-C5B0F114FBA2}" type="pres">
      <dgm:prSet presAssocID="{4A607D12-4582-4A3F-8E6A-4A24C0CD1620}" presName="node" presStyleLbl="revTx" presStyleIdx="1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D67AC42-C9CE-4AF4-98F5-B943DF34F0A2}" type="pres">
      <dgm:prSet presAssocID="{D20675DD-2028-4013-B26E-3948CE2365F6}" presName="sibTrans" presStyleLbl="node1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36CB8FD0-88BB-41DD-9819-88B973754F31}" type="pres">
      <dgm:prSet presAssocID="{716642CB-94C7-459E-9CCE-52B1EB89A163}" presName="dummy" presStyleCnt="0"/>
      <dgm:spPr/>
    </dgm:pt>
    <dgm:pt modelId="{D89E544A-97AB-439C-9E11-597CE6B727B2}" type="pres">
      <dgm:prSet presAssocID="{716642CB-94C7-459E-9CCE-52B1EB89A163}" presName="node" presStyleLbl="revTx" presStyleIdx="2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A863046-BB91-42AB-82EB-BED7889E2B9D}" type="pres">
      <dgm:prSet presAssocID="{C3320488-ACB8-4668-828E-ECF4755A37F8}" presName="sibTrans" presStyleLbl="node1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87139F09-C400-4FD2-8D01-D919C54454EF}" type="pres">
      <dgm:prSet presAssocID="{A686EBFD-0AF9-47B6-8D62-8AD4A3CA2FF7}" presName="dummy" presStyleCnt="0"/>
      <dgm:spPr/>
    </dgm:pt>
    <dgm:pt modelId="{F85AF4FC-039D-4E78-9BC7-5653A41CF54C}" type="pres">
      <dgm:prSet presAssocID="{A686EBFD-0AF9-47B6-8D62-8AD4A3CA2FF7}" presName="node" presStyleLbl="revTx" presStyleIdx="3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855DE7B-543C-47CB-A449-26FF245D0915}" type="pres">
      <dgm:prSet presAssocID="{82A163DA-C0CD-4441-831B-28080D1C196D}" presName="sibTrans" presStyleLbl="node1" presStyleIdx="3" presStyleCnt="4"/>
      <dgm:spPr/>
      <dgm:t>
        <a:bodyPr/>
        <a:lstStyle/>
        <a:p>
          <a:pPr latinLnBrk="1"/>
          <a:endParaRPr lang="ko-KR" altLang="en-US"/>
        </a:p>
      </dgm:t>
    </dgm:pt>
  </dgm:ptLst>
  <dgm:cxnLst>
    <dgm:cxn modelId="{CC28B4C8-38CB-45B2-BEEF-D82899942D96}" type="presOf" srcId="{716642CB-94C7-459E-9CCE-52B1EB89A163}" destId="{D89E544A-97AB-439C-9E11-597CE6B727B2}" srcOrd="0" destOrd="0" presId="urn:microsoft.com/office/officeart/2005/8/layout/cycle1"/>
    <dgm:cxn modelId="{3DCB81EE-A2F7-4383-9F90-49B9D038C33F}" type="presOf" srcId="{4A607D12-4582-4A3F-8E6A-4A24C0CD1620}" destId="{020C88BE-72BC-4130-91C6-C5B0F114FBA2}" srcOrd="0" destOrd="0" presId="urn:microsoft.com/office/officeart/2005/8/layout/cycle1"/>
    <dgm:cxn modelId="{5DF126F9-DCA3-4D63-AD86-BEBAA5558898}" type="presOf" srcId="{F67FA980-DCAD-4775-9A8E-E41DA86CA877}" destId="{D5F51B28-774C-488B-9542-E436FBA8DCFC}" srcOrd="0" destOrd="0" presId="urn:microsoft.com/office/officeart/2005/8/layout/cycle1"/>
    <dgm:cxn modelId="{AFC636FB-868B-4BAF-B718-7AAABF68D11D}" srcId="{F67FA980-DCAD-4775-9A8E-E41DA86CA877}" destId="{A686EBFD-0AF9-47B6-8D62-8AD4A3CA2FF7}" srcOrd="3" destOrd="0" parTransId="{1ED1D9A2-47E6-4584-A070-A142A24306B8}" sibTransId="{82A163DA-C0CD-4441-831B-28080D1C196D}"/>
    <dgm:cxn modelId="{F72BEE60-48EA-407D-A6B3-FE1BA0A53B49}" type="presOf" srcId="{17D5E5C2-D7CE-4563-81CE-82DEE5F3A004}" destId="{9485D985-A880-40BD-A95E-BC4498772C58}" srcOrd="0" destOrd="0" presId="urn:microsoft.com/office/officeart/2005/8/layout/cycle1"/>
    <dgm:cxn modelId="{319964FE-CB58-46FB-A59F-9BE0C27CF6F2}" type="presOf" srcId="{C3320488-ACB8-4668-828E-ECF4755A37F8}" destId="{8A863046-BB91-42AB-82EB-BED7889E2B9D}" srcOrd="0" destOrd="0" presId="urn:microsoft.com/office/officeart/2005/8/layout/cycle1"/>
    <dgm:cxn modelId="{0B27D2F1-F1F6-4B6F-8B00-83CCEABAEF1F}" srcId="{F67FA980-DCAD-4775-9A8E-E41DA86CA877}" destId="{716642CB-94C7-459E-9CCE-52B1EB89A163}" srcOrd="2" destOrd="0" parTransId="{3621B62A-33BE-4023-A2F4-580DEB90EB30}" sibTransId="{C3320488-ACB8-4668-828E-ECF4755A37F8}"/>
    <dgm:cxn modelId="{88EFFF0F-8997-4D5E-8121-5B7E7FAAC969}" srcId="{F67FA980-DCAD-4775-9A8E-E41DA86CA877}" destId="{4A607D12-4582-4A3F-8E6A-4A24C0CD1620}" srcOrd="1" destOrd="0" parTransId="{E936DD51-94FA-4E58-8DB8-D2C20B045F35}" sibTransId="{D20675DD-2028-4013-B26E-3948CE2365F6}"/>
    <dgm:cxn modelId="{6101E27E-AD0A-4ABF-A2B8-BBBD6A7CB7A4}" srcId="{F67FA980-DCAD-4775-9A8E-E41DA86CA877}" destId="{CBBE3185-A898-4924-B6C4-4439F7F465C0}" srcOrd="0" destOrd="0" parTransId="{0EE7C320-45E0-44AA-88EC-FC8E02AD4EF9}" sibTransId="{17D5E5C2-D7CE-4563-81CE-82DEE5F3A004}"/>
    <dgm:cxn modelId="{446A4BA5-2B22-4868-9144-2D211A5D42D1}" type="presOf" srcId="{D20675DD-2028-4013-B26E-3948CE2365F6}" destId="{4D67AC42-C9CE-4AF4-98F5-B943DF34F0A2}" srcOrd="0" destOrd="0" presId="urn:microsoft.com/office/officeart/2005/8/layout/cycle1"/>
    <dgm:cxn modelId="{525E64F8-B133-441C-A612-B09302FB2CA8}" type="presOf" srcId="{A686EBFD-0AF9-47B6-8D62-8AD4A3CA2FF7}" destId="{F85AF4FC-039D-4E78-9BC7-5653A41CF54C}" srcOrd="0" destOrd="0" presId="urn:microsoft.com/office/officeart/2005/8/layout/cycle1"/>
    <dgm:cxn modelId="{3ED323DE-2F0E-417C-B212-FE50DC17C4A1}" type="presOf" srcId="{82A163DA-C0CD-4441-831B-28080D1C196D}" destId="{B855DE7B-543C-47CB-A449-26FF245D0915}" srcOrd="0" destOrd="0" presId="urn:microsoft.com/office/officeart/2005/8/layout/cycle1"/>
    <dgm:cxn modelId="{EC43A4AC-129E-48E6-A2D0-BB490256AAE4}" type="presOf" srcId="{CBBE3185-A898-4924-B6C4-4439F7F465C0}" destId="{CE032DF1-0A2D-4BFA-A38B-0244958508CD}" srcOrd="0" destOrd="0" presId="urn:microsoft.com/office/officeart/2005/8/layout/cycle1"/>
    <dgm:cxn modelId="{81A10489-2D95-4991-A1DC-14092FBBA0C6}" type="presParOf" srcId="{D5F51B28-774C-488B-9542-E436FBA8DCFC}" destId="{AC04FB88-FAD5-476B-92E0-C62505020A21}" srcOrd="0" destOrd="0" presId="urn:microsoft.com/office/officeart/2005/8/layout/cycle1"/>
    <dgm:cxn modelId="{B5229D6E-7D4D-4F6B-AFA4-BD32D043A7D7}" type="presParOf" srcId="{D5F51B28-774C-488B-9542-E436FBA8DCFC}" destId="{CE032DF1-0A2D-4BFA-A38B-0244958508CD}" srcOrd="1" destOrd="0" presId="urn:microsoft.com/office/officeart/2005/8/layout/cycle1"/>
    <dgm:cxn modelId="{A2A567B5-B5A5-446D-9D48-3050C9F667FB}" type="presParOf" srcId="{D5F51B28-774C-488B-9542-E436FBA8DCFC}" destId="{9485D985-A880-40BD-A95E-BC4498772C58}" srcOrd="2" destOrd="0" presId="urn:microsoft.com/office/officeart/2005/8/layout/cycle1"/>
    <dgm:cxn modelId="{58A26D86-788E-4346-BC64-43D285BDBB26}" type="presParOf" srcId="{D5F51B28-774C-488B-9542-E436FBA8DCFC}" destId="{FD7FAD89-B93C-4CD0-AFC0-5BBECBAA9F1A}" srcOrd="3" destOrd="0" presId="urn:microsoft.com/office/officeart/2005/8/layout/cycle1"/>
    <dgm:cxn modelId="{29A73530-9BE8-478F-8C27-5890ABF66256}" type="presParOf" srcId="{D5F51B28-774C-488B-9542-E436FBA8DCFC}" destId="{020C88BE-72BC-4130-91C6-C5B0F114FBA2}" srcOrd="4" destOrd="0" presId="urn:microsoft.com/office/officeart/2005/8/layout/cycle1"/>
    <dgm:cxn modelId="{51192C0B-B6C0-4690-8BD4-BEF5A718123A}" type="presParOf" srcId="{D5F51B28-774C-488B-9542-E436FBA8DCFC}" destId="{4D67AC42-C9CE-4AF4-98F5-B943DF34F0A2}" srcOrd="5" destOrd="0" presId="urn:microsoft.com/office/officeart/2005/8/layout/cycle1"/>
    <dgm:cxn modelId="{7E1769FB-6136-45B2-BD0A-663F8A5D5304}" type="presParOf" srcId="{D5F51B28-774C-488B-9542-E436FBA8DCFC}" destId="{36CB8FD0-88BB-41DD-9819-88B973754F31}" srcOrd="6" destOrd="0" presId="urn:microsoft.com/office/officeart/2005/8/layout/cycle1"/>
    <dgm:cxn modelId="{1804B5CA-9285-46D5-96C4-C4A1C890982B}" type="presParOf" srcId="{D5F51B28-774C-488B-9542-E436FBA8DCFC}" destId="{D89E544A-97AB-439C-9E11-597CE6B727B2}" srcOrd="7" destOrd="0" presId="urn:microsoft.com/office/officeart/2005/8/layout/cycle1"/>
    <dgm:cxn modelId="{7AD4B6C9-BC6B-4682-A0C3-90626580DF7A}" type="presParOf" srcId="{D5F51B28-774C-488B-9542-E436FBA8DCFC}" destId="{8A863046-BB91-42AB-82EB-BED7889E2B9D}" srcOrd="8" destOrd="0" presId="urn:microsoft.com/office/officeart/2005/8/layout/cycle1"/>
    <dgm:cxn modelId="{44BE5AE5-220B-410F-9941-41DD67AC6754}" type="presParOf" srcId="{D5F51B28-774C-488B-9542-E436FBA8DCFC}" destId="{87139F09-C400-4FD2-8D01-D919C54454EF}" srcOrd="9" destOrd="0" presId="urn:microsoft.com/office/officeart/2005/8/layout/cycle1"/>
    <dgm:cxn modelId="{C8E5562C-0DAD-42CC-8965-5DF1F459BB78}" type="presParOf" srcId="{D5F51B28-774C-488B-9542-E436FBA8DCFC}" destId="{F85AF4FC-039D-4E78-9BC7-5653A41CF54C}" srcOrd="10" destOrd="0" presId="urn:microsoft.com/office/officeart/2005/8/layout/cycle1"/>
    <dgm:cxn modelId="{EDE51806-0005-4265-B381-B4CB59A1215F}" type="presParOf" srcId="{D5F51B28-774C-488B-9542-E436FBA8DCFC}" destId="{B855DE7B-543C-47CB-A449-26FF245D0915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032DF1-0A2D-4BFA-A38B-0244958508CD}">
      <dsp:nvSpPr>
        <dsp:cNvPr id="0" name=""/>
        <dsp:cNvSpPr/>
      </dsp:nvSpPr>
      <dsp:spPr>
        <a:xfrm>
          <a:off x="3551358" y="90962"/>
          <a:ext cx="1437679" cy="1437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700" kern="1200">
            <a:latin typeface="HY견고딕" panose="02030600000101010101" pitchFamily="18" charset="-127"/>
            <a:ea typeface="HY견고딕" panose="02030600000101010101" pitchFamily="18" charset="-127"/>
          </a:endParaRPr>
        </a:p>
      </dsp:txBody>
      <dsp:txXfrm>
        <a:off x="3551358" y="90962"/>
        <a:ext cx="1437679" cy="1437679"/>
      </dsp:txXfrm>
    </dsp:sp>
    <dsp:sp modelId="{9485D985-A880-40BD-A95E-BC4498772C58}">
      <dsp:nvSpPr>
        <dsp:cNvPr id="0" name=""/>
        <dsp:cNvSpPr/>
      </dsp:nvSpPr>
      <dsp:spPr>
        <a:xfrm>
          <a:off x="1015841" y="-158"/>
          <a:ext cx="4064317" cy="4064317"/>
        </a:xfrm>
        <a:prstGeom prst="circularArrow">
          <a:avLst>
            <a:gd name="adj1" fmla="val 6898"/>
            <a:gd name="adj2" fmla="val 465012"/>
            <a:gd name="adj3" fmla="val 550847"/>
            <a:gd name="adj4" fmla="val 20584141"/>
            <a:gd name="adj5" fmla="val 8047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20C88BE-72BC-4130-91C6-C5B0F114FBA2}">
      <dsp:nvSpPr>
        <dsp:cNvPr id="0" name=""/>
        <dsp:cNvSpPr/>
      </dsp:nvSpPr>
      <dsp:spPr>
        <a:xfrm>
          <a:off x="3551358" y="2535358"/>
          <a:ext cx="1437679" cy="1437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700" kern="1200" dirty="0">
            <a:latin typeface="HY견고딕" panose="02030600000101010101" pitchFamily="18" charset="-127"/>
            <a:ea typeface="HY견고딕" panose="02030600000101010101" pitchFamily="18" charset="-127"/>
          </a:endParaRPr>
        </a:p>
      </dsp:txBody>
      <dsp:txXfrm>
        <a:off x="3551358" y="2535358"/>
        <a:ext cx="1437679" cy="1437679"/>
      </dsp:txXfrm>
    </dsp:sp>
    <dsp:sp modelId="{4D67AC42-C9CE-4AF4-98F5-B943DF34F0A2}">
      <dsp:nvSpPr>
        <dsp:cNvPr id="0" name=""/>
        <dsp:cNvSpPr/>
      </dsp:nvSpPr>
      <dsp:spPr>
        <a:xfrm>
          <a:off x="1015841" y="-158"/>
          <a:ext cx="4064317" cy="4064317"/>
        </a:xfrm>
        <a:prstGeom prst="circularArrow">
          <a:avLst>
            <a:gd name="adj1" fmla="val 6898"/>
            <a:gd name="adj2" fmla="val 465012"/>
            <a:gd name="adj3" fmla="val 5950847"/>
            <a:gd name="adj4" fmla="val 4384141"/>
            <a:gd name="adj5" fmla="val 8047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89E544A-97AB-439C-9E11-597CE6B727B2}">
      <dsp:nvSpPr>
        <dsp:cNvPr id="0" name=""/>
        <dsp:cNvSpPr/>
      </dsp:nvSpPr>
      <dsp:spPr>
        <a:xfrm>
          <a:off x="1106962" y="2535358"/>
          <a:ext cx="1437679" cy="1437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700" kern="1200">
            <a:latin typeface="HY견고딕" panose="02030600000101010101" pitchFamily="18" charset="-127"/>
            <a:ea typeface="HY견고딕" panose="02030600000101010101" pitchFamily="18" charset="-127"/>
          </a:endParaRPr>
        </a:p>
      </dsp:txBody>
      <dsp:txXfrm>
        <a:off x="1106962" y="2535358"/>
        <a:ext cx="1437679" cy="1437679"/>
      </dsp:txXfrm>
    </dsp:sp>
    <dsp:sp modelId="{8A863046-BB91-42AB-82EB-BED7889E2B9D}">
      <dsp:nvSpPr>
        <dsp:cNvPr id="0" name=""/>
        <dsp:cNvSpPr/>
      </dsp:nvSpPr>
      <dsp:spPr>
        <a:xfrm>
          <a:off x="1015841" y="-158"/>
          <a:ext cx="4064317" cy="4064317"/>
        </a:xfrm>
        <a:prstGeom prst="circularArrow">
          <a:avLst>
            <a:gd name="adj1" fmla="val 6898"/>
            <a:gd name="adj2" fmla="val 465012"/>
            <a:gd name="adj3" fmla="val 11350847"/>
            <a:gd name="adj4" fmla="val 9784141"/>
            <a:gd name="adj5" fmla="val 8047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AF4FC-039D-4E78-9BC7-5653A41CF54C}">
      <dsp:nvSpPr>
        <dsp:cNvPr id="0" name=""/>
        <dsp:cNvSpPr/>
      </dsp:nvSpPr>
      <dsp:spPr>
        <a:xfrm>
          <a:off x="1106962" y="90962"/>
          <a:ext cx="1437679" cy="1437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700" kern="1200" dirty="0">
            <a:latin typeface="HY견고딕" panose="02030600000101010101" pitchFamily="18" charset="-127"/>
            <a:ea typeface="HY견고딕" panose="02030600000101010101" pitchFamily="18" charset="-127"/>
          </a:endParaRPr>
        </a:p>
      </dsp:txBody>
      <dsp:txXfrm>
        <a:off x="1106962" y="90962"/>
        <a:ext cx="1437679" cy="1437679"/>
      </dsp:txXfrm>
    </dsp:sp>
    <dsp:sp modelId="{B855DE7B-543C-47CB-A449-26FF245D0915}">
      <dsp:nvSpPr>
        <dsp:cNvPr id="0" name=""/>
        <dsp:cNvSpPr/>
      </dsp:nvSpPr>
      <dsp:spPr>
        <a:xfrm>
          <a:off x="1015841" y="-158"/>
          <a:ext cx="4064317" cy="4064317"/>
        </a:xfrm>
        <a:prstGeom prst="circularArrow">
          <a:avLst>
            <a:gd name="adj1" fmla="val 6898"/>
            <a:gd name="adj2" fmla="val 465012"/>
            <a:gd name="adj3" fmla="val 16750847"/>
            <a:gd name="adj4" fmla="val 15184141"/>
            <a:gd name="adj5" fmla="val 8047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22270" cy="493792"/>
          </a:xfrm>
          <a:prstGeom prst="rect">
            <a:avLst/>
          </a:prstGeom>
        </p:spPr>
        <p:txBody>
          <a:bodyPr vert="horz" lIns="91426" tIns="45712" rIns="91426" bIns="4571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9870" y="0"/>
            <a:ext cx="2922270" cy="493792"/>
          </a:xfrm>
          <a:prstGeom prst="rect">
            <a:avLst/>
          </a:prstGeom>
        </p:spPr>
        <p:txBody>
          <a:bodyPr vert="horz" lIns="91426" tIns="45712" rIns="91426" bIns="45712" rtlCol="0"/>
          <a:lstStyle>
            <a:lvl1pPr algn="r">
              <a:defRPr sz="1200"/>
            </a:lvl1pPr>
          </a:lstStyle>
          <a:p>
            <a:fld id="{963CA0E3-73B0-4015-851A-4F964333FAAB}" type="datetimeFigureOut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4875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6" tIns="45712" rIns="91426" bIns="4571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370" y="4691024"/>
            <a:ext cx="5394960" cy="4444127"/>
          </a:xfrm>
          <a:prstGeom prst="rect">
            <a:avLst/>
          </a:prstGeom>
        </p:spPr>
        <p:txBody>
          <a:bodyPr vert="horz" lIns="91426" tIns="45712" rIns="91426" bIns="45712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380332"/>
            <a:ext cx="2922270" cy="493792"/>
          </a:xfrm>
          <a:prstGeom prst="rect">
            <a:avLst/>
          </a:prstGeom>
        </p:spPr>
        <p:txBody>
          <a:bodyPr vert="horz" lIns="91426" tIns="45712" rIns="91426" bIns="4571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9870" y="9380332"/>
            <a:ext cx="2922270" cy="493792"/>
          </a:xfrm>
          <a:prstGeom prst="rect">
            <a:avLst/>
          </a:prstGeom>
        </p:spPr>
        <p:txBody>
          <a:bodyPr vert="horz" lIns="91426" tIns="45712" rIns="91426" bIns="45712" rtlCol="0" anchor="b"/>
          <a:lstStyle>
            <a:lvl1pPr algn="r">
              <a:defRPr sz="1200"/>
            </a:lvl1pPr>
          </a:lstStyle>
          <a:p>
            <a:fld id="{95218C9B-7E9E-4013-96CF-1ADD525104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1541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800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541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5707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5584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2157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151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0365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5498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1720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3901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0913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5282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3834E9-B71A-46B9-B171-DF87347632A6}" type="datetimeFigureOut">
              <a:rPr lang="ko-KR" altLang="en-US" smtClean="0"/>
              <a:t>2016-10-11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517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217023" cy="332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909967" y="2537609"/>
            <a:ext cx="326243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8000" dirty="0" smtClean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추경호</a:t>
            </a:r>
            <a:endParaRPr lang="en-US" altLang="ko-KR" sz="8000" dirty="0" smtClean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1066402" y="4005064"/>
            <a:ext cx="7174404" cy="0"/>
          </a:xfrm>
          <a:prstGeom prst="line">
            <a:avLst/>
          </a:prstGeom>
          <a:ln w="22225" cap="rnd">
            <a:gradFill flip="none" rotWithShape="1">
              <a:gsLst>
                <a:gs pos="83000">
                  <a:schemeClr val="tx1">
                    <a:lumMod val="75000"/>
                    <a:lumOff val="25000"/>
                  </a:schemeClr>
                </a:gs>
                <a:gs pos="16000">
                  <a:srgbClr val="555555"/>
                </a:gs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388154" y="2636912"/>
            <a:ext cx="33890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400" dirty="0" smtClean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국 회 의 원</a:t>
            </a:r>
            <a:endParaRPr lang="en-US" altLang="ko-KR" sz="4400" dirty="0" smtClean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  <a:p>
            <a:pPr algn="ctr"/>
            <a:r>
              <a:rPr lang="en-US" altLang="ko-KR" sz="2800" b="1" dirty="0" smtClean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800" b="1" dirty="0" smtClean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대구광역시 달성군</a:t>
            </a:r>
            <a:r>
              <a:rPr lang="en-US" altLang="ko-KR" sz="2800" b="1" dirty="0" smtClean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en-US" altLang="ko-KR" sz="3200" b="1" dirty="0">
              <a:solidFill>
                <a:schemeClr val="tx2">
                  <a:lumMod val="50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669360"/>
            <a:ext cx="690562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D:\국회\SAENURI_c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76672"/>
            <a:ext cx="1288941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251520" y="632882"/>
            <a:ext cx="6912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ko-KR" sz="4000" dirty="0">
                <a:solidFill>
                  <a:srgbClr val="A90B0B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2016 </a:t>
            </a:r>
            <a:r>
              <a:rPr lang="ko-KR" altLang="en-US" sz="400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수출입은행 국정감사</a:t>
            </a:r>
            <a:endParaRPr lang="en-US" altLang="ko-KR" sz="40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1740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22250" y="2117171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22250" y="1052736"/>
            <a:ext cx="87189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186729" y="692696"/>
            <a:ext cx="8770542" cy="1800200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/>
          <a:p>
            <a:pPr lvl="0" algn="ctr" fontAlgn="base" latinLnBrk="0"/>
            <a:r>
              <a:rPr lang="ko-KR" altLang="en-US" sz="4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수은</a:t>
            </a:r>
            <a:r>
              <a:rPr lang="en-US" altLang="ko-KR" sz="4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4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본연의 업무 집중 위한 </a:t>
            </a:r>
            <a:r>
              <a:rPr lang="ko-KR" altLang="en-US" sz="4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자기개혁</a:t>
            </a:r>
            <a:r>
              <a:rPr lang="ko-KR" altLang="en-US" sz="4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필요</a:t>
            </a:r>
            <a:r>
              <a:rPr lang="ko-KR" altLang="en-US" sz="4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ko-KR" altLang="en-US" sz="48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7" name="다이어그램 6"/>
          <p:cNvGraphicFramePr/>
          <p:nvPr>
            <p:extLst>
              <p:ext uri="{D42A27DB-BD31-4B8C-83A1-F6EECF244321}">
                <p14:modId xmlns:p14="http://schemas.microsoft.com/office/powerpoint/2010/main" val="1654212041"/>
              </p:ext>
            </p:extLst>
          </p:nvPr>
        </p:nvGraphicFramePr>
        <p:xfrm>
          <a:off x="-119336" y="256490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880320" y="2697490"/>
            <a:ext cx="2821384" cy="1459592"/>
          </a:xfrm>
          <a:prstGeom prst="irregularSeal2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09498" y="4920022"/>
            <a:ext cx="2664296" cy="1404156"/>
          </a:xfrm>
          <a:prstGeom prst="irregularSeal2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 rot="290400">
            <a:off x="288032" y="4977172"/>
            <a:ext cx="2592288" cy="1404156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ko-KR" altLang="en-US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76064" y="2924944"/>
            <a:ext cx="1944216" cy="108012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자본</a:t>
            </a:r>
            <a:endParaRPr lang="en-US" altLang="ko-KR" sz="24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확충</a:t>
            </a:r>
            <a:endParaRPr lang="ko-KR" altLang="en-US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 rot="20537682">
            <a:off x="1878495" y="3073344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ko-KR" altLang="en-US" sz="2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非핵심업무</a:t>
            </a:r>
            <a:endParaRPr lang="en-US" altLang="ko-KR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 algn="ctr"/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몸집불리기</a:t>
            </a:r>
          </a:p>
        </p:txBody>
      </p:sp>
      <p:sp>
        <p:nvSpPr>
          <p:cNvPr id="12" name="직사각형 11"/>
          <p:cNvSpPr/>
          <p:nvPr/>
        </p:nvSpPr>
        <p:spPr>
          <a:xfrm rot="20617845">
            <a:off x="2180111" y="527629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핵심업무 </a:t>
            </a:r>
            <a:endParaRPr lang="en-US" alt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역량집중 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실패</a:t>
            </a:r>
          </a:p>
        </p:txBody>
      </p:sp>
      <p:sp>
        <p:nvSpPr>
          <p:cNvPr id="14" name="직사각형 13"/>
          <p:cNvSpPr/>
          <p:nvPr/>
        </p:nvSpPr>
        <p:spPr>
          <a:xfrm rot="979460">
            <a:off x="759481" y="5403993"/>
            <a:ext cx="15183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ko-KR" alt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부실 발생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868144" y="2707173"/>
            <a:ext cx="3442296" cy="37240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ko-KR" altLang="en-US" sz="4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수은</a:t>
            </a:r>
            <a:r>
              <a:rPr lang="en-US" altLang="ko-KR" sz="4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, </a:t>
            </a:r>
          </a:p>
          <a:p>
            <a:endParaRPr lang="en-US" altLang="ko-KR" b="1" dirty="0" smtClean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r>
              <a:rPr lang="ko-KR" altLang="en-US" sz="4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치열한 </a:t>
            </a:r>
            <a:endParaRPr lang="en-US" altLang="ko-KR" sz="4000" b="1" dirty="0" smtClean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r>
              <a:rPr lang="ko-KR" altLang="en-US" sz="4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자기개혁으로 </a:t>
            </a:r>
            <a:endParaRPr lang="en-US" altLang="ko-KR" sz="4000" b="1" dirty="0" smtClean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endParaRPr lang="en-US" altLang="ko-KR" b="1" dirty="0" smtClean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r>
              <a:rPr lang="ko-KR" altLang="en-US" sz="4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악순환</a:t>
            </a:r>
            <a:endParaRPr lang="en-US" altLang="ko-KR" sz="4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r>
              <a:rPr lang="ko-KR" altLang="en-US" sz="4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탈피해야</a:t>
            </a:r>
            <a:endParaRPr lang="ko-KR" altLang="en-US" sz="4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907704" y="4221088"/>
            <a:ext cx="20927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惡循環</a:t>
            </a:r>
            <a:endParaRPr lang="ko-KR" altLang="en-US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27306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22250" y="2117171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551674"/>
            <a:ext cx="9153625" cy="1015663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수출입은행 본연의 설립 목적</a:t>
            </a:r>
          </a:p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대외 경제협력에 필요한 금융만</a:t>
            </a:r>
            <a:r>
              <a:rPr lang="en-US" altLang="ko-KR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시중은행과는 경쟁 금지</a:t>
            </a:r>
            <a:endParaRPr lang="en-US" altLang="ko-KR" sz="2800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2250" y="1918568"/>
            <a:ext cx="8718995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수은법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제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조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목적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endParaRPr lang="en-US" altLang="ko-KR" sz="1400" dirty="0" smtClean="0"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r>
              <a:rPr lang="ko-KR" altLang="en-US" sz="3200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수출입</a:t>
            </a:r>
            <a:r>
              <a:rPr lang="en-US" altLang="ko-KR" sz="3200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3200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해외투자 및 해외자원개발 등 </a:t>
            </a:r>
            <a:endParaRPr lang="en-US" altLang="ko-KR" sz="3200" dirty="0" smtClean="0"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r>
              <a:rPr lang="ko-KR" alt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명조" panose="02030600000101010101" pitchFamily="18" charset="-127"/>
                <a:ea typeface="HY견명조" panose="02030600000101010101" pitchFamily="18" charset="-127"/>
              </a:rPr>
              <a:t>대외 경제협력에 필요한 금융을 제공</a:t>
            </a:r>
            <a:r>
              <a:rPr lang="ko-KR" altLang="en-US" sz="3200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함으로써 </a:t>
            </a:r>
            <a:endParaRPr lang="en-US" altLang="ko-KR" sz="3200" dirty="0" smtClean="0"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r>
              <a:rPr lang="ko-KR" altLang="en-US" sz="3200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국민경제의 건전한 발전을 촉진</a:t>
            </a:r>
            <a:endParaRPr lang="en-US" altLang="ko-KR" sz="32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32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수은법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제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24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조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다른 금융기관과의 협력 등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en-US" altLang="ko-KR" sz="3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1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r>
              <a:rPr lang="ko-KR" alt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명조" panose="02030600000101010101" pitchFamily="18" charset="-127"/>
                <a:ea typeface="HY견명조" panose="02030600000101010101" pitchFamily="18" charset="-127"/>
              </a:rPr>
              <a:t>다른 금융기관과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명조" panose="02030600000101010101" pitchFamily="18" charset="-127"/>
                <a:ea typeface="HY견명조" panose="02030600000101010101" pitchFamily="18" charset="-127"/>
              </a:rPr>
              <a:t> </a:t>
            </a:r>
            <a:r>
              <a:rPr lang="ko-KR" altLang="en-US" sz="3200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협력하거나 그 기능을 </a:t>
            </a:r>
            <a:endParaRPr lang="en-US" altLang="ko-KR" sz="3200" dirty="0" smtClean="0"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r>
              <a:rPr lang="ko-KR" altLang="en-US" sz="3200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보완</a:t>
            </a:r>
            <a:r>
              <a:rPr lang="en-US" altLang="ko-KR" sz="3200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·</a:t>
            </a:r>
            <a:r>
              <a:rPr lang="ko-KR" altLang="en-US" sz="3200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장려하여야 하며 </a:t>
            </a:r>
            <a:r>
              <a:rPr lang="ko-KR" alt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명조" panose="02030600000101010101" pitchFamily="18" charset="-127"/>
                <a:ea typeface="HY견명조" panose="02030600000101010101" pitchFamily="18" charset="-127"/>
              </a:rPr>
              <a:t>경쟁할 수 없다</a:t>
            </a:r>
            <a:r>
              <a:rPr lang="en-US" altLang="ko-KR" sz="3200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7014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22250" y="2117171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3" name="Rectangle 2"/>
          <p:cNvSpPr>
            <a:spLocks noChangeArrowheads="1"/>
          </p:cNvSpPr>
          <p:nvPr/>
        </p:nvSpPr>
        <p:spPr bwMode="auto">
          <a:xfrm>
            <a:off x="107504" y="6165304"/>
            <a:ext cx="864096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22275" algn="l"/>
              </a:tabLst>
            </a:pP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*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자료 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수출입은행 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취급가능 여신과 취급곤란 여신은 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2014.11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월 감사원 감사결과 기준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marL="0" marR="0" lvl="0" indent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22275" algn="l"/>
              </a:tabLst>
            </a:pP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*</a:t>
            </a:r>
            <a:r>
              <a:rPr kumimoji="1" lang="ko-KR" altLang="en-US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취급가능여신</a:t>
            </a: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-</a:t>
            </a:r>
            <a:r>
              <a:rPr kumimoji="1" lang="ko-KR" altLang="en-US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포괄수출금융</a:t>
            </a: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kumimoji="1" lang="ko-KR" altLang="en-US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시설확장</a:t>
            </a: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kumimoji="1" lang="ko-KR" altLang="en-US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증설용 수출자금</a:t>
            </a: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kumimoji="1" lang="ko-KR" altLang="en-US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외국법인에 대한 사업자금 대출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768875"/>
              </p:ext>
            </p:extLst>
          </p:nvPr>
        </p:nvGraphicFramePr>
        <p:xfrm>
          <a:off x="107504" y="1916832"/>
          <a:ext cx="8928992" cy="4189475"/>
        </p:xfrm>
        <a:graphic>
          <a:graphicData uri="http://schemas.openxmlformats.org/drawingml/2006/table">
            <a:tbl>
              <a:tblPr/>
              <a:tblGrid>
                <a:gridCol w="1139972"/>
                <a:gridCol w="1298170"/>
                <a:gridCol w="1298170"/>
                <a:gridCol w="1298170"/>
                <a:gridCol w="1298170"/>
                <a:gridCol w="1298170"/>
                <a:gridCol w="1298170"/>
              </a:tblGrid>
              <a:tr h="911854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b="1" kern="0" spc="-2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연도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0" spc="-2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2012</a:t>
                      </a:r>
                      <a:endParaRPr lang="en-US" sz="2800" b="1" kern="0" spc="-2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0" spc="-2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2013</a:t>
                      </a:r>
                      <a:endParaRPr lang="en-US" sz="2800" b="1" kern="0" spc="-2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0" spc="-2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2014</a:t>
                      </a:r>
                      <a:endParaRPr lang="en-US" sz="2800" b="1" kern="0" spc="-2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0" spc="-2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2015</a:t>
                      </a:r>
                      <a:endParaRPr lang="en-US" sz="2800" b="1" kern="0" spc="-2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0" spc="-2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2016.1~8</a:t>
                      </a:r>
                      <a:r>
                        <a:rPr lang="ko-KR" altLang="en-US" sz="2800" b="1" kern="0" spc="-2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月</a:t>
                      </a:r>
                      <a:endParaRPr lang="en-US" sz="2800" b="1" kern="0" spc="-2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436245">
                <a:tc row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kern="0" spc="-2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시중은행</a:t>
                      </a:r>
                      <a:endParaRPr lang="en-US" altLang="ko-KR" sz="2800" kern="0" spc="-2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2800" kern="0" spc="-2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kern="0" spc="-2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취급가능</a:t>
                      </a:r>
                      <a:endParaRPr lang="ko-KR" altLang="en-US" sz="2800" kern="0" spc="-2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kern="0" spc="-2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여신</a:t>
                      </a:r>
                      <a:endParaRPr lang="ko-KR" altLang="en-US" sz="2800" kern="0" spc="-2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대기업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2.90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3.90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800" b="1" i="0" u="none" strike="noStrike">
                          <a:solidFill>
                            <a:srgbClr val="FF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견고딕"/>
                        </a:rPr>
                        <a:t>4.47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800" b="1" i="0" u="none" strike="noStrike">
                          <a:solidFill>
                            <a:srgbClr val="FF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견고딕"/>
                        </a:rPr>
                        <a:t>7.25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4.52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362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20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비중</a:t>
                      </a:r>
                      <a:r>
                        <a:rPr lang="en-US" altLang="ko-KR" sz="20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0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24.1%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25.4%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/>
                        </a:rPr>
                        <a:t>26.8%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/>
                        </a:rPr>
                        <a:t>36.9%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38.2%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362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중견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5.69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8.08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8.88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9.25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5.25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62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20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비중</a:t>
                      </a:r>
                      <a:r>
                        <a:rPr lang="en-US" altLang="ko-KR" sz="20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000" kern="0" spc="-5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47.3%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52.5%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53.3%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47.0%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44.4%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62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중소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3.44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3.40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3.30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3.17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2.07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62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20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비중</a:t>
                      </a:r>
                      <a:r>
                        <a:rPr lang="en-US" altLang="ko-KR" sz="20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000" kern="0" spc="-5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28.6%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22.1%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19.8%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16.1%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HY견고딕"/>
                        </a:rPr>
                        <a:t>17.5%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1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합계</a:t>
                      </a:r>
                      <a:endParaRPr lang="ko-KR" altLang="en-US" sz="20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12.03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15.38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16.65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19.67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11.83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" name="Rectangle 2"/>
          <p:cNvSpPr>
            <a:spLocks noChangeArrowheads="1"/>
          </p:cNvSpPr>
          <p:nvPr/>
        </p:nvSpPr>
        <p:spPr bwMode="auto">
          <a:xfrm>
            <a:off x="7335291" y="1626119"/>
            <a:ext cx="177321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22275" algn="l"/>
              </a:tabLst>
            </a:pP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kumimoji="1" lang="ko-KR" altLang="en-US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단위 </a:t>
            </a: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kumimoji="1" lang="ko-KR" altLang="en-US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조원</a:t>
            </a: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kumimoji="1" lang="ko-KR" altLang="en-US" sz="1600" i="0" u="none" strike="noStrike" cap="none" normalizeH="0" baseline="0" dirty="0" smtClean="0">
              <a:ln>
                <a:noFill/>
              </a:ln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0" y="490119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금융위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지침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(’13) :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은행취급가능 여신 中</a:t>
            </a:r>
            <a:endParaRPr lang="en-US" altLang="ko-KR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“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대기업 즉시 중단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중소기업 단계적으로 축소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”</a:t>
            </a:r>
            <a:endParaRPr lang="ko-KR" altLang="en-US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44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5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22250" y="2117171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490119"/>
            <a:ext cx="9153625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금융위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지침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(’13)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에도 불구하고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,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</a:t>
            </a:r>
            <a:endParaRPr lang="en-US" altLang="ko-KR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대기업에 대한 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‘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외국법인 사업자금 대출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’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급증</a:t>
            </a:r>
          </a:p>
        </p:txBody>
      </p:sp>
      <p:sp>
        <p:nvSpPr>
          <p:cNvPr id="23" name="Rectangle 2"/>
          <p:cNvSpPr>
            <a:spLocks noChangeArrowheads="1"/>
          </p:cNvSpPr>
          <p:nvPr/>
        </p:nvSpPr>
        <p:spPr bwMode="auto">
          <a:xfrm>
            <a:off x="107504" y="6165304"/>
            <a:ext cx="864096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lvl="0"/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*</a:t>
            </a:r>
            <a:r>
              <a:rPr kumimoji="1" lang="ko-KR" altLang="en-US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외국법인사업자금대출 </a:t>
            </a: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600" dirty="0">
                <a:latin typeface="HY견고딕" panose="02030600000101010101" pitchFamily="18" charset="-127"/>
                <a:ea typeface="HY견고딕" panose="02030600000101010101" pitchFamily="18" charset="-127"/>
              </a:rPr>
              <a:t>국내 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모기업 지급보증 조건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600" dirty="0">
                <a:latin typeface="HY견고딕" panose="02030600000101010101" pitchFamily="18" charset="-127"/>
                <a:ea typeface="HY견고딕" panose="02030600000101010101" pitchFamily="18" charset="-127"/>
              </a:rPr>
              <a:t>국외 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현지법인 </a:t>
            </a:r>
            <a:r>
              <a:rPr lang="ko-KR" altLang="en-US" sz="16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시설</a:t>
            </a:r>
            <a:r>
              <a:rPr lang="en-US" altLang="ko-KR" sz="1600" dirty="0">
                <a:latin typeface="HY견고딕" panose="02030600000101010101" pitchFamily="18" charset="-127"/>
                <a:ea typeface="HY견고딕" panose="02030600000101010101" pitchFamily="18" charset="-127"/>
              </a:rPr>
              <a:t>․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운영자금 대출</a:t>
            </a:r>
            <a:endParaRPr kumimoji="1" lang="en-US" altLang="ko-KR" sz="1600" i="0" u="none" strike="noStrike" cap="none" normalizeH="0" baseline="0" dirty="0" smtClean="0">
              <a:ln>
                <a:noFill/>
              </a:ln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*</a:t>
            </a:r>
            <a:r>
              <a:rPr lang="ko-KR" altLang="en-US" sz="1600" dirty="0">
                <a:latin typeface="HY견고딕" panose="02030600000101010101" pitchFamily="18" charset="-127"/>
                <a:ea typeface="HY견고딕" panose="02030600000101010101" pitchFamily="18" charset="-127"/>
              </a:rPr>
              <a:t>자료 </a:t>
            </a:r>
            <a:r>
              <a:rPr lang="en-US" altLang="ko-KR" sz="1600" dirty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수출입은행</a:t>
            </a:r>
            <a:endParaRPr lang="en-US" altLang="ko-KR" sz="1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2" name="Rectangle 2"/>
          <p:cNvSpPr>
            <a:spLocks noChangeArrowheads="1"/>
          </p:cNvSpPr>
          <p:nvPr/>
        </p:nvSpPr>
        <p:spPr bwMode="auto">
          <a:xfrm>
            <a:off x="7335291" y="1626119"/>
            <a:ext cx="177321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22275" algn="l"/>
              </a:tabLst>
            </a:pP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kumimoji="1" lang="ko-KR" altLang="en-US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단위 </a:t>
            </a: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6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억</a:t>
            </a:r>
            <a:r>
              <a:rPr kumimoji="1" lang="ko-KR" altLang="en-US" sz="1600" i="0" u="none" strike="noStrike" cap="none" normalizeH="0" baseline="0" dirty="0" err="1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원</a:t>
            </a: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kumimoji="1" lang="ko-KR" altLang="en-US" sz="1600" i="0" u="none" strike="noStrike" cap="none" normalizeH="0" baseline="0" dirty="0" smtClean="0">
              <a:ln>
                <a:noFill/>
              </a:ln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204573"/>
              </p:ext>
            </p:extLst>
          </p:nvPr>
        </p:nvGraphicFramePr>
        <p:xfrm>
          <a:off x="117778" y="1964670"/>
          <a:ext cx="8990723" cy="4128626"/>
        </p:xfrm>
        <a:graphic>
          <a:graphicData uri="http://schemas.openxmlformats.org/drawingml/2006/table">
            <a:tbl>
              <a:tblPr/>
              <a:tblGrid>
                <a:gridCol w="781814"/>
                <a:gridCol w="1296144"/>
                <a:gridCol w="1382553"/>
                <a:gridCol w="1382553"/>
                <a:gridCol w="1382553"/>
                <a:gridCol w="1382553"/>
                <a:gridCol w="1382553"/>
              </a:tblGrid>
              <a:tr h="74425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-2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연도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-2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2012</a:t>
                      </a:r>
                      <a:endParaRPr lang="en-US" sz="2400" b="1" kern="0" spc="-2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-2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2013</a:t>
                      </a:r>
                      <a:endParaRPr lang="en-US" sz="2400" b="1" kern="0" spc="-2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-2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2014</a:t>
                      </a:r>
                      <a:endParaRPr lang="en-US" sz="2400" b="1" kern="0" spc="-2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-2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2015</a:t>
                      </a:r>
                      <a:endParaRPr lang="en-US" sz="2400" b="1" kern="0" spc="-2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-3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2016.8</a:t>
                      </a:r>
                      <a:r>
                        <a:rPr lang="ko-KR" altLang="en-US" sz="2400" b="1" kern="0" spc="-3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月</a:t>
                      </a:r>
                      <a:endParaRPr lang="en-US" sz="2400" b="1" kern="0" spc="-3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439522">
                <a:tc row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-2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외국법인</a:t>
                      </a:r>
                      <a:endParaRPr lang="en-US" altLang="ko-KR" sz="2400" kern="0" spc="-2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2400" kern="0" spc="-2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-2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사업자금</a:t>
                      </a:r>
                      <a:endParaRPr lang="en-US" altLang="ko-KR" sz="2400" kern="0" spc="-2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-2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대출</a:t>
                      </a:r>
                      <a:endParaRPr lang="ko-KR" altLang="en-US" sz="2400" kern="0" spc="-2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i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대기업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28,102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38,083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i="0" kern="0" spc="-5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44,739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i="0" kern="0" spc="-5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72,524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44,198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395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0" i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2000" b="0" i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비중</a:t>
                      </a:r>
                      <a:r>
                        <a:rPr lang="en-US" altLang="ko-KR" sz="2000" b="0" i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000" b="0" i="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(54.68%)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(59.91%)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i="0" kern="0" spc="-200" baseline="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(60.51%)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i="0" kern="0" spc="-200" baseline="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(69.09%)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(68.37%)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395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i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중견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18,227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20,365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22,593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26,192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15,624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95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0" i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2000" b="0" i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비중</a:t>
                      </a:r>
                      <a:r>
                        <a:rPr lang="en-US" altLang="ko-KR" sz="2000" b="0" i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000" b="0" i="0" kern="0" spc="-5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(35.46%)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(32.04%)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(30.56%)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(24.95%)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(24.17%)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95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i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중소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5,069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5,117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6,608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6,258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4,827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95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0" i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2000" b="0" i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비중</a:t>
                      </a:r>
                      <a:r>
                        <a:rPr lang="en-US" altLang="ko-KR" sz="2000" b="0" i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000" b="0" i="0" kern="0" spc="-5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(9.86%)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(8.05%)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(8.94%)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(5.96%)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(7.47%)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72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i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합계</a:t>
                      </a:r>
                      <a:endParaRPr lang="ko-KR" altLang="en-US" sz="2000" b="0" i="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51,398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63,565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73,940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104,973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i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64,650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507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6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22250" y="2117171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551674"/>
            <a:ext cx="9153625" cy="1015663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시중은행 취급가능 여신 줄이라는데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…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지속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확대</a:t>
            </a:r>
          </a:p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감사원</a:t>
            </a:r>
            <a:r>
              <a:rPr lang="en-US" altLang="ko-KR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(’14.11</a:t>
            </a:r>
            <a:r>
              <a:rPr lang="ko-KR" altLang="en-US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월</a:t>
            </a:r>
            <a:r>
              <a:rPr lang="en-US" altLang="ko-KR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) “</a:t>
            </a:r>
            <a:r>
              <a:rPr lang="ko-KR" altLang="en-US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시중은행 취급가능 여신 중단하라</a:t>
            </a:r>
            <a:r>
              <a:rPr lang="en-US" altLang="ko-KR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!”</a:t>
            </a:r>
          </a:p>
        </p:txBody>
      </p:sp>
      <p:sp>
        <p:nvSpPr>
          <p:cNvPr id="23" name="Rectangle 2"/>
          <p:cNvSpPr>
            <a:spLocks noChangeArrowheads="1"/>
          </p:cNvSpPr>
          <p:nvPr/>
        </p:nvSpPr>
        <p:spPr bwMode="auto">
          <a:xfrm>
            <a:off x="179512" y="6165304"/>
            <a:ext cx="864096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22275" algn="l"/>
              </a:tabLst>
            </a:pP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*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자료 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수출입은행 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취급가능 여신과 취급곤란 여신은 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2014.11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월 감사원 감사결과 기준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marL="0" marR="0" lvl="0" indent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22275" algn="l"/>
              </a:tabLst>
            </a:pP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*</a:t>
            </a:r>
            <a:r>
              <a:rPr kumimoji="1" lang="ko-KR" altLang="en-US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취급가능여신</a:t>
            </a: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-</a:t>
            </a:r>
            <a:r>
              <a:rPr kumimoji="1" lang="ko-KR" altLang="en-US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포괄수출금융</a:t>
            </a: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kumimoji="1" lang="ko-KR" altLang="en-US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시설확장</a:t>
            </a: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kumimoji="1" lang="ko-KR" altLang="en-US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증설용 수출자금</a:t>
            </a: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kumimoji="1" lang="ko-KR" altLang="en-US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외국법인에 대한 사업자금 대출</a:t>
            </a:r>
          </a:p>
        </p:txBody>
      </p:sp>
      <p:graphicFrame>
        <p:nvGraphicFramePr>
          <p:cNvPr id="25" name="차트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54777435"/>
              </p:ext>
            </p:extLst>
          </p:nvPr>
        </p:nvGraphicFramePr>
        <p:xfrm>
          <a:off x="4576812" y="1659622"/>
          <a:ext cx="4516298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7" name="차트 2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24042447"/>
              </p:ext>
            </p:extLst>
          </p:nvPr>
        </p:nvGraphicFramePr>
        <p:xfrm>
          <a:off x="34530" y="1668770"/>
          <a:ext cx="4454871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167321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7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22250" y="2117171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196752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548680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수은 해외 </a:t>
            </a:r>
            <a:r>
              <a:rPr lang="ko-KR" alt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온렌딩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산은 </a:t>
            </a:r>
            <a:r>
              <a:rPr lang="ko-KR" alt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온렌딩과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중복 운영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7504" y="1412776"/>
            <a:ext cx="892899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수은 해외 </a:t>
            </a:r>
            <a:r>
              <a:rPr lang="ko-KR" altLang="en-US" sz="32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온렌딩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제도 도입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en-US" altLang="ko-KR" sz="32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’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15.4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월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l"/>
            </a:pPr>
            <a:endParaRPr lang="en-US" altLang="ko-KR" sz="300" dirty="0" smtClean="0">
              <a:latin typeface="Times New Roman" panose="02020603050405020304" pitchFamily="18" charset="0"/>
              <a:ea typeface="HY견고딕" panose="02030600000101010101" pitchFamily="18" charset="-127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en-US" altLang="ko-KR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’16.8</a:t>
            </a:r>
            <a:r>
              <a:rPr lang="ko-KR" altLang="en-US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월말 현재</a:t>
            </a:r>
            <a:r>
              <a:rPr lang="en-US" altLang="ko-KR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en-US" altLang="ko-K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6</a:t>
            </a:r>
            <a:r>
              <a:rPr lang="ko-KR" alt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개 시중은행 </a:t>
            </a:r>
            <a:r>
              <a:rPr lang="ko-KR" altLang="en-US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통해 </a:t>
            </a:r>
            <a:r>
              <a:rPr lang="en-US" altLang="ko-KR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342</a:t>
            </a:r>
            <a:r>
              <a:rPr lang="ko-KR" alt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개社 </a:t>
            </a:r>
            <a:r>
              <a:rPr lang="en-US" altLang="ko-KR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5,464</a:t>
            </a:r>
            <a:r>
              <a:rPr lang="ko-KR" alt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억원</a:t>
            </a:r>
            <a:r>
              <a:rPr lang="en-US" altLang="ko-KR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 지원</a:t>
            </a:r>
            <a:endParaRPr lang="en-US" altLang="ko-KR" sz="2400" dirty="0" smtClean="0">
              <a:latin typeface="Times New Roman" panose="02020603050405020304" pitchFamily="18" charset="0"/>
              <a:ea typeface="HY견고딕" panose="02030600000101010101" pitchFamily="18" charset="-127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en-US" altLang="ko-KR" sz="2000" dirty="0" smtClean="0">
                <a:solidFill>
                  <a:srgbClr val="FF0000"/>
                </a:solidFill>
                <a:latin typeface="Times New Roman" panose="02020603050405020304" pitchFamily="18" charset="0"/>
                <a:ea typeface="HY울릉도M" panose="02030600000101010101" pitchFamily="18" charset="-127"/>
                <a:cs typeface="Times New Roman" panose="02020603050405020304" pitchFamily="18" charset="0"/>
              </a:rPr>
              <a:t>       </a:t>
            </a:r>
            <a:r>
              <a:rPr lang="en-US" altLang="ko-KR" sz="2000" dirty="0" smtClean="0">
                <a:latin typeface="Times New Roman" panose="02020603050405020304" pitchFamily="18" charset="0"/>
                <a:ea typeface="HY울릉도M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2000" dirty="0" smtClean="0">
                <a:latin typeface="Times New Roman" panose="02020603050405020304" pitchFamily="18" charset="0"/>
                <a:ea typeface="HY울릉도M" panose="02030600000101010101" pitchFamily="18" charset="-127"/>
                <a:cs typeface="Times New Roman" panose="02020603050405020304" pitchFamily="18" charset="0"/>
              </a:rPr>
              <a:t>원화대출 </a:t>
            </a:r>
            <a:r>
              <a:rPr lang="en-US" altLang="ko-KR" sz="2000" dirty="0" smtClean="0">
                <a:latin typeface="Times New Roman" panose="02020603050405020304" pitchFamily="18" charset="0"/>
                <a:ea typeface="HY울릉도M" panose="02030600000101010101" pitchFamily="18" charset="-127"/>
                <a:cs typeface="Times New Roman" panose="02020603050405020304" pitchFamily="18" charset="0"/>
              </a:rPr>
              <a:t>: 5,420</a:t>
            </a:r>
            <a:r>
              <a:rPr lang="ko-KR" altLang="en-US" sz="2000" dirty="0" err="1" smtClean="0">
                <a:latin typeface="Times New Roman" panose="02020603050405020304" pitchFamily="18" charset="0"/>
                <a:ea typeface="HY울릉도M" panose="02030600000101010101" pitchFamily="18" charset="-127"/>
                <a:cs typeface="Times New Roman" panose="02020603050405020304" pitchFamily="18" charset="0"/>
              </a:rPr>
              <a:t>억원</a:t>
            </a:r>
            <a:r>
              <a:rPr lang="en-US" altLang="ko-KR" sz="2000" dirty="0" smtClean="0">
                <a:latin typeface="Times New Roman" panose="02020603050405020304" pitchFamily="18" charset="0"/>
                <a:ea typeface="HY울릉도M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2000" dirty="0" smtClean="0">
                <a:latin typeface="Times New Roman" panose="02020603050405020304" pitchFamily="18" charset="0"/>
                <a:ea typeface="HY울릉도M" panose="02030600000101010101" pitchFamily="18" charset="-127"/>
                <a:cs typeface="Times New Roman" panose="02020603050405020304" pitchFamily="18" charset="0"/>
              </a:rPr>
              <a:t>외화대출 </a:t>
            </a:r>
            <a:r>
              <a:rPr lang="en-US" altLang="ko-KR" sz="2000" dirty="0" smtClean="0">
                <a:latin typeface="Times New Roman" panose="02020603050405020304" pitchFamily="18" charset="0"/>
                <a:ea typeface="HY울릉도M" panose="02030600000101010101" pitchFamily="18" charset="-127"/>
                <a:cs typeface="Times New Roman" panose="02020603050405020304" pitchFamily="18" charset="0"/>
              </a:rPr>
              <a:t>: 44</a:t>
            </a:r>
            <a:r>
              <a:rPr lang="ko-KR" altLang="en-US" sz="2000" dirty="0" err="1" smtClean="0">
                <a:latin typeface="Times New Roman" panose="02020603050405020304" pitchFamily="18" charset="0"/>
                <a:ea typeface="HY울릉도M" panose="02030600000101010101" pitchFamily="18" charset="-127"/>
                <a:cs typeface="Times New Roman" panose="02020603050405020304" pitchFamily="18" charset="0"/>
              </a:rPr>
              <a:t>억원</a:t>
            </a:r>
            <a:endParaRPr lang="en-US" altLang="ko-KR" sz="2000" dirty="0" smtClean="0">
              <a:latin typeface="Times New Roman" panose="02020603050405020304" pitchFamily="18" charset="0"/>
              <a:ea typeface="HY울릉도M" panose="02030600000101010101" pitchFamily="18" charset="-127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l"/>
            </a:pPr>
            <a:endParaRPr lang="en-US" altLang="ko-KR" sz="300" dirty="0" smtClean="0">
              <a:latin typeface="Times New Roman" panose="02020603050405020304" pitchFamily="18" charset="0"/>
              <a:ea typeface="HY견고딕" panose="02030600000101010101" pitchFamily="18" charset="-127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en-US" altLang="ko-KR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’16</a:t>
            </a:r>
            <a:r>
              <a:rPr lang="ko-KR" altLang="en-US" sz="2400" dirty="0" err="1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년말까지</a:t>
            </a:r>
            <a:r>
              <a:rPr lang="en-US" altLang="ko-KR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en-US" altLang="ko-KR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10</a:t>
            </a:r>
            <a:r>
              <a:rPr lang="ko-KR" alt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개 은행</a:t>
            </a:r>
            <a:r>
              <a:rPr lang="ko-KR" altLang="en-US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으로 확대</a:t>
            </a:r>
            <a:r>
              <a:rPr lang="en-US" altLang="ko-KR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공급목표 </a:t>
            </a:r>
            <a:r>
              <a:rPr lang="en-US" altLang="ko-KR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: 1</a:t>
            </a:r>
            <a:r>
              <a:rPr lang="ko-KR" altLang="en-US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조원</a:t>
            </a:r>
            <a:r>
              <a:rPr lang="en-US" altLang="ko-KR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7504" y="3789040"/>
            <a:ext cx="8928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산업은행 </a:t>
            </a:r>
            <a:r>
              <a:rPr lang="ko-KR" altLang="en-US" sz="32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온렌딩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대출 실적</a:t>
            </a: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1990708"/>
              </p:ext>
            </p:extLst>
          </p:nvPr>
        </p:nvGraphicFramePr>
        <p:xfrm>
          <a:off x="177781" y="4559642"/>
          <a:ext cx="8763462" cy="1461646"/>
        </p:xfrm>
        <a:graphic>
          <a:graphicData uri="http://schemas.openxmlformats.org/drawingml/2006/table">
            <a:tbl>
              <a:tblPr/>
              <a:tblGrid>
                <a:gridCol w="973718"/>
                <a:gridCol w="973718"/>
                <a:gridCol w="973718"/>
                <a:gridCol w="973718"/>
                <a:gridCol w="973718"/>
                <a:gridCol w="973718"/>
                <a:gridCol w="973718"/>
                <a:gridCol w="973718"/>
                <a:gridCol w="973718"/>
              </a:tblGrid>
              <a:tr h="73082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연도</a:t>
                      </a: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2009</a:t>
                      </a:r>
                      <a:endParaRPr lang="ko-KR" altLang="en-US" sz="2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2010</a:t>
                      </a:r>
                      <a:endParaRPr lang="ko-KR" altLang="en-US" sz="2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2011</a:t>
                      </a:r>
                      <a:endParaRPr lang="ko-KR" altLang="en-US" sz="2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2012</a:t>
                      </a:r>
                      <a:endParaRPr lang="ko-KR" altLang="en-US" sz="2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2013</a:t>
                      </a:r>
                      <a:endParaRPr lang="ko-KR" altLang="en-US" sz="2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2014</a:t>
                      </a:r>
                      <a:endParaRPr lang="ko-KR" altLang="en-US" sz="2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2015</a:t>
                      </a:r>
                      <a:endParaRPr lang="ko-KR" altLang="en-US" sz="2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합계</a:t>
                      </a:r>
                      <a:endParaRPr lang="ko-KR" altLang="en-US" sz="24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73082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공급액</a:t>
                      </a: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0.2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3.2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4.3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5.2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6.7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6.3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6.4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32.3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8" name="Rectangle 2"/>
          <p:cNvSpPr>
            <a:spLocks noChangeArrowheads="1"/>
          </p:cNvSpPr>
          <p:nvPr/>
        </p:nvSpPr>
        <p:spPr bwMode="auto">
          <a:xfrm>
            <a:off x="7164288" y="4221088"/>
            <a:ext cx="177321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22275" algn="l"/>
              </a:tabLs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22275" algn="l"/>
              </a:tabLst>
            </a:pP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kumimoji="1" lang="ko-KR" altLang="en-US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단위 </a:t>
            </a: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조</a:t>
            </a:r>
            <a:r>
              <a:rPr kumimoji="1" lang="ko-KR" altLang="en-US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원</a:t>
            </a:r>
            <a:r>
              <a:rPr kumimoji="1" lang="en-US" altLang="ko-KR" sz="1600" i="0" u="none" strike="noStrike" cap="none" normalizeH="0" baseline="0" dirty="0" smtClean="0">
                <a:ln>
                  <a:noFill/>
                </a:ln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kumimoji="1" lang="ko-KR" altLang="en-US" sz="1600" i="0" u="none" strike="noStrike" cap="none" normalizeH="0" baseline="0" dirty="0" smtClean="0">
              <a:ln>
                <a:noFill/>
              </a:ln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86162" y="6021288"/>
            <a:ext cx="43284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※ 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'15</a:t>
            </a:r>
            <a:r>
              <a:rPr lang="ko-KR" altLang="en-US" sz="20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년말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 기준 여신잔액 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14.5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조원</a:t>
            </a:r>
          </a:p>
        </p:txBody>
      </p:sp>
    </p:spTree>
    <p:extLst>
      <p:ext uri="{BB962C8B-B14F-4D97-AF65-F5344CB8AC3E}">
        <p14:creationId xmlns:p14="http://schemas.microsoft.com/office/powerpoint/2010/main" val="1504800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8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22250" y="2117171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196752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548680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수은이 글로벌 </a:t>
            </a:r>
            <a:r>
              <a:rPr lang="ko-KR" alt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강소기업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‘</a:t>
            </a:r>
            <a:r>
              <a:rPr lang="ko-KR" alt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히든챔피언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’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육성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?</a:t>
            </a:r>
            <a:endParaRPr lang="ko-KR" altLang="en-US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22250" y="1456328"/>
            <a:ext cx="8718995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★ </a:t>
            </a:r>
            <a:r>
              <a:rPr lang="ko-KR" altLang="en-US" sz="24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중기청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월드클래스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300), 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산은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(KDB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글로벌스타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와 중복</a:t>
            </a:r>
            <a:endParaRPr lang="en-US" altLang="ko-KR" sz="24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★ 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2009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 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679</a:t>
            </a:r>
            <a:r>
              <a:rPr lang="ko-KR" altLang="en-US" sz="24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억원으로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시작해 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2014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 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조원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en-US" altLang="ko-KR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r>
              <a:rPr lang="ko-KR" altLang="en-US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년간 </a:t>
            </a:r>
            <a:r>
              <a:rPr lang="en-US" altLang="ko-KR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74</a:t>
            </a:r>
            <a:r>
              <a:rPr lang="ko-KR" altLang="en-US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배</a:t>
            </a:r>
            <a:endParaRPr lang="en-US" altLang="ko-KR" sz="2800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22" name="차트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09092858"/>
              </p:ext>
            </p:extLst>
          </p:nvPr>
        </p:nvGraphicFramePr>
        <p:xfrm>
          <a:off x="107504" y="2618909"/>
          <a:ext cx="8833741" cy="345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직사각형 4"/>
          <p:cNvSpPr/>
          <p:nvPr/>
        </p:nvSpPr>
        <p:spPr>
          <a:xfrm>
            <a:off x="255200" y="6399420"/>
            <a:ext cx="2242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*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자료 </a:t>
            </a:r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수출입은행 </a:t>
            </a:r>
            <a:endParaRPr lang="ko-KR" altLang="en-US" dirty="0"/>
          </a:p>
        </p:txBody>
      </p:sp>
      <p:sp>
        <p:nvSpPr>
          <p:cNvPr id="7" name="폭발 1 6"/>
          <p:cNvSpPr/>
          <p:nvPr/>
        </p:nvSpPr>
        <p:spPr>
          <a:xfrm>
            <a:off x="3995936" y="2420888"/>
            <a:ext cx="1008112" cy="1278141"/>
          </a:xfrm>
          <a:prstGeom prst="irregularSeal1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6444208" y="2879646"/>
            <a:ext cx="2497037" cy="144655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모뉴엘</a:t>
            </a:r>
            <a:r>
              <a:rPr lang="ko-KR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en-US" altLang="ko-KR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3.4</a:t>
            </a:r>
            <a:r>
              <a:rPr lang="ko-KR" altLang="en-US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조</a:t>
            </a:r>
            <a:r>
              <a:rPr lang="ko-KR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 규모 </a:t>
            </a:r>
            <a:endParaRPr lang="en-US" altLang="ko-KR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r>
              <a:rPr lang="ko-KR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대출사기</a:t>
            </a:r>
            <a:endParaRPr lang="en-US" altLang="ko-KR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endParaRPr lang="en-US" altLang="ko-KR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r>
              <a:rPr lang="ko-KR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수은 </a:t>
            </a:r>
            <a:r>
              <a:rPr lang="en-US" altLang="ko-KR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1,135</a:t>
            </a:r>
            <a:r>
              <a:rPr lang="ko-KR" altLang="en-US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억</a:t>
            </a:r>
            <a:r>
              <a:rPr lang="ko-KR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 손실 </a:t>
            </a:r>
            <a:endParaRPr lang="ko-KR" alt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8" name="원호 7"/>
          <p:cNvSpPr/>
          <p:nvPr/>
        </p:nvSpPr>
        <p:spPr>
          <a:xfrm>
            <a:off x="4473704" y="2448605"/>
            <a:ext cx="2232248" cy="1224136"/>
          </a:xfrm>
          <a:prstGeom prst="arc">
            <a:avLst>
              <a:gd name="adj1" fmla="val 11970546"/>
              <a:gd name="adj2" fmla="val 21145972"/>
            </a:avLst>
          </a:prstGeom>
          <a:ln w="28575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841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9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22250" y="2117171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534297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551674"/>
            <a:ext cx="9153625" cy="1015663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몸집을 불리기 위해 법규정까지 고쳐</a:t>
            </a:r>
            <a:r>
              <a:rPr lang="en-US" altLang="ko-KR" sz="32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…</a:t>
            </a:r>
            <a:endParaRPr lang="ko-KR" altLang="en-US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수은의 신용공여 한도는 시중은행의 </a:t>
            </a:r>
            <a:r>
              <a:rPr lang="en-US" altLang="ko-KR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3</a:t>
            </a:r>
            <a:r>
              <a:rPr lang="ko-KR" altLang="en-US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배 이상</a:t>
            </a:r>
            <a:endParaRPr lang="en-US" altLang="ko-KR" sz="2800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22250" y="1772816"/>
            <a:ext cx="8814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2011.6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월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감사원 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신용공여 한도위반 주의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조치에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수은은 규정을 고쳐 한도를 더욱 확대 </a:t>
            </a: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2820301"/>
              </p:ext>
            </p:extLst>
          </p:nvPr>
        </p:nvGraphicFramePr>
        <p:xfrm>
          <a:off x="246243" y="2924944"/>
          <a:ext cx="8695000" cy="2913420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997534"/>
                <a:gridCol w="1282911"/>
                <a:gridCol w="1282911"/>
                <a:gridCol w="1282911"/>
                <a:gridCol w="1282911"/>
                <a:gridCol w="1282911"/>
                <a:gridCol w="1282911"/>
              </a:tblGrid>
              <a:tr h="497258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20" dirty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년 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7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20" dirty="0" smtClean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1999.2</a:t>
                      </a:r>
                      <a:r>
                        <a:rPr lang="ko-KR" altLang="en-US" sz="1800" b="1" kern="0" spc="-20" dirty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月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7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20" dirty="0" smtClean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2000.3</a:t>
                      </a:r>
                      <a:r>
                        <a:rPr lang="ko-KR" altLang="en-US" sz="1800" b="1" kern="0" spc="-20" dirty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月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7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20" dirty="0" smtClean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2005.5</a:t>
                      </a:r>
                      <a:r>
                        <a:rPr lang="ko-KR" altLang="en-US" sz="1800" b="1" kern="0" spc="-20" dirty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月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7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20" dirty="0" smtClean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2011.6</a:t>
                      </a:r>
                      <a:r>
                        <a:rPr lang="ko-KR" altLang="en-US" sz="1800" b="1" kern="0" spc="-20" dirty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月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7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150" dirty="0" smtClean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2012.9</a:t>
                      </a:r>
                      <a:r>
                        <a:rPr lang="ko-KR" altLang="en-US" sz="1800" b="1" kern="0" spc="-150" dirty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月</a:t>
                      </a:r>
                      <a:r>
                        <a:rPr lang="en-US" altLang="ko-KR" sz="1800" b="1" kern="0" spc="-150" dirty="0" smtClean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~</a:t>
                      </a:r>
                      <a:endParaRPr lang="ko-KR" altLang="en-US" sz="1800" b="1" kern="0" spc="-150" dirty="0">
                        <a:solidFill>
                          <a:srgbClr val="000000"/>
                        </a:solidFill>
                        <a:effectLst/>
                        <a:latin typeface="HY울릉도M" panose="02030600000101010101" pitchFamily="18" charset="-127"/>
                        <a:ea typeface="HY울릉도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7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5400000" scaled="0"/>
                    </a:gradFill>
                  </a:tcPr>
                </a:tc>
              </a:tr>
              <a:tr h="356943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90" dirty="0" smtClean="0">
                          <a:solidFill>
                            <a:srgbClr val="FF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은행법</a:t>
                      </a:r>
                      <a:endParaRPr lang="ko-KR" altLang="en-US" sz="1800" b="1" kern="0" spc="-90" dirty="0">
                        <a:solidFill>
                          <a:srgbClr val="FF0000"/>
                        </a:solidFill>
                        <a:effectLst/>
                        <a:latin typeface="HY울릉도M" panose="02030600000101010101" pitchFamily="18" charset="-127"/>
                        <a:ea typeface="HY울릉도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20" dirty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동일차주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1" kern="0" spc="-5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25%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-50">
                        <a:solidFill>
                          <a:srgbClr val="000000"/>
                        </a:solidFill>
                        <a:effectLst/>
                        <a:latin typeface="HY울릉도M" panose="02030600000101010101" pitchFamily="18" charset="-127"/>
                        <a:ea typeface="HY울릉도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-50">
                        <a:solidFill>
                          <a:srgbClr val="000000"/>
                        </a:solidFill>
                        <a:effectLst/>
                        <a:latin typeface="HY울릉도M" panose="02030600000101010101" pitchFamily="18" charset="-127"/>
                        <a:ea typeface="HY울릉도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-50">
                        <a:solidFill>
                          <a:srgbClr val="000000"/>
                        </a:solidFill>
                        <a:effectLst/>
                        <a:latin typeface="HY울릉도M" panose="02030600000101010101" pitchFamily="18" charset="-127"/>
                        <a:ea typeface="HY울릉도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-50">
                        <a:solidFill>
                          <a:srgbClr val="000000"/>
                        </a:solidFill>
                        <a:effectLst/>
                        <a:latin typeface="HY울릉도M" panose="02030600000101010101" pitchFamily="18" charset="-127"/>
                        <a:ea typeface="HY울릉도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694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20" dirty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동일인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1" kern="0" spc="-5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20%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-50" dirty="0">
                        <a:solidFill>
                          <a:srgbClr val="000000"/>
                        </a:solidFill>
                        <a:effectLst/>
                        <a:latin typeface="HY울릉도M" panose="02030600000101010101" pitchFamily="18" charset="-127"/>
                        <a:ea typeface="HY울릉도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-50" dirty="0">
                        <a:solidFill>
                          <a:srgbClr val="000000"/>
                        </a:solidFill>
                        <a:effectLst/>
                        <a:latin typeface="HY울릉도M" panose="02030600000101010101" pitchFamily="18" charset="-127"/>
                        <a:ea typeface="HY울릉도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-50" dirty="0">
                        <a:solidFill>
                          <a:srgbClr val="000000"/>
                        </a:solidFill>
                        <a:effectLst/>
                        <a:latin typeface="HY울릉도M" panose="02030600000101010101" pitchFamily="18" charset="-127"/>
                        <a:ea typeface="HY울릉도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-50" dirty="0">
                        <a:solidFill>
                          <a:srgbClr val="000000"/>
                        </a:solidFill>
                        <a:effectLst/>
                        <a:latin typeface="HY울릉도M" panose="02030600000101010101" pitchFamily="18" charset="-127"/>
                        <a:ea typeface="HY울릉도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6943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20" dirty="0" err="1" smtClean="0">
                          <a:solidFill>
                            <a:srgbClr val="FF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수은법</a:t>
                      </a:r>
                      <a:endParaRPr lang="ko-KR" altLang="en-US" sz="1800" b="1" kern="0" spc="-20" dirty="0">
                        <a:solidFill>
                          <a:srgbClr val="FF0000"/>
                        </a:solidFill>
                        <a:effectLst/>
                        <a:latin typeface="HY울릉도M" panose="02030600000101010101" pitchFamily="18" charset="-127"/>
                        <a:ea typeface="HY울릉도M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90" dirty="0" smtClean="0">
                          <a:solidFill>
                            <a:srgbClr val="FF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시행령</a:t>
                      </a:r>
                      <a:endParaRPr lang="ko-KR" altLang="en-US" sz="1800" b="1" kern="0" spc="-90" dirty="0">
                        <a:solidFill>
                          <a:srgbClr val="FF0000"/>
                        </a:solidFill>
                        <a:effectLst/>
                        <a:latin typeface="HY울릉도M" panose="02030600000101010101" pitchFamily="18" charset="-127"/>
                        <a:ea typeface="HY울릉도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20" dirty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동일차주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-50" dirty="0">
                        <a:solidFill>
                          <a:srgbClr val="000000"/>
                        </a:solidFill>
                        <a:effectLst/>
                        <a:latin typeface="HY울릉도M" panose="02030600000101010101" pitchFamily="18" charset="-127"/>
                        <a:ea typeface="HY울릉도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50" dirty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25%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50" dirty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50%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-50" dirty="0">
                        <a:solidFill>
                          <a:srgbClr val="000000"/>
                        </a:solidFill>
                        <a:effectLst/>
                        <a:latin typeface="HY울릉도M" panose="02030600000101010101" pitchFamily="18" charset="-127"/>
                        <a:ea typeface="HY울릉도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1" kern="0" spc="-5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80%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694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20" dirty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동일인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-50" dirty="0">
                        <a:solidFill>
                          <a:srgbClr val="000000"/>
                        </a:solidFill>
                        <a:effectLst/>
                        <a:latin typeface="HY울릉도M" panose="02030600000101010101" pitchFamily="18" charset="-127"/>
                        <a:ea typeface="HY울릉도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50" dirty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20%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50" dirty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40%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-50" dirty="0">
                        <a:solidFill>
                          <a:srgbClr val="000000"/>
                        </a:solidFill>
                        <a:effectLst/>
                        <a:latin typeface="HY울릉도M" panose="02030600000101010101" pitchFamily="18" charset="-127"/>
                        <a:ea typeface="HY울릉도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1" kern="0" spc="-5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60%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8839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2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비고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5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은행법 개정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-5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(</a:t>
                      </a:r>
                      <a:r>
                        <a:rPr lang="ko-KR" altLang="en-US" sz="1800" kern="0" spc="-5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시중</a:t>
                      </a:r>
                      <a:r>
                        <a:rPr lang="en-US" altLang="ko-KR" sz="1800" kern="0" spc="-5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)</a:t>
                      </a:r>
                      <a:endParaRPr lang="ko-KR" altLang="en-US" sz="1800" kern="0" spc="-50">
                        <a:solidFill>
                          <a:srgbClr val="000000"/>
                        </a:solidFill>
                        <a:effectLst/>
                        <a:latin typeface="HY울릉도M" panose="02030600000101010101" pitchFamily="18" charset="-127"/>
                        <a:ea typeface="HY울릉도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50" dirty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한도 신설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-50" dirty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(</a:t>
                      </a:r>
                      <a:r>
                        <a:rPr lang="ko-KR" altLang="en-US" sz="1800" kern="0" spc="-50" dirty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수은</a:t>
                      </a:r>
                      <a:r>
                        <a:rPr lang="en-US" altLang="ko-KR" sz="1800" kern="0" spc="-50" dirty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)</a:t>
                      </a:r>
                      <a:endParaRPr lang="ko-KR" altLang="en-US" sz="1800" kern="0" spc="-50" dirty="0">
                        <a:solidFill>
                          <a:srgbClr val="000000"/>
                        </a:solidFill>
                        <a:effectLst/>
                        <a:latin typeface="HY울릉도M" panose="02030600000101010101" pitchFamily="18" charset="-127"/>
                        <a:ea typeface="HY울릉도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5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한도 확대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-5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(</a:t>
                      </a:r>
                      <a:r>
                        <a:rPr lang="ko-KR" altLang="en-US" sz="1800" kern="0" spc="-5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수은</a:t>
                      </a:r>
                      <a:r>
                        <a:rPr lang="en-US" altLang="ko-KR" sz="1800" kern="0" spc="-5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)</a:t>
                      </a:r>
                      <a:endParaRPr lang="ko-KR" altLang="en-US" sz="1800" kern="0" spc="-50">
                        <a:solidFill>
                          <a:srgbClr val="000000"/>
                        </a:solidFill>
                        <a:effectLst/>
                        <a:latin typeface="HY울릉도M" panose="02030600000101010101" pitchFamily="18" charset="-127"/>
                        <a:ea typeface="HY울릉도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240" dirty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한도 위반 주의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-50" dirty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(</a:t>
                      </a:r>
                      <a:r>
                        <a:rPr lang="ko-KR" altLang="en-US" sz="1800" kern="0" spc="-50" dirty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감사원</a:t>
                      </a:r>
                      <a:r>
                        <a:rPr lang="en-US" altLang="ko-KR" sz="1800" kern="0" spc="-50" dirty="0">
                          <a:solidFill>
                            <a:srgbClr val="000000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)</a:t>
                      </a:r>
                      <a:endParaRPr lang="ko-KR" altLang="en-US" sz="1800" kern="0" spc="-50" dirty="0">
                        <a:solidFill>
                          <a:srgbClr val="000000"/>
                        </a:solidFill>
                        <a:effectLst/>
                        <a:latin typeface="HY울릉도M" panose="02030600000101010101" pitchFamily="18" charset="-127"/>
                        <a:ea typeface="HY울릉도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-50" dirty="0">
                          <a:solidFill>
                            <a:schemeClr val="tx1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한도 확대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kern="0" spc="-50" dirty="0">
                          <a:solidFill>
                            <a:schemeClr val="tx1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(</a:t>
                      </a:r>
                      <a:r>
                        <a:rPr lang="ko-KR" altLang="en-US" sz="1800" b="0" kern="0" spc="-50" dirty="0">
                          <a:solidFill>
                            <a:schemeClr val="tx1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수은</a:t>
                      </a:r>
                      <a:r>
                        <a:rPr lang="en-US" altLang="ko-KR" sz="1800" b="0" kern="0" spc="-50" dirty="0">
                          <a:solidFill>
                            <a:schemeClr val="tx1"/>
                          </a:solidFill>
                          <a:effectLst/>
                          <a:latin typeface="HY울릉도M" panose="02030600000101010101" pitchFamily="18" charset="-127"/>
                          <a:ea typeface="HY울릉도M" panose="02030600000101010101" pitchFamily="18" charset="-127"/>
                        </a:rPr>
                        <a:t>)</a:t>
                      </a:r>
                      <a:endParaRPr lang="ko-KR" altLang="en-US" sz="1800" b="0" kern="0" spc="-50" dirty="0">
                        <a:solidFill>
                          <a:schemeClr val="tx1"/>
                        </a:solidFill>
                        <a:effectLst/>
                        <a:latin typeface="HY울릉도M" panose="02030600000101010101" pitchFamily="18" charset="-127"/>
                        <a:ea typeface="HY울릉도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256529" y="5910371"/>
            <a:ext cx="86847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주</a:t>
            </a:r>
            <a:r>
              <a:rPr lang="en-US" altLang="ko-KR" sz="16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1) </a:t>
            </a:r>
            <a:r>
              <a:rPr lang="ko-KR" altLang="en-US" sz="16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신용공여 한도 </a:t>
            </a:r>
            <a:r>
              <a:rPr lang="en-US" altLang="ko-KR" sz="16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ko-KR" altLang="en-US" sz="16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동일인</a:t>
            </a:r>
            <a:r>
              <a:rPr lang="en-US" altLang="ko-KR" sz="16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16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동일차주에 대해 허용되는 자기자본 대비 </a:t>
            </a:r>
            <a:r>
              <a:rPr lang="ko-KR" altLang="en-US" sz="1600" dirty="0" err="1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신용공여액</a:t>
            </a:r>
            <a:r>
              <a:rPr lang="ko-KR" altLang="en-US" sz="16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 최대 비중</a:t>
            </a:r>
            <a:endParaRPr lang="en-US" altLang="ko-KR" sz="1600" dirty="0" smtClean="0">
              <a:latin typeface="Times New Roman" panose="02020603050405020304" pitchFamily="18" charset="0"/>
              <a:ea typeface="HY견고딕" panose="02030600000101010101" pitchFamily="18" charset="-127"/>
              <a:cs typeface="Times New Roman" panose="02020603050405020304" pitchFamily="18" charset="0"/>
            </a:endParaRPr>
          </a:p>
          <a:p>
            <a:r>
              <a:rPr lang="ko-KR" altLang="en-US" sz="16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주</a:t>
            </a:r>
            <a:r>
              <a:rPr lang="en-US" altLang="ko-KR" sz="16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2) </a:t>
            </a:r>
            <a:r>
              <a:rPr lang="en-US" altLang="ko-KR" sz="1600" spc="-100" dirty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’11.6</a:t>
            </a:r>
            <a:r>
              <a:rPr lang="ko-KR" altLang="en-US" sz="1600" spc="-100" dirty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월 감사원은</a:t>
            </a:r>
            <a:r>
              <a:rPr lang="en-US" altLang="ko-KR" sz="1600" spc="-100" dirty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1600" spc="-1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①조선 </a:t>
            </a:r>
            <a:r>
              <a:rPr lang="en-US" altLang="ko-KR" sz="1600" spc="-100" dirty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3</a:t>
            </a:r>
            <a:r>
              <a:rPr lang="ko-KR" altLang="en-US" sz="1600" spc="-100" dirty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사에 대한 수은의 ‘동일차주 및 동일인 신용공여 한도 위반’ </a:t>
            </a:r>
            <a:r>
              <a:rPr lang="ko-KR" altLang="en-US" sz="1600" spc="-1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주의</a:t>
            </a:r>
            <a:r>
              <a:rPr lang="en-US" altLang="ko-KR" sz="16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</a:p>
          <a:p>
            <a:r>
              <a:rPr lang="en-US" altLang="ko-KR" sz="1600" dirty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16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                                    </a:t>
            </a:r>
            <a:r>
              <a:rPr lang="ko-KR" altLang="en-US" sz="16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②</a:t>
            </a:r>
            <a:r>
              <a:rPr lang="ko-KR" altLang="en-US" sz="1600" dirty="0" err="1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금융위</a:t>
            </a:r>
            <a:r>
              <a:rPr lang="ko-KR" altLang="en-US" sz="16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en-US" sz="1600" dirty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및 </a:t>
            </a:r>
            <a:r>
              <a:rPr lang="ko-KR" altLang="en-US" sz="1600" dirty="0" err="1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기재부에</a:t>
            </a:r>
            <a:r>
              <a:rPr lang="ko-KR" altLang="en-US" sz="1600" dirty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 수은의 경영 건전성 감독 업무 철저 주의</a:t>
            </a:r>
          </a:p>
        </p:txBody>
      </p:sp>
    </p:spTree>
    <p:extLst>
      <p:ext uri="{BB962C8B-B14F-4D97-AF65-F5344CB8AC3E}">
        <p14:creationId xmlns:p14="http://schemas.microsoft.com/office/powerpoint/2010/main" val="31282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2060</TotalTime>
  <Words>740</Words>
  <Application>Microsoft Office PowerPoint</Application>
  <PresentationFormat>화면 슬라이드 쇼(4:3)</PresentationFormat>
  <Paragraphs>267</Paragraphs>
  <Slides>9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0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assembly</dc:creator>
  <cp:lastModifiedBy>assembly</cp:lastModifiedBy>
  <cp:revision>113</cp:revision>
  <cp:lastPrinted>2016-10-10T23:58:29Z</cp:lastPrinted>
  <dcterms:created xsi:type="dcterms:W3CDTF">2016-10-03T02:11:38Z</dcterms:created>
  <dcterms:modified xsi:type="dcterms:W3CDTF">2016-10-11T00:30:25Z</dcterms:modified>
</cp:coreProperties>
</file>