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312" r:id="rId3"/>
    <p:sldId id="307" r:id="rId4"/>
    <p:sldId id="309" r:id="rId5"/>
    <p:sldId id="313" r:id="rId6"/>
    <p:sldId id="310" r:id="rId7"/>
    <p:sldId id="311" r:id="rId8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117" d="100"/>
          <a:sy n="117" d="100"/>
        </p:scale>
        <p:origin x="-1464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2006" tIns="46003" rIns="92006" bIns="46003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2" y="0"/>
            <a:ext cx="2945659" cy="496332"/>
          </a:xfrm>
          <a:prstGeom prst="rect">
            <a:avLst/>
          </a:prstGeom>
        </p:spPr>
        <p:txBody>
          <a:bodyPr vert="horz" lIns="92006" tIns="46003" rIns="92006" bIns="46003" rtlCol="0"/>
          <a:lstStyle>
            <a:lvl1pPr algn="r">
              <a:defRPr sz="1200"/>
            </a:lvl1pPr>
          </a:lstStyle>
          <a:p>
            <a:fld id="{963CA0E3-73B0-4015-851A-4F964333FAAB}" type="datetimeFigureOut">
              <a:rPr lang="ko-KR" altLang="en-US" smtClean="0"/>
              <a:t>2017-10-17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06" tIns="46003" rIns="92006" bIns="46003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2006" tIns="46003" rIns="92006" bIns="46003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2006" tIns="46003" rIns="92006" bIns="46003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2" y="9428584"/>
            <a:ext cx="2945659" cy="496332"/>
          </a:xfrm>
          <a:prstGeom prst="rect">
            <a:avLst/>
          </a:prstGeom>
        </p:spPr>
        <p:txBody>
          <a:bodyPr vert="horz" lIns="92006" tIns="46003" rIns="92006" bIns="46003" rtlCol="0" anchor="b"/>
          <a:lstStyle>
            <a:lvl1pPr algn="r">
              <a:defRPr sz="1200"/>
            </a:lvl1pPr>
          </a:lstStyle>
          <a:p>
            <a:fld id="{95218C9B-7E9E-4013-96CF-1ADD525104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15412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800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6541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5707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5584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2157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5151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0365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5498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1720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3901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0913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5282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3834E9-B71A-46B9-B171-DF87347632A6}" type="datetimeFigureOut">
              <a:rPr lang="ko-KR" altLang="en-US" smtClean="0"/>
              <a:t>2017-10-17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517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217023" cy="332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909967" y="2537609"/>
            <a:ext cx="326243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8000" dirty="0">
                <a:solidFill>
                  <a:schemeClr val="tx2">
                    <a:lumMod val="50000"/>
                  </a:schemeClr>
                </a:solidFill>
                <a:latin typeface="HY궁서" panose="02030600000101010101" pitchFamily="18" charset="-127"/>
                <a:ea typeface="HY궁서" panose="02030600000101010101" pitchFamily="18" charset="-127"/>
              </a:rPr>
              <a:t>추경호</a:t>
            </a:r>
            <a:endParaRPr lang="en-US" altLang="ko-KR" sz="8000" dirty="0">
              <a:solidFill>
                <a:schemeClr val="tx2">
                  <a:lumMod val="50000"/>
                </a:schemeClr>
              </a:solidFill>
              <a:latin typeface="HY궁서" panose="02030600000101010101" pitchFamily="18" charset="-127"/>
              <a:ea typeface="HY궁서" panose="02030600000101010101" pitchFamily="18" charset="-127"/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1066402" y="4005064"/>
            <a:ext cx="7174404" cy="0"/>
          </a:xfrm>
          <a:prstGeom prst="line">
            <a:avLst/>
          </a:prstGeom>
          <a:ln w="22225" cap="rnd">
            <a:gradFill flip="none" rotWithShape="1">
              <a:gsLst>
                <a:gs pos="83000">
                  <a:schemeClr val="tx1">
                    <a:lumMod val="75000"/>
                    <a:lumOff val="25000"/>
                  </a:schemeClr>
                </a:gs>
                <a:gs pos="16000">
                  <a:srgbClr val="555555"/>
                </a:gs>
                <a:gs pos="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388154" y="2636912"/>
            <a:ext cx="338906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4400" dirty="0">
                <a:solidFill>
                  <a:schemeClr val="tx2">
                    <a:lumMod val="50000"/>
                  </a:schemeClr>
                </a:solidFill>
                <a:latin typeface="HY궁서" panose="02030600000101010101" pitchFamily="18" charset="-127"/>
                <a:ea typeface="HY궁서" panose="02030600000101010101" pitchFamily="18" charset="-127"/>
              </a:rPr>
              <a:t>국 회 의 원</a:t>
            </a:r>
            <a:endParaRPr lang="en-US" altLang="ko-KR" sz="4400" dirty="0">
              <a:solidFill>
                <a:schemeClr val="tx2">
                  <a:lumMod val="50000"/>
                </a:schemeClr>
              </a:solidFill>
              <a:latin typeface="HY궁서" panose="02030600000101010101" pitchFamily="18" charset="-127"/>
              <a:ea typeface="HY궁서" panose="02030600000101010101" pitchFamily="18" charset="-127"/>
            </a:endParaRPr>
          </a:p>
          <a:p>
            <a:pPr algn="ctr"/>
            <a:r>
              <a:rPr lang="en-US" altLang="ko-KR" sz="28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28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대구광역시 달성군</a:t>
            </a:r>
            <a:r>
              <a:rPr lang="en-US" altLang="ko-KR" sz="2800" b="1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en-US" altLang="ko-KR" sz="3200" b="1" dirty="0">
              <a:solidFill>
                <a:schemeClr val="tx2">
                  <a:lumMod val="50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669360"/>
            <a:ext cx="6905625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251520" y="632882"/>
            <a:ext cx="6912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ko-KR" sz="4000" dirty="0">
                <a:solidFill>
                  <a:srgbClr val="A90B0B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2017 </a:t>
            </a:r>
            <a:r>
              <a:rPr lang="ko-KR" altLang="en-US" sz="40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국정감사</a:t>
            </a:r>
            <a:endParaRPr lang="en-US" altLang="ko-KR" sz="40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29600"/>
            <a:ext cx="1990725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7406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Picture 2" descr="C:\Users\assembly\Desktop\signature_0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3339" y="5589240"/>
            <a:ext cx="1559768" cy="1559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9" name="직사각형 48"/>
          <p:cNvSpPr/>
          <p:nvPr/>
        </p:nvSpPr>
        <p:spPr>
          <a:xfrm>
            <a:off x="0" y="559132"/>
            <a:ext cx="9153625" cy="646331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6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부 동 산  세 무 조 사  대 상 자</a:t>
            </a:r>
            <a:r>
              <a:rPr lang="en-US" altLang="ko-KR" sz="28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28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전국 지방청</a:t>
            </a:r>
            <a:r>
              <a:rPr lang="en-US" altLang="ko-KR" sz="28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)</a:t>
            </a:r>
            <a:endParaRPr lang="en-US" altLang="ko-KR" sz="2800" spc="-15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5891118"/>
              </p:ext>
            </p:extLst>
          </p:nvPr>
        </p:nvGraphicFramePr>
        <p:xfrm>
          <a:off x="323528" y="1484784"/>
          <a:ext cx="8496944" cy="4536504"/>
        </p:xfrm>
        <a:graphic>
          <a:graphicData uri="http://schemas.openxmlformats.org/drawingml/2006/table">
            <a:tbl>
              <a:tblPr/>
              <a:tblGrid>
                <a:gridCol w="2148076"/>
                <a:gridCol w="2116222"/>
                <a:gridCol w="2116424"/>
                <a:gridCol w="2116222"/>
              </a:tblGrid>
              <a:tr h="60316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-50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조사대상자</a:t>
                      </a:r>
                      <a:r>
                        <a:rPr lang="en-US" altLang="ko-KR" sz="2000" kern="0" spc="-50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2000" kern="0" spc="-50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명</a:t>
                      </a:r>
                      <a:r>
                        <a:rPr lang="en-US" altLang="ko-KR" sz="2000" kern="0" spc="-50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2000" kern="0" spc="-50" dirty="0">
                        <a:solidFill>
                          <a:schemeClr val="bg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-5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합  계</a:t>
                      </a:r>
                      <a:endParaRPr lang="ko-KR" altLang="en-US" sz="2000" kern="0" spc="-50" dirty="0">
                        <a:solidFill>
                          <a:schemeClr val="bg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-5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2000" kern="0" spc="-5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차 </a:t>
                      </a:r>
                      <a:r>
                        <a:rPr lang="en-US" altLang="ko-KR" sz="2000" kern="0" spc="-5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(8/9)</a:t>
                      </a:r>
                      <a:endParaRPr lang="ko-KR" altLang="en-US" sz="2000" kern="0" spc="-50" dirty="0">
                        <a:solidFill>
                          <a:schemeClr val="bg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-5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</a:t>
                      </a:r>
                      <a:r>
                        <a:rPr lang="ko-KR" altLang="en-US" sz="2000" kern="0" spc="-5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차 </a:t>
                      </a:r>
                      <a:r>
                        <a:rPr lang="en-US" altLang="ko-KR" sz="2000" kern="0" spc="-5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(9/27)</a:t>
                      </a:r>
                      <a:r>
                        <a:rPr lang="ko-KR" altLang="en-US" sz="2000" kern="0" spc="-5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endParaRPr lang="ko-KR" altLang="en-US" sz="2000" kern="0" spc="-50" dirty="0">
                        <a:solidFill>
                          <a:schemeClr val="bg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60316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전     국</a:t>
                      </a:r>
                      <a:endParaRPr lang="ko-KR" altLang="en-US" sz="24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588</a:t>
                      </a:r>
                      <a:endParaRPr lang="en-US" sz="2400" kern="0" spc="-5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286</a:t>
                      </a:r>
                      <a:endParaRPr lang="en-US" sz="2400" kern="0" spc="-5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302</a:t>
                      </a:r>
                      <a:endParaRPr lang="en-US" sz="2400" kern="0" spc="-5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316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kern="0" spc="-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서 울 청</a:t>
                      </a:r>
                      <a:endParaRPr lang="ko-KR" altLang="en-US" sz="2800" kern="0" spc="-5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-5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326</a:t>
                      </a:r>
                      <a:r>
                        <a:rPr lang="en-US" sz="2400" kern="0" spc="-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(</a:t>
                      </a:r>
                      <a:r>
                        <a:rPr lang="en-US" sz="2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55%)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-5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174</a:t>
                      </a:r>
                      <a:r>
                        <a:rPr lang="en-US" sz="2400" kern="0" spc="-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(</a:t>
                      </a:r>
                      <a:r>
                        <a:rPr lang="en-US" sz="2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61%)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-5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152</a:t>
                      </a:r>
                      <a:r>
                        <a:rPr lang="en-US" sz="2400" kern="0" spc="-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(</a:t>
                      </a:r>
                      <a:r>
                        <a:rPr lang="en-US" sz="2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50%)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316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kern="0" spc="-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중 부 청</a:t>
                      </a:r>
                      <a:endParaRPr lang="ko-KR" altLang="en-US" sz="2800" kern="0" spc="-5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-5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113 </a:t>
                      </a:r>
                      <a:r>
                        <a:rPr lang="en-US" sz="2400" kern="0" spc="-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2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19%)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-5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39</a:t>
                      </a:r>
                      <a:r>
                        <a:rPr lang="en-US" sz="2400" kern="0" spc="-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(</a:t>
                      </a:r>
                      <a:r>
                        <a:rPr lang="en-US" sz="2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14%)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-5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74</a:t>
                      </a:r>
                      <a:r>
                        <a:rPr lang="en-US" sz="2400" kern="0" spc="-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(</a:t>
                      </a:r>
                      <a:r>
                        <a:rPr lang="en-US" sz="2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25%)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96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부 산 청</a:t>
                      </a:r>
                      <a:endParaRPr lang="ko-KR" altLang="en-US" sz="24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84 </a:t>
                      </a:r>
                      <a:r>
                        <a:rPr lang="en-US" sz="2000" kern="0" spc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2000" kern="0" spc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14%)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34 </a:t>
                      </a:r>
                      <a:r>
                        <a:rPr lang="en-US" sz="2000" kern="0" spc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2000" kern="0" spc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12%)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50 </a:t>
                      </a:r>
                      <a:r>
                        <a:rPr lang="en-US" sz="2000" kern="0" spc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2000" kern="0" spc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17%)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96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 구 청</a:t>
                      </a:r>
                      <a:endParaRPr lang="ko-KR" altLang="en-US" sz="24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18 </a:t>
                      </a:r>
                      <a:r>
                        <a:rPr lang="en-US" sz="2000" kern="0" spc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(3</a:t>
                      </a:r>
                      <a:r>
                        <a:rPr lang="en-US" sz="2000" kern="0" spc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%)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 </a:t>
                      </a:r>
                      <a:r>
                        <a:rPr lang="en-US" sz="2000" kern="0" spc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2000" kern="0" spc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2%)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11 </a:t>
                      </a:r>
                      <a:r>
                        <a:rPr lang="en-US" sz="2000" kern="0" spc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2000" kern="0" spc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4%)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96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 전 청</a:t>
                      </a:r>
                      <a:endParaRPr lang="ko-KR" altLang="en-US" sz="24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34 </a:t>
                      </a:r>
                      <a:r>
                        <a:rPr lang="en-US" sz="2000" kern="0" spc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2000" kern="0" spc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6%)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24 </a:t>
                      </a:r>
                      <a:r>
                        <a:rPr lang="en-US" sz="2000" kern="0" spc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2000" kern="0" spc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8%)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 </a:t>
                      </a:r>
                      <a:r>
                        <a:rPr lang="en-US" sz="2000" kern="0" spc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2000" kern="0" spc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3%)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96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광 주 청</a:t>
                      </a:r>
                      <a:endParaRPr lang="ko-KR" altLang="en-US" sz="24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13 </a:t>
                      </a:r>
                      <a:r>
                        <a:rPr lang="en-US" sz="2000" kern="0" spc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2000" kern="0" spc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2%)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 </a:t>
                      </a:r>
                      <a:r>
                        <a:rPr lang="en-US" sz="2000" kern="0" spc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2000" kern="0" spc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3%)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 </a:t>
                      </a:r>
                      <a:r>
                        <a:rPr lang="en-US" sz="2000" kern="0" spc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2000" kern="0" spc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2%)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308262" y="2717084"/>
            <a:ext cx="8536702" cy="1152128"/>
          </a:xfrm>
          <a:prstGeom prst="rect">
            <a:avLst/>
          </a:prstGeom>
          <a:noFill/>
          <a:ln w="508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887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Picture 2" descr="C:\Users\assembly\Desktop\signature_0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3339" y="5589240"/>
            <a:ext cx="1559768" cy="1559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3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9" name="직사각형 48"/>
          <p:cNvSpPr/>
          <p:nvPr/>
        </p:nvSpPr>
        <p:spPr>
          <a:xfrm>
            <a:off x="0" y="559132"/>
            <a:ext cx="9153625" cy="646331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6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국세청 세수 중 </a:t>
            </a:r>
            <a:r>
              <a:rPr lang="ko-KR" altLang="en-US" sz="3600" spc="-15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서울청</a:t>
            </a:r>
            <a:r>
              <a:rPr lang="en-US" altLang="ko-KR" sz="36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3600" spc="-15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중부청</a:t>
            </a:r>
            <a:r>
              <a:rPr lang="ko-KR" altLang="en-US" sz="36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비중 </a:t>
            </a:r>
            <a:r>
              <a:rPr lang="en-US" altLang="ko-KR" sz="28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28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표</a:t>
            </a:r>
            <a:r>
              <a:rPr lang="en-US" altLang="ko-KR" sz="28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)</a:t>
            </a:r>
            <a:endParaRPr lang="en-US" altLang="ko-KR" sz="2800" spc="-15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85900"/>
              </p:ext>
            </p:extLst>
          </p:nvPr>
        </p:nvGraphicFramePr>
        <p:xfrm>
          <a:off x="323525" y="1844824"/>
          <a:ext cx="8568954" cy="4176464"/>
        </p:xfrm>
        <a:graphic>
          <a:graphicData uri="http://schemas.openxmlformats.org/drawingml/2006/table">
            <a:tbl>
              <a:tblPr/>
              <a:tblGrid>
                <a:gridCol w="1544472"/>
                <a:gridCol w="1170747"/>
                <a:gridCol w="1170747"/>
                <a:gridCol w="1170747"/>
                <a:gridCol w="1170747"/>
                <a:gridCol w="1170747"/>
                <a:gridCol w="1170747"/>
              </a:tblGrid>
              <a:tr h="71519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-5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구 분</a:t>
                      </a:r>
                      <a:endParaRPr lang="ko-KR" altLang="en-US" sz="2000" kern="0" spc="-50" dirty="0">
                        <a:solidFill>
                          <a:schemeClr val="bg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5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2012</a:t>
                      </a:r>
                      <a:endParaRPr lang="en-US" sz="2000" kern="0" spc="-50" dirty="0">
                        <a:solidFill>
                          <a:schemeClr val="bg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5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2013</a:t>
                      </a:r>
                      <a:endParaRPr lang="en-US" sz="2000" kern="0" spc="-50" dirty="0">
                        <a:solidFill>
                          <a:schemeClr val="bg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5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2014</a:t>
                      </a:r>
                      <a:endParaRPr lang="en-US" sz="2000" kern="0" spc="-50" dirty="0">
                        <a:solidFill>
                          <a:schemeClr val="bg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5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2015</a:t>
                      </a:r>
                      <a:endParaRPr lang="en-US" sz="2000" kern="0" spc="-50" dirty="0">
                        <a:solidFill>
                          <a:schemeClr val="bg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5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2016</a:t>
                      </a:r>
                      <a:endParaRPr lang="en-US" sz="2000" kern="0" spc="-50" dirty="0">
                        <a:solidFill>
                          <a:schemeClr val="bg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5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2017.8</a:t>
                      </a:r>
                      <a:endParaRPr lang="en-US" sz="2000" kern="0" spc="-50" dirty="0">
                        <a:solidFill>
                          <a:schemeClr val="bg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71519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-5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서울청</a:t>
                      </a:r>
                      <a:endParaRPr lang="ko-KR" altLang="en-US" sz="24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65.4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60.8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61.7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61.0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-5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70.0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55.8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783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-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2000" kern="0" spc="-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비  중</a:t>
                      </a:r>
                      <a:r>
                        <a:rPr lang="en-US" altLang="ko-KR" sz="2000" kern="0" spc="-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2000" kern="0" spc="-5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-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(34.0)</a:t>
                      </a:r>
                      <a:endParaRPr lang="en-US" sz="2400" kern="0" spc="-5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-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(32.0)</a:t>
                      </a:r>
                      <a:endParaRPr lang="en-US" sz="2400" kern="0" spc="-5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-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(31.5)</a:t>
                      </a:r>
                      <a:endParaRPr lang="en-US" sz="2400" kern="0" spc="-5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-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(29.3)</a:t>
                      </a:r>
                      <a:endParaRPr lang="en-US" sz="2400" kern="0" spc="-5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0" spc="-5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(30.0)</a:t>
                      </a:r>
                      <a:endParaRPr lang="en-US" sz="2400" b="1" kern="0" spc="-5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0" spc="-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(30.5)</a:t>
                      </a:r>
                      <a:endParaRPr lang="en-US" sz="2400" b="1" kern="0" spc="-5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519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-5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중부청</a:t>
                      </a:r>
                      <a:endParaRPr lang="ko-KR" altLang="en-US" sz="24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26.4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28.8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32.7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34.4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-5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41.0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34.0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783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-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2000" kern="0" spc="-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비  중</a:t>
                      </a:r>
                      <a:r>
                        <a:rPr lang="en-US" altLang="ko-KR" sz="20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2000" kern="0" spc="-5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-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(13.7)</a:t>
                      </a:r>
                      <a:endParaRPr lang="en-US" sz="2400" kern="0" spc="-5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-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(15.1)</a:t>
                      </a:r>
                      <a:endParaRPr lang="en-US" sz="2400" kern="0" spc="-5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-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(16.7)</a:t>
                      </a:r>
                      <a:endParaRPr lang="en-US" sz="2400" kern="0" spc="-5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0" spc="-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(16.5)</a:t>
                      </a:r>
                      <a:endParaRPr lang="en-US" sz="2400" kern="0" spc="-5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0" spc="-5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(17.6)</a:t>
                      </a:r>
                      <a:endParaRPr lang="en-US" sz="2400" b="1" kern="0" spc="-5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0" spc="-5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(18.6)</a:t>
                      </a:r>
                      <a:endParaRPr lang="en-US" sz="2400" b="1" kern="0" spc="-5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519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전  체</a:t>
                      </a:r>
                      <a:endParaRPr lang="ko-KR" altLang="en-US" sz="20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192.1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190.2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195.7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208.2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233.3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182.9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7447677" y="1434262"/>
            <a:ext cx="16608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단위</a:t>
            </a:r>
            <a:r>
              <a:rPr lang="en-US" altLang="ko-KR" sz="1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조원</a:t>
            </a:r>
            <a:r>
              <a:rPr lang="en-US" altLang="ko-KR" sz="1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%)</a:t>
            </a:r>
            <a:endParaRPr lang="ko-KR" altLang="en-US" sz="1600" spc="-15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70271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4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9" name="직사각형 48"/>
          <p:cNvSpPr/>
          <p:nvPr/>
        </p:nvSpPr>
        <p:spPr>
          <a:xfrm>
            <a:off x="0" y="559132"/>
            <a:ext cx="9153625" cy="646331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6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세 수 실 적  증 가 율  비 교</a:t>
            </a:r>
            <a:endParaRPr lang="en-US" altLang="ko-KR" sz="2800" spc="-15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4828606"/>
              </p:ext>
            </p:extLst>
          </p:nvPr>
        </p:nvGraphicFramePr>
        <p:xfrm>
          <a:off x="218864" y="2276872"/>
          <a:ext cx="8712968" cy="4189644"/>
        </p:xfrm>
        <a:graphic>
          <a:graphicData uri="http://schemas.openxmlformats.org/drawingml/2006/table">
            <a:tbl>
              <a:tblPr/>
              <a:tblGrid>
                <a:gridCol w="1205045"/>
                <a:gridCol w="1027201"/>
                <a:gridCol w="1296144"/>
                <a:gridCol w="1296144"/>
                <a:gridCol w="1246514"/>
                <a:gridCol w="1320960"/>
                <a:gridCol w="1320960"/>
              </a:tblGrid>
              <a:tr h="5281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kern="0" spc="-50" dirty="0">
                        <a:solidFill>
                          <a:schemeClr val="bg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15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2012</a:t>
                      </a:r>
                      <a:endParaRPr lang="en-US" sz="2000" kern="0" spc="-150" dirty="0">
                        <a:solidFill>
                          <a:schemeClr val="bg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15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2013</a:t>
                      </a:r>
                      <a:endParaRPr lang="en-US" sz="2000" kern="0" spc="-150" dirty="0">
                        <a:solidFill>
                          <a:schemeClr val="bg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15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2014</a:t>
                      </a:r>
                      <a:endParaRPr lang="en-US" sz="2000" kern="0" spc="-150" dirty="0">
                        <a:solidFill>
                          <a:schemeClr val="bg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15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2015</a:t>
                      </a:r>
                      <a:endParaRPr lang="en-US" sz="2000" kern="0" spc="-150" dirty="0">
                        <a:solidFill>
                          <a:schemeClr val="bg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15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2016</a:t>
                      </a:r>
                      <a:endParaRPr lang="en-US" sz="2000" kern="0" spc="-150" dirty="0">
                        <a:solidFill>
                          <a:schemeClr val="bg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spc="-15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2017.8</a:t>
                      </a:r>
                      <a:endParaRPr lang="en-US" sz="2000" kern="0" spc="-150" dirty="0">
                        <a:solidFill>
                          <a:schemeClr val="bg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453156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-50" dirty="0" err="1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서울청</a:t>
                      </a:r>
                      <a:endParaRPr lang="ko-KR" altLang="en-US" sz="24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65.4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60.8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61.7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61.0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0" spc="-5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70.0</a:t>
                      </a:r>
                      <a:r>
                        <a:rPr lang="en-US" sz="24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55.8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1322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baseline="0" dirty="0" err="1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증감액</a:t>
                      </a:r>
                      <a:r>
                        <a:rPr lang="en-US" altLang="ko-KR" sz="1800" kern="0" spc="-200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/>
                      </a:r>
                      <a:br>
                        <a:rPr lang="en-US" altLang="ko-KR" sz="1800" kern="0" spc="-200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</a:br>
                      <a:r>
                        <a:rPr lang="en-US" altLang="ko-KR" sz="1800" kern="0" spc="-200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800" kern="0" spc="-200" baseline="0" dirty="0" err="1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증감율</a:t>
                      </a:r>
                      <a:r>
                        <a:rPr lang="en-US" altLang="ko-KR" sz="1800" kern="0" spc="-20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800" kern="0" spc="-200" baseline="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-200" baseline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150" baseline="0" dirty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1800" kern="0" spc="-150" baseline="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4.6</a:t>
                      </a:r>
                    </a:p>
                    <a:p>
                      <a:pPr marL="0" marR="0" indent="0" algn="ctr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-150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(-</a:t>
                      </a:r>
                      <a:r>
                        <a:rPr lang="en-US" altLang="ko-KR" sz="1800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7.0%)</a:t>
                      </a:r>
                      <a:endParaRPr lang="ko-KR" altLang="en-US" sz="1800" kern="0" spc="-150" baseline="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50" baseline="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0.9</a:t>
                      </a:r>
                    </a:p>
                    <a:p>
                      <a:pPr marL="0" marR="0" indent="0" algn="ctr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50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1800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1.5%)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150" baseline="0" dirty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1800" kern="0" spc="-150" baseline="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0.7</a:t>
                      </a:r>
                    </a:p>
                    <a:p>
                      <a:pPr marL="0" marR="0" indent="0" algn="ctr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-150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(-</a:t>
                      </a:r>
                      <a:r>
                        <a:rPr lang="en-US" altLang="ko-KR" sz="1800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1.1%)</a:t>
                      </a:r>
                      <a:endParaRPr lang="ko-KR" altLang="en-US" sz="1800" kern="0" spc="-150" baseline="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u="sng" kern="0" spc="-150" baseline="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9.0</a:t>
                      </a:r>
                    </a:p>
                    <a:p>
                      <a:pPr marL="0" marR="0" indent="0" algn="ctr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u="sng" kern="0" spc="-150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2400" b="1" u="sng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14.8%)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50" baseline="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5.2</a:t>
                      </a:r>
                    </a:p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50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1800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10.3%)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3156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-50" dirty="0" err="1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중부청</a:t>
                      </a:r>
                      <a:endParaRPr lang="ko-KR" altLang="en-US" sz="24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26.4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28.8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32.7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34.4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0" spc="-15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41.0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34.0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293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baseline="0" dirty="0" err="1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증감액</a:t>
                      </a:r>
                      <a:r>
                        <a:rPr lang="en-US" altLang="ko-KR" sz="1800" kern="0" spc="-200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/>
                      </a:r>
                      <a:br>
                        <a:rPr lang="en-US" altLang="ko-KR" sz="1800" kern="0" spc="-200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</a:br>
                      <a:r>
                        <a:rPr lang="en-US" altLang="ko-KR" sz="1800" kern="0" spc="-200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800" kern="0" spc="-200" baseline="0" dirty="0" err="1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증감율</a:t>
                      </a:r>
                      <a:r>
                        <a:rPr lang="en-US" altLang="ko-KR" sz="1800" kern="0" spc="-200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800" kern="0" spc="-200" baseline="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50" baseline="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2.4</a:t>
                      </a:r>
                    </a:p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50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1800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9.1%)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50" baseline="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3.9</a:t>
                      </a:r>
                    </a:p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50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1800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13.5%)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50" baseline="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1.7</a:t>
                      </a:r>
                    </a:p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50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1800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5.2%)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u="sng" kern="0" spc="-150" baseline="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6.6</a:t>
                      </a:r>
                    </a:p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u="sng" kern="0" spc="-150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2400" b="1" u="sng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19.2%)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50" baseline="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3.7</a:t>
                      </a:r>
                    </a:p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50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1800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12.2%)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3156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전   체</a:t>
                      </a:r>
                      <a:endParaRPr lang="ko-KR" altLang="en-US" sz="20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192.1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190.2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195.7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208.2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0" spc="-15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233.3</a:t>
                      </a:r>
                      <a:r>
                        <a:rPr lang="en-US" sz="2400" b="1" kern="0" spc="-1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182.9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2036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baseline="0" dirty="0" err="1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증감액</a:t>
                      </a:r>
                      <a:r>
                        <a:rPr lang="en-US" altLang="ko-KR" sz="1800" kern="0" spc="-200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/>
                      </a:r>
                      <a:br>
                        <a:rPr lang="en-US" altLang="ko-KR" sz="1800" kern="0" spc="-200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</a:br>
                      <a:r>
                        <a:rPr lang="en-US" altLang="ko-KR" sz="1800" kern="0" spc="-200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800" kern="0" spc="-200" baseline="0" dirty="0" err="1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증감율</a:t>
                      </a:r>
                      <a:r>
                        <a:rPr lang="en-US" altLang="ko-KR" sz="1800" kern="0" spc="-200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800" kern="0" spc="-200" baseline="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150" baseline="0" dirty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1800" kern="0" spc="-150" baseline="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1.9</a:t>
                      </a:r>
                    </a:p>
                    <a:p>
                      <a:pPr marL="0" marR="0" indent="0" algn="ctr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-150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(-</a:t>
                      </a:r>
                      <a:r>
                        <a:rPr lang="en-US" altLang="ko-KR" sz="1800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1.0%)</a:t>
                      </a:r>
                      <a:endParaRPr lang="ko-KR" altLang="en-US" sz="1800" kern="0" spc="-150" baseline="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50" baseline="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5.5</a:t>
                      </a:r>
                    </a:p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50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1800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2.9%)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50" baseline="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12.5</a:t>
                      </a:r>
                    </a:p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50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1800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6.4%)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u="sng" kern="0" spc="-150" baseline="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25.1</a:t>
                      </a:r>
                    </a:p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u="sng" kern="0" spc="-150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2400" b="1" u="sng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12.1%)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50" baseline="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16.7</a:t>
                      </a:r>
                    </a:p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50" baseline="0" dirty="0" smtClean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en-US" sz="1800" kern="0" spc="-150" baseline="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10.0%)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0" name="직사각형 19"/>
          <p:cNvSpPr/>
          <p:nvPr/>
        </p:nvSpPr>
        <p:spPr>
          <a:xfrm>
            <a:off x="107504" y="1378223"/>
            <a:ext cx="9074596" cy="538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ko-KR" sz="2900" spc="-30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16</a:t>
            </a:r>
            <a:r>
              <a:rPr lang="ko-KR" altLang="en-US" sz="2900" spc="-300" dirty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년</a:t>
            </a:r>
            <a:r>
              <a:rPr lang="en-US" altLang="ko-KR" sz="2900" spc="-30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2900" spc="-30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서울</a:t>
            </a:r>
            <a:r>
              <a:rPr lang="en-US" altLang="ko-KR" sz="2900" spc="-300" dirty="0" smtClean="0">
                <a:latin typeface="굴림" panose="020B0600000101010101" pitchFamily="50" charset="-127"/>
                <a:ea typeface="굴림" panose="020B0600000101010101" pitchFamily="50" charset="-127"/>
                <a:cs typeface="Times New Roman" panose="02020603050405020304" pitchFamily="18" charset="0"/>
              </a:rPr>
              <a:t>·</a:t>
            </a:r>
            <a:r>
              <a:rPr lang="ko-KR" altLang="en-US" sz="2900" spc="-300" dirty="0" err="1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중부청</a:t>
            </a:r>
            <a:r>
              <a:rPr lang="ko-KR" altLang="en-US" sz="2900" spc="-30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전년대비 세수실적 증가율</a:t>
            </a:r>
            <a:r>
              <a:rPr lang="en-US" altLang="ko-KR" sz="2900" spc="-30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,</a:t>
            </a:r>
            <a:r>
              <a:rPr lang="ko-KR" altLang="en-US" sz="2900" spc="-30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en-US" sz="2900" spc="-3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전국평균 상회</a:t>
            </a:r>
            <a:endParaRPr lang="en-US" altLang="ko-KR" sz="2900" spc="-30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524328" y="1916832"/>
            <a:ext cx="16608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단위</a:t>
            </a:r>
            <a:r>
              <a:rPr lang="en-US" altLang="ko-KR" sz="1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조원</a:t>
            </a:r>
            <a:r>
              <a:rPr lang="en-US" altLang="ko-KR" sz="1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%)</a:t>
            </a:r>
            <a:endParaRPr lang="ko-KR" altLang="en-US" sz="1600" spc="-15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8550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5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9" name="직사각형 48"/>
          <p:cNvSpPr/>
          <p:nvPr/>
        </p:nvSpPr>
        <p:spPr>
          <a:xfrm>
            <a:off x="0" y="559132"/>
            <a:ext cx="9153625" cy="646331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6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기업</a:t>
            </a:r>
            <a:r>
              <a:rPr lang="en-US" altLang="ko-KR" sz="36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36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자영업 </a:t>
            </a:r>
            <a:r>
              <a:rPr lang="ko-KR" altLang="en-US" sz="36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임금</a:t>
            </a:r>
            <a:r>
              <a:rPr lang="en-US" altLang="ko-KR" sz="36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Times New Roman" panose="02020603050405020304" pitchFamily="18" charset="0"/>
              </a:rPr>
              <a:t>·</a:t>
            </a:r>
            <a:r>
              <a:rPr lang="ko-KR" altLang="en-US" sz="36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영업이익  </a:t>
            </a:r>
            <a:r>
              <a:rPr lang="ko-KR" altLang="en-US" sz="36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증가율</a:t>
            </a:r>
            <a:endParaRPr lang="en-US" altLang="ko-KR" sz="2800" spc="-15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7068498"/>
              </p:ext>
            </p:extLst>
          </p:nvPr>
        </p:nvGraphicFramePr>
        <p:xfrm>
          <a:off x="251521" y="1988840"/>
          <a:ext cx="8689724" cy="3275558"/>
        </p:xfrm>
        <a:graphic>
          <a:graphicData uri="http://schemas.openxmlformats.org/drawingml/2006/table">
            <a:tbl>
              <a:tblPr/>
              <a:tblGrid>
                <a:gridCol w="1862084"/>
                <a:gridCol w="2172431"/>
                <a:gridCol w="2482778"/>
                <a:gridCol w="2172431"/>
              </a:tblGrid>
              <a:tr h="515658"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kern="0" spc="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구  분</a:t>
                      </a:r>
                      <a:endParaRPr lang="ko-KR" altLang="en-US" sz="2800" kern="0" spc="0" dirty="0">
                        <a:solidFill>
                          <a:schemeClr val="bg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kern="0" spc="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증  가  율</a:t>
                      </a:r>
                      <a:r>
                        <a:rPr lang="en-US" altLang="ko-KR" sz="2800" kern="0" spc="0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(%)</a:t>
                      </a:r>
                      <a:endParaRPr lang="ko-KR" altLang="en-US" sz="2400" kern="0" spc="0" dirty="0">
                        <a:solidFill>
                          <a:schemeClr val="bg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9913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kern="0" spc="0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임금 및 급여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kern="0" spc="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기  업 </a:t>
                      </a:r>
                      <a:endParaRPr lang="en-US" altLang="ko-KR" sz="2800" kern="0" spc="0" dirty="0" smtClean="0">
                        <a:solidFill>
                          <a:schemeClr val="bg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kern="0" spc="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영업이익</a:t>
                      </a:r>
                      <a:endParaRPr lang="ko-KR" altLang="en-US" sz="2800" kern="0" spc="0" dirty="0">
                        <a:solidFill>
                          <a:schemeClr val="bg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kern="0" spc="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자 영 업 </a:t>
                      </a:r>
                      <a:endParaRPr lang="en-US" altLang="ko-KR" sz="2800" kern="0" spc="0" dirty="0" smtClean="0">
                        <a:solidFill>
                          <a:schemeClr val="bg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kern="0" spc="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영업이익</a:t>
                      </a:r>
                      <a:endParaRPr lang="ko-KR" altLang="en-US" sz="2800" kern="0" spc="0" dirty="0">
                        <a:solidFill>
                          <a:schemeClr val="bg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884256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5.0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4.8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2.1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84256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5.2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2.0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2.7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7" name="직사각형 16"/>
          <p:cNvSpPr/>
          <p:nvPr/>
        </p:nvSpPr>
        <p:spPr>
          <a:xfrm>
            <a:off x="33908" y="5408414"/>
            <a:ext cx="90745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2800" dirty="0" smtClean="0">
                <a:latin typeface="+mj-lt"/>
                <a:ea typeface="HY견고딕" panose="02030600000101010101" pitchFamily="18" charset="-127"/>
                <a:cs typeface="Times New Roman" panose="02020603050405020304" pitchFamily="18" charset="0"/>
              </a:rPr>
              <a:t>`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08~</a:t>
            </a:r>
            <a:r>
              <a:rPr lang="en-US" altLang="ko-KR" sz="2800" dirty="0" smtClean="0">
                <a:latin typeface="+mj-lt"/>
                <a:ea typeface="HY견고딕" panose="02030600000101010101" pitchFamily="18" charset="-127"/>
                <a:cs typeface="Times New Roman" panose="02020603050405020304" pitchFamily="18" charset="0"/>
              </a:rPr>
              <a:t>`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15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년간 연평균 기업 영업이익 증가율 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5.8% </a:t>
            </a:r>
          </a:p>
          <a:p>
            <a:pPr algn="ctr"/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자영업 영업이익 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증가율 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2.0%, </a:t>
            </a:r>
            <a:r>
              <a:rPr lang="ko-KR" altLang="en-US" sz="2800" dirty="0" err="1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임금상승율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5.0%</a:t>
            </a:r>
            <a:endParaRPr lang="en-US" altLang="ko-KR" sz="280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0902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Picture 2" descr="C:\Users\assembly\Desktop\signature_0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2712" y="5685656"/>
            <a:ext cx="1559768" cy="1559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6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8939110"/>
              </p:ext>
            </p:extLst>
          </p:nvPr>
        </p:nvGraphicFramePr>
        <p:xfrm>
          <a:off x="449794" y="1844824"/>
          <a:ext cx="8370680" cy="4392486"/>
        </p:xfrm>
        <a:graphic>
          <a:graphicData uri="http://schemas.openxmlformats.org/drawingml/2006/table">
            <a:tbl>
              <a:tblPr/>
              <a:tblGrid>
                <a:gridCol w="1462155"/>
                <a:gridCol w="1381705"/>
                <a:gridCol w="1381705"/>
                <a:gridCol w="1381705"/>
                <a:gridCol w="1381705"/>
                <a:gridCol w="1381705"/>
              </a:tblGrid>
              <a:tr h="62749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서 울 청</a:t>
                      </a:r>
                      <a:endParaRPr lang="ko-KR" altLang="en-US" sz="1800" b="1" kern="0" spc="-50" dirty="0">
                        <a:solidFill>
                          <a:schemeClr val="bg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인원</a:t>
                      </a:r>
                      <a:r>
                        <a:rPr lang="en-US" altLang="ko-KR" sz="1800" b="1" kern="0" spc="-5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800" b="1" kern="0" spc="-5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명</a:t>
                      </a:r>
                      <a:r>
                        <a:rPr lang="en-US" altLang="ko-KR" sz="1800" b="1" kern="0" spc="-5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800" b="1" kern="0" spc="-50" dirty="0">
                        <a:solidFill>
                          <a:schemeClr val="bg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신고소득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적출소득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 err="1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소득적출률</a:t>
                      </a:r>
                      <a:endParaRPr lang="ko-KR" altLang="en-US" sz="1800" b="1" kern="0" spc="-50" dirty="0">
                        <a:solidFill>
                          <a:schemeClr val="bg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부과세액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62749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계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1,597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32,503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20,409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0" spc="-5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38.6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11,094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749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377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6,750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3,633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35.0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2,285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749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2015</a:t>
                      </a:r>
                      <a:endParaRPr lang="ko-KR" altLang="en-US" sz="1800" b="1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376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8,533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3,937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31.6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2,263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749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2014</a:t>
                      </a:r>
                      <a:endParaRPr lang="ko-KR" altLang="en-US" sz="1800" b="1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340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5,957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4,397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42.5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2,313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749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2013</a:t>
                      </a:r>
                      <a:endParaRPr lang="ko-KR" altLang="en-US" sz="1800" b="1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276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5,279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4,672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47.0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2,417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749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2012</a:t>
                      </a:r>
                      <a:endParaRPr lang="ko-KR" altLang="en-US" sz="1800" b="1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228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5,984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3,770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38.7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1,816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1" name="직사각형 20"/>
          <p:cNvSpPr/>
          <p:nvPr/>
        </p:nvSpPr>
        <p:spPr>
          <a:xfrm>
            <a:off x="0" y="559132"/>
            <a:ext cx="9153625" cy="646331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최근 </a:t>
            </a:r>
            <a:r>
              <a:rPr lang="en-US" altLang="ko-KR" sz="32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5</a:t>
            </a:r>
            <a:r>
              <a:rPr lang="ko-KR" altLang="en-US" sz="32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년 간</a:t>
            </a:r>
            <a:r>
              <a:rPr lang="en-US" altLang="ko-KR" sz="32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,</a:t>
            </a:r>
            <a:r>
              <a:rPr lang="ko-KR" altLang="en-US" sz="32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en-US" sz="36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서울</a:t>
            </a:r>
            <a:r>
              <a:rPr lang="ko-KR" altLang="en-US" sz="32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지방국</a:t>
            </a:r>
            <a:r>
              <a:rPr lang="ko-KR" altLang="en-US" sz="32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세</a:t>
            </a:r>
            <a:r>
              <a:rPr lang="ko-KR" altLang="en-US" sz="32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청 </a:t>
            </a:r>
            <a:r>
              <a:rPr lang="ko-KR" altLang="en-US" sz="3600" spc="-15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소득적출률</a:t>
            </a:r>
            <a:endParaRPr lang="en-US" altLang="ko-KR" sz="2400" spc="-15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447677" y="1506270"/>
            <a:ext cx="16608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단위</a:t>
            </a:r>
            <a:r>
              <a:rPr lang="en-US" altLang="ko-KR" sz="1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600" spc="-15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억원</a:t>
            </a:r>
            <a:r>
              <a:rPr lang="en-US" altLang="ko-KR" sz="1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%)</a:t>
            </a:r>
            <a:endParaRPr lang="ko-KR" altLang="en-US" sz="1600" spc="-15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66602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Picture 2" descr="C:\Users\assembly\Desktop\signature_0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2712" y="5685656"/>
            <a:ext cx="1559768" cy="1559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직사각형 34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8" name="자유형 3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자유형 40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7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559132"/>
            <a:ext cx="9153625" cy="646331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최근 </a:t>
            </a:r>
            <a:r>
              <a:rPr lang="en-US" altLang="ko-KR" sz="32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5</a:t>
            </a:r>
            <a:r>
              <a:rPr lang="ko-KR" altLang="en-US" sz="32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년 간</a:t>
            </a:r>
            <a:r>
              <a:rPr lang="en-US" altLang="ko-KR" sz="32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,</a:t>
            </a:r>
            <a:r>
              <a:rPr lang="ko-KR" altLang="en-US" sz="32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en-US" sz="3600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중부</a:t>
            </a:r>
            <a:r>
              <a:rPr lang="ko-KR" altLang="en-US" sz="32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지방국세청 </a:t>
            </a:r>
            <a:r>
              <a:rPr lang="ko-KR" altLang="en-US" sz="3600" spc="-15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소득적출률</a:t>
            </a:r>
            <a:endParaRPr lang="en-US" altLang="ko-KR" sz="2400" spc="-15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0296001"/>
              </p:ext>
            </p:extLst>
          </p:nvPr>
        </p:nvGraphicFramePr>
        <p:xfrm>
          <a:off x="451215" y="1844821"/>
          <a:ext cx="8352929" cy="4392493"/>
        </p:xfrm>
        <a:graphic>
          <a:graphicData uri="http://schemas.openxmlformats.org/drawingml/2006/table">
            <a:tbl>
              <a:tblPr/>
              <a:tblGrid>
                <a:gridCol w="1459084"/>
                <a:gridCol w="1378769"/>
                <a:gridCol w="1378769"/>
                <a:gridCol w="1378769"/>
                <a:gridCol w="1378769"/>
                <a:gridCol w="1378769"/>
              </a:tblGrid>
              <a:tr h="6274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중 부 청</a:t>
                      </a:r>
                      <a:endParaRPr lang="ko-KR" altLang="en-US" sz="1800" b="1" kern="0" spc="-50" dirty="0">
                        <a:solidFill>
                          <a:schemeClr val="bg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인원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신고소득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적출소득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 err="1" smtClean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소득적출률</a:t>
                      </a:r>
                      <a:endParaRPr lang="ko-KR" altLang="en-US" sz="1800" b="1" kern="0" spc="-50" dirty="0">
                        <a:solidFill>
                          <a:schemeClr val="bg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50" dirty="0">
                          <a:solidFill>
                            <a:schemeClr val="bg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부과세액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6274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계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1,175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16,596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13,402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0" spc="-5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44.7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6,725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74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284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3,239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2,703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45.5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1,658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74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2015</a:t>
                      </a:r>
                      <a:endParaRPr lang="ko-KR" altLang="en-US" sz="1800" b="1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282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3,785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4,266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53.0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1,831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74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2014</a:t>
                      </a:r>
                      <a:endParaRPr lang="ko-KR" altLang="en-US" sz="1800" b="1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249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3,943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2,901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42.4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1,392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74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2013</a:t>
                      </a:r>
                      <a:endParaRPr lang="ko-KR" altLang="en-US" sz="1800" b="1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195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3,120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2,104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40.3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965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74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2012</a:t>
                      </a:r>
                      <a:endParaRPr lang="ko-KR" altLang="en-US" sz="1800" b="1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165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2,509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1,428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36.3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879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7447677" y="1506270"/>
            <a:ext cx="16608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단위</a:t>
            </a:r>
            <a:r>
              <a:rPr lang="en-US" altLang="ko-KR" sz="1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600" spc="-15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억원</a:t>
            </a:r>
            <a:r>
              <a:rPr lang="en-US" altLang="ko-KR" sz="1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%)</a:t>
            </a:r>
            <a:endParaRPr lang="ko-KR" altLang="en-US" sz="1600" spc="-15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2322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2597</TotalTime>
  <Words>539</Words>
  <Application>Microsoft Office PowerPoint</Application>
  <PresentationFormat>화면 슬라이드 쇼(4:3)</PresentationFormat>
  <Paragraphs>269</Paragraphs>
  <Slides>7</Slides>
  <Notes>7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8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assembly</dc:creator>
  <cp:lastModifiedBy>nts32</cp:lastModifiedBy>
  <cp:revision>107</cp:revision>
  <cp:lastPrinted>2017-10-17T05:09:23Z</cp:lastPrinted>
  <dcterms:created xsi:type="dcterms:W3CDTF">2016-10-03T02:11:38Z</dcterms:created>
  <dcterms:modified xsi:type="dcterms:W3CDTF">2017-10-17T07:00:43Z</dcterms:modified>
</cp:coreProperties>
</file>