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48"/>
  </p:notesMasterIdLst>
  <p:handoutMasterIdLst>
    <p:handoutMasterId r:id="rId49"/>
  </p:handoutMasterIdLst>
  <p:sldIdLst>
    <p:sldId id="258" r:id="rId2"/>
    <p:sldId id="406" r:id="rId3"/>
    <p:sldId id="365" r:id="rId4"/>
    <p:sldId id="267" r:id="rId5"/>
    <p:sldId id="372" r:id="rId6"/>
    <p:sldId id="373" r:id="rId7"/>
    <p:sldId id="366" r:id="rId8"/>
    <p:sldId id="407" r:id="rId9"/>
    <p:sldId id="408" r:id="rId10"/>
    <p:sldId id="374" r:id="rId11"/>
    <p:sldId id="375" r:id="rId12"/>
    <p:sldId id="376" r:id="rId13"/>
    <p:sldId id="377" r:id="rId14"/>
    <p:sldId id="378" r:id="rId15"/>
    <p:sldId id="379" r:id="rId16"/>
    <p:sldId id="380" r:id="rId17"/>
    <p:sldId id="409" r:id="rId18"/>
    <p:sldId id="410" r:id="rId19"/>
    <p:sldId id="411" r:id="rId20"/>
    <p:sldId id="381" r:id="rId21"/>
    <p:sldId id="382" r:id="rId22"/>
    <p:sldId id="383" r:id="rId23"/>
    <p:sldId id="384" r:id="rId24"/>
    <p:sldId id="385" r:id="rId25"/>
    <p:sldId id="386" r:id="rId26"/>
    <p:sldId id="387" r:id="rId27"/>
    <p:sldId id="389" r:id="rId28"/>
    <p:sldId id="391" r:id="rId29"/>
    <p:sldId id="390" r:id="rId30"/>
    <p:sldId id="413" r:id="rId31"/>
    <p:sldId id="414" r:id="rId32"/>
    <p:sldId id="394" r:id="rId33"/>
    <p:sldId id="395" r:id="rId34"/>
    <p:sldId id="415" r:id="rId35"/>
    <p:sldId id="416" r:id="rId36"/>
    <p:sldId id="412" r:id="rId37"/>
    <p:sldId id="417" r:id="rId38"/>
    <p:sldId id="400" r:id="rId39"/>
    <p:sldId id="401" r:id="rId40"/>
    <p:sldId id="402" r:id="rId41"/>
    <p:sldId id="403" r:id="rId42"/>
    <p:sldId id="405" r:id="rId43"/>
    <p:sldId id="419" r:id="rId44"/>
    <p:sldId id="418" r:id="rId45"/>
    <p:sldId id="420" r:id="rId46"/>
    <p:sldId id="421" r:id="rId47"/>
  </p:sldIdLst>
  <p:sldSz cx="9144000" cy="6858000" type="screen4x3"/>
  <p:notesSz cx="6669088" cy="9753600"/>
  <p:defaultTextStyle>
    <a:defPPr>
      <a:defRPr lang="en-US"/>
    </a:defPPr>
    <a:lvl1pPr algn="ctr" rtl="0" fontAlgn="base" latinLnBrk="1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HY견고딕" pitchFamily="18" charset="-127"/>
        <a:ea typeface="HY견고딕" pitchFamily="18" charset="-127"/>
        <a:cs typeface="+mn-cs"/>
      </a:defRPr>
    </a:lvl1pPr>
    <a:lvl2pPr marL="457200" algn="ctr" rtl="0" fontAlgn="base" latinLnBrk="1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HY견고딕" pitchFamily="18" charset="-127"/>
        <a:ea typeface="HY견고딕" pitchFamily="18" charset="-127"/>
        <a:cs typeface="+mn-cs"/>
      </a:defRPr>
    </a:lvl2pPr>
    <a:lvl3pPr marL="914400" algn="ctr" rtl="0" fontAlgn="base" latinLnBrk="1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HY견고딕" pitchFamily="18" charset="-127"/>
        <a:ea typeface="HY견고딕" pitchFamily="18" charset="-127"/>
        <a:cs typeface="+mn-cs"/>
      </a:defRPr>
    </a:lvl3pPr>
    <a:lvl4pPr marL="1371600" algn="ctr" rtl="0" fontAlgn="base" latinLnBrk="1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HY견고딕" pitchFamily="18" charset="-127"/>
        <a:ea typeface="HY견고딕" pitchFamily="18" charset="-127"/>
        <a:cs typeface="+mn-cs"/>
      </a:defRPr>
    </a:lvl4pPr>
    <a:lvl5pPr marL="1828800" algn="ctr" rtl="0" fontAlgn="base" latinLnBrk="1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HY견고딕" pitchFamily="18" charset="-127"/>
        <a:ea typeface="HY견고딕" pitchFamily="18" charset="-127"/>
        <a:cs typeface="+mn-cs"/>
      </a:defRPr>
    </a:lvl5pPr>
    <a:lvl6pPr marL="2286000" algn="l" defTabSz="914400" rtl="0" eaLnBrk="1" latinLnBrk="1" hangingPunct="1">
      <a:defRPr kumimoji="1" sz="2000" kern="1200">
        <a:solidFill>
          <a:schemeClr val="tx1"/>
        </a:solidFill>
        <a:latin typeface="HY견고딕" pitchFamily="18" charset="-127"/>
        <a:ea typeface="HY견고딕" pitchFamily="18" charset="-127"/>
        <a:cs typeface="+mn-cs"/>
      </a:defRPr>
    </a:lvl6pPr>
    <a:lvl7pPr marL="2743200" algn="l" defTabSz="914400" rtl="0" eaLnBrk="1" latinLnBrk="1" hangingPunct="1">
      <a:defRPr kumimoji="1" sz="2000" kern="1200">
        <a:solidFill>
          <a:schemeClr val="tx1"/>
        </a:solidFill>
        <a:latin typeface="HY견고딕" pitchFamily="18" charset="-127"/>
        <a:ea typeface="HY견고딕" pitchFamily="18" charset="-127"/>
        <a:cs typeface="+mn-cs"/>
      </a:defRPr>
    </a:lvl7pPr>
    <a:lvl8pPr marL="3200400" algn="l" defTabSz="914400" rtl="0" eaLnBrk="1" latinLnBrk="1" hangingPunct="1">
      <a:defRPr kumimoji="1" sz="2000" kern="1200">
        <a:solidFill>
          <a:schemeClr val="tx1"/>
        </a:solidFill>
        <a:latin typeface="HY견고딕" pitchFamily="18" charset="-127"/>
        <a:ea typeface="HY견고딕" pitchFamily="18" charset="-127"/>
        <a:cs typeface="+mn-cs"/>
      </a:defRPr>
    </a:lvl8pPr>
    <a:lvl9pPr marL="3657600" algn="l" defTabSz="914400" rtl="0" eaLnBrk="1" latinLnBrk="1" hangingPunct="1">
      <a:defRPr kumimoji="1" sz="2000" kern="1200">
        <a:solidFill>
          <a:schemeClr val="tx1"/>
        </a:solidFill>
        <a:latin typeface="HY견고딕" pitchFamily="18" charset="-127"/>
        <a:ea typeface="HY견고딕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0000"/>
    <a:srgbClr val="99FF66"/>
    <a:srgbClr val="FFCC00"/>
    <a:srgbClr val="A2F6F8"/>
    <a:srgbClr val="FF5001"/>
    <a:srgbClr val="FF7C80"/>
    <a:srgbClr val="FF99CC"/>
    <a:srgbClr val="66CCFF"/>
    <a:srgbClr val="FFCC66"/>
    <a:srgbClr val="CC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358" autoAdjust="0"/>
    <p:restoredTop sz="93617" autoAdjust="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58"/>
    </p:cViewPr>
  </p:sorterViewPr>
  <p:notesViewPr>
    <p:cSldViewPr>
      <p:cViewPr varScale="1">
        <p:scale>
          <a:sx n="77" d="100"/>
          <a:sy n="77" d="100"/>
        </p:scale>
        <p:origin x="-2220" y="-102"/>
      </p:cViewPr>
      <p:guideLst>
        <p:guide orient="horz" pos="3072"/>
        <p:guide pos="210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250" cy="488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49" tIns="44924" rIns="89849" bIns="44924" numCol="1" anchor="t" anchorCtr="0" compatLnSpc="1">
            <a:prstTxWarp prst="textNoShape">
              <a:avLst/>
            </a:prstTxWarp>
          </a:bodyPr>
          <a:lstStyle>
            <a:lvl1pPr algn="l" latinLnBrk="0">
              <a:defRPr kumimoji="0" sz="1200" smtClean="0"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7280" y="0"/>
            <a:ext cx="2890250" cy="488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49" tIns="44924" rIns="89849" bIns="44924" numCol="1" anchor="t" anchorCtr="0" compatLnSpc="1">
            <a:prstTxWarp prst="textNoShape">
              <a:avLst/>
            </a:prstTxWarp>
          </a:bodyPr>
          <a:lstStyle>
            <a:lvl1pPr algn="r" latinLnBrk="0">
              <a:defRPr kumimoji="0" sz="1200" smtClean="0"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99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3579"/>
            <a:ext cx="2890250" cy="488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49" tIns="44924" rIns="89849" bIns="44924" numCol="1" anchor="b" anchorCtr="0" compatLnSpc="1">
            <a:prstTxWarp prst="textNoShape">
              <a:avLst/>
            </a:prstTxWarp>
          </a:bodyPr>
          <a:lstStyle>
            <a:lvl1pPr algn="l" latinLnBrk="0">
              <a:defRPr kumimoji="0" sz="1200" smtClean="0"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99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7280" y="9263579"/>
            <a:ext cx="2890250" cy="488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49" tIns="44924" rIns="89849" bIns="44924" numCol="1" anchor="b" anchorCtr="0" compatLnSpc="1">
            <a:prstTxWarp prst="textNoShape">
              <a:avLst/>
            </a:prstTxWarp>
          </a:bodyPr>
          <a:lstStyle>
            <a:lvl1pPr algn="r" latinLnBrk="0">
              <a:defRPr kumimoji="0" sz="1200" smtClean="0"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fld id="{5D47CFF9-9249-45C2-9A86-8D266E502A3B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250" cy="488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49" tIns="44924" rIns="89849" bIns="44924" numCol="1" anchor="t" anchorCtr="0" compatLnSpc="1">
            <a:prstTxWarp prst="textNoShape">
              <a:avLst/>
            </a:prstTxWarp>
          </a:bodyPr>
          <a:lstStyle>
            <a:lvl1pPr algn="l" latinLnBrk="0">
              <a:defRPr kumimoji="0" sz="1200" smtClean="0"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7280" y="0"/>
            <a:ext cx="2890250" cy="488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49" tIns="44924" rIns="89849" bIns="44924" numCol="1" anchor="t" anchorCtr="0" compatLnSpc="1">
            <a:prstTxWarp prst="textNoShape">
              <a:avLst/>
            </a:prstTxWarp>
          </a:bodyPr>
          <a:lstStyle>
            <a:lvl1pPr algn="r" latinLnBrk="0">
              <a:defRPr kumimoji="0" sz="1200" smtClean="0"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6938" y="731838"/>
            <a:ext cx="4875212" cy="3657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7221" y="4633350"/>
            <a:ext cx="5334647" cy="4388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49" tIns="44924" rIns="89849" bIns="449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1044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3579"/>
            <a:ext cx="2890250" cy="488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49" tIns="44924" rIns="89849" bIns="44924" numCol="1" anchor="b" anchorCtr="0" compatLnSpc="1">
            <a:prstTxWarp prst="textNoShape">
              <a:avLst/>
            </a:prstTxWarp>
          </a:bodyPr>
          <a:lstStyle>
            <a:lvl1pPr algn="l" latinLnBrk="0">
              <a:defRPr kumimoji="0" sz="1200" smtClean="0"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44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7280" y="9263579"/>
            <a:ext cx="2890250" cy="488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49" tIns="44924" rIns="89849" bIns="44924" numCol="1" anchor="b" anchorCtr="0" compatLnSpc="1">
            <a:prstTxWarp prst="textNoShape">
              <a:avLst/>
            </a:prstTxWarp>
          </a:bodyPr>
          <a:lstStyle>
            <a:lvl1pPr algn="r" latinLnBrk="0">
              <a:defRPr kumimoji="0" sz="1200" smtClean="0"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fld id="{B421F6C4-C24A-4E86-90AB-5801C449DBFE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2"/>
          <p:cNvSpPr>
            <a:spLocks noChangeArrowheads="1"/>
          </p:cNvSpPr>
          <p:nvPr/>
        </p:nvSpPr>
        <p:spPr bwMode="gray">
          <a:xfrm>
            <a:off x="0" y="0"/>
            <a:ext cx="9144000" cy="5157788"/>
          </a:xfrm>
          <a:prstGeom prst="rect">
            <a:avLst/>
          </a:prstGeom>
          <a:solidFill>
            <a:schemeClr val="accent1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Rectangle 64"/>
          <p:cNvSpPr>
            <a:spLocks noChangeArrowheads="1"/>
          </p:cNvSpPr>
          <p:nvPr/>
        </p:nvSpPr>
        <p:spPr bwMode="gray">
          <a:xfrm>
            <a:off x="1262063" y="0"/>
            <a:ext cx="2362200" cy="49530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72549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Rectangle 63"/>
          <p:cNvSpPr>
            <a:spLocks noChangeArrowheads="1"/>
          </p:cNvSpPr>
          <p:nvPr/>
        </p:nvSpPr>
        <p:spPr bwMode="gray">
          <a:xfrm>
            <a:off x="1276350" y="4941888"/>
            <a:ext cx="7867650" cy="217487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Rectangle 66"/>
          <p:cNvSpPr>
            <a:spLocks noChangeArrowheads="1"/>
          </p:cNvSpPr>
          <p:nvPr/>
        </p:nvSpPr>
        <p:spPr bwMode="gray">
          <a:xfrm>
            <a:off x="304800" y="304800"/>
            <a:ext cx="8534400" cy="43434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8" name="Rectangle 67"/>
          <p:cNvSpPr>
            <a:spLocks noChangeArrowheads="1"/>
          </p:cNvSpPr>
          <p:nvPr/>
        </p:nvSpPr>
        <p:spPr bwMode="gray">
          <a:xfrm>
            <a:off x="7391400" y="914400"/>
            <a:ext cx="1600200" cy="14478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9" name="Rectangle 68"/>
          <p:cNvSpPr>
            <a:spLocks noChangeArrowheads="1"/>
          </p:cNvSpPr>
          <p:nvPr/>
        </p:nvSpPr>
        <p:spPr bwMode="gray">
          <a:xfrm>
            <a:off x="8305800" y="0"/>
            <a:ext cx="76200" cy="17526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" name="Rectangle 65"/>
          <p:cNvSpPr>
            <a:spLocks noChangeArrowheads="1"/>
          </p:cNvSpPr>
          <p:nvPr/>
        </p:nvSpPr>
        <p:spPr bwMode="gray">
          <a:xfrm>
            <a:off x="304800" y="2636838"/>
            <a:ext cx="8458200" cy="868362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2590800"/>
            <a:ext cx="8229600" cy="685800"/>
          </a:xfrm>
        </p:spPr>
        <p:txBody>
          <a:bodyPr/>
          <a:lstStyle>
            <a:lvl1pPr>
              <a:defRPr sz="48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733800"/>
            <a:ext cx="5867400" cy="4572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1">
                <a:solidFill>
                  <a:schemeClr val="bg1"/>
                </a:solidFill>
              </a:defRPr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1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400800"/>
            <a:ext cx="2133600" cy="320675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400800"/>
            <a:ext cx="2895600" cy="320675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400800"/>
            <a:ext cx="2133600" cy="320675"/>
          </a:xfrm>
        </p:spPr>
        <p:txBody>
          <a:bodyPr/>
          <a:lstStyle>
            <a:lvl1pPr>
              <a:defRPr sz="14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DFC8E0A7-259D-4A18-B7FC-95BB6C7D2DF8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pic>
        <p:nvPicPr>
          <p:cNvPr id="15" name="그림 14" descr="루저녀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28595" y="428604"/>
            <a:ext cx="1699091" cy="20002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5026025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50EA4-46C5-45F0-8231-348DD6C25E81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pic>
        <p:nvPicPr>
          <p:cNvPr id="1026" name="Picture 2" descr="C:\Documents and Settings\user\My Documents\My Pictures\텔레비전.bmp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42852"/>
            <a:ext cx="1000132" cy="10001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483EC-6AFF-446C-BE9D-F8D0C92AC52D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371600"/>
            <a:ext cx="4038600" cy="5026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5026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7E7E32-EC27-4173-9D60-1CBC866A2F5A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6BAB09-CB29-40F0-81ED-62F04F8F28CE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B1A9A-F012-4651-83D8-6810454B0F2D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724DD-66F4-42A6-A4B3-6B6C1DA65B64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0911D7-58FD-4C46-9CB4-8F42F037EB6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4A38C-4834-4282-ADAE-F9F493D16310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0E0589-981C-426B-9072-7E58F7BFCDB5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619125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619125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335D0F-2880-4985-88F1-7EBB63BEB9B1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47800" y="206375"/>
            <a:ext cx="6858000" cy="5334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457200" y="1371600"/>
            <a:ext cx="8229600" cy="5026025"/>
          </a:xfrm>
        </p:spPr>
        <p:txBody>
          <a:bodyPr/>
          <a:lstStyle/>
          <a:p>
            <a:pPr lvl="0"/>
            <a:endParaRPr lang="ko-KR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B55BBC-59F1-40EA-B081-CDC77CFEB360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52" descr="그림1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50825" y="1014413"/>
            <a:ext cx="8893175" cy="584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7" name="Rectangle 43"/>
          <p:cNvSpPr>
            <a:spLocks noChangeArrowheads="1"/>
          </p:cNvSpPr>
          <p:nvPr/>
        </p:nvSpPr>
        <p:spPr bwMode="gray">
          <a:xfrm>
            <a:off x="0" y="9525"/>
            <a:ext cx="9144000" cy="10287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68" name="Rectangle 44"/>
          <p:cNvSpPr>
            <a:spLocks noChangeArrowheads="1"/>
          </p:cNvSpPr>
          <p:nvPr/>
        </p:nvSpPr>
        <p:spPr bwMode="gray">
          <a:xfrm>
            <a:off x="1447800" y="0"/>
            <a:ext cx="7696200" cy="8794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69" name="Rectangle 45"/>
          <p:cNvSpPr>
            <a:spLocks noChangeArrowheads="1"/>
          </p:cNvSpPr>
          <p:nvPr/>
        </p:nvSpPr>
        <p:spPr bwMode="gray">
          <a:xfrm>
            <a:off x="0" y="158750"/>
            <a:ext cx="9144000" cy="6032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71" name="Rectangle 47"/>
          <p:cNvSpPr>
            <a:spLocks noChangeArrowheads="1"/>
          </p:cNvSpPr>
          <p:nvPr/>
        </p:nvSpPr>
        <p:spPr bwMode="gray">
          <a:xfrm>
            <a:off x="0" y="1143000"/>
            <a:ext cx="228600" cy="57150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72" name="Rectangle 48"/>
          <p:cNvSpPr>
            <a:spLocks noChangeArrowheads="1"/>
          </p:cNvSpPr>
          <p:nvPr/>
        </p:nvSpPr>
        <p:spPr bwMode="gray">
          <a:xfrm>
            <a:off x="8686800" y="0"/>
            <a:ext cx="76200" cy="6096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2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371600"/>
            <a:ext cx="8229600" cy="502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52145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latinLnBrk="0">
              <a:defRPr kumimoji="0" sz="1400" smtClean="0">
                <a:solidFill>
                  <a:schemeClr val="accent1"/>
                </a:solidFill>
                <a:latin typeface="+mn-lt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521450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0">
              <a:defRPr kumimoji="0" sz="1400" smtClean="0">
                <a:solidFill>
                  <a:schemeClr val="accent1"/>
                </a:solidFill>
                <a:latin typeface="+mn-lt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73" name="Rectangle 49"/>
          <p:cNvSpPr>
            <a:spLocks noChangeArrowheads="1"/>
          </p:cNvSpPr>
          <p:nvPr/>
        </p:nvSpPr>
        <p:spPr bwMode="gray">
          <a:xfrm>
            <a:off x="0" y="0"/>
            <a:ext cx="1447800" cy="10668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70" name="Rectangle 46"/>
          <p:cNvSpPr>
            <a:spLocks noChangeArrowheads="1"/>
          </p:cNvSpPr>
          <p:nvPr/>
        </p:nvSpPr>
        <p:spPr bwMode="gray">
          <a:xfrm>
            <a:off x="0" y="1035050"/>
            <a:ext cx="1447800" cy="2286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7" name="Rectangle 50"/>
          <p:cNvSpPr>
            <a:spLocks noGrp="1" noChangeArrowheads="1"/>
          </p:cNvSpPr>
          <p:nvPr>
            <p:ph type="title"/>
          </p:nvPr>
        </p:nvSpPr>
        <p:spPr bwMode="gray">
          <a:xfrm>
            <a:off x="1447800" y="206375"/>
            <a:ext cx="6858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pic>
        <p:nvPicPr>
          <p:cNvPr id="1038" name="Picture 54" descr="yang6556_3_m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1270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804025" y="628015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latinLnBrk="0">
              <a:defRPr kumimoji="0" sz="1800" smtClean="0">
                <a:solidFill>
                  <a:srgbClr val="000000"/>
                </a:solidFill>
                <a:latin typeface="+mn-lt"/>
                <a:ea typeface="굴림" pitchFamily="50" charset="-127"/>
              </a:defRPr>
            </a:lvl1pPr>
          </a:lstStyle>
          <a:p>
            <a:pPr>
              <a:defRPr/>
            </a:pPr>
            <a:fld id="{64AABF84-956A-4A5E-BCF7-CFB13D56C96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pic>
        <p:nvPicPr>
          <p:cNvPr id="1081" name="Picture 57" descr="ub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06363" y="41275"/>
            <a:ext cx="1081087" cy="1155700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2" r:id="rId2"/>
    <p:sldLayoutId id="2147483671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65" r:id="rId9"/>
    <p:sldLayoutId id="2147483664" r:id="rId10"/>
    <p:sldLayoutId id="2147483663" r:id="rId11"/>
    <p:sldLayoutId id="2147483662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9" grpId="0" animBg="1"/>
      <p:bldP spid="1072" grpId="0" animBg="1"/>
    </p:bld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 2" pitchFamily="18" charset="2"/>
        <a:buChar char="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 2" pitchFamily="18" charset="2"/>
        <a:buChar char="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E2C319-AE56-464C-8EDA-3231BEB0606E}" type="slidenum">
              <a:rPr lang="ko-KR" altLang="en-US"/>
              <a:pPr>
                <a:defRPr/>
              </a:pPr>
              <a:t>0</a:t>
            </a:fld>
            <a:endParaRPr lang="en-US" altLang="ko-KR" dirty="0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457200" y="2708275"/>
            <a:ext cx="8229600" cy="685800"/>
          </a:xfrm>
          <a:effectLst>
            <a:outerShdw dist="63500" dir="2212194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ko-KR" altLang="en-US" sz="2800" dirty="0" smtClean="0">
                <a:ea typeface="HY헤드라인M" pitchFamily="18" charset="-127"/>
              </a:rPr>
              <a:t>방송의 품격 향상을 위한  개선방향 </a:t>
            </a:r>
            <a:endParaRPr lang="en-US" altLang="ko-KR" sz="2800" dirty="0" smtClean="0">
              <a:ea typeface="HY헤드라인M" pitchFamily="18" charset="-127"/>
            </a:endParaRPr>
          </a:p>
        </p:txBody>
      </p:sp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3924300" y="5589588"/>
            <a:ext cx="47513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latinLnBrk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kumimoji="0" lang="ko-KR" altLang="en-US" sz="2200" b="1" dirty="0">
                <a:latin typeface="HY헤드라인M" pitchFamily="18" charset="-127"/>
                <a:ea typeface="HY헤드라인M" pitchFamily="18" charset="-127"/>
              </a:rPr>
              <a:t>주정민  </a:t>
            </a:r>
            <a:r>
              <a:rPr kumimoji="0" lang="en-US" altLang="ko-KR" sz="2200" dirty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kumimoji="0" lang="ko-KR" altLang="en-US" sz="2200" dirty="0">
                <a:latin typeface="HY헤드라인M" pitchFamily="18" charset="-127"/>
                <a:ea typeface="HY헤드라인M" pitchFamily="18" charset="-127"/>
              </a:rPr>
              <a:t>전남대 신문방송학과 교수</a:t>
            </a:r>
            <a:r>
              <a:rPr kumimoji="0" lang="en-US" altLang="ko-KR" sz="2200" dirty="0">
                <a:latin typeface="HY헤드라인M" pitchFamily="18" charset="-127"/>
                <a:ea typeface="HY헤드라인M" pitchFamily="18" charset="-127"/>
              </a:rPr>
              <a:t>)</a:t>
            </a:r>
          </a:p>
        </p:txBody>
      </p:sp>
      <p:pic>
        <p:nvPicPr>
          <p:cNvPr id="7" name="그림 6" descr="이다해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428604"/>
            <a:ext cx="1714512" cy="21722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82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10"/>
          <p:cNvSpPr>
            <a:spLocks noGrp="1"/>
          </p:cNvSpPr>
          <p:nvPr>
            <p:ph type="title"/>
          </p:nvPr>
        </p:nvSpPr>
        <p:spPr>
          <a:xfrm>
            <a:off x="1447800" y="206375"/>
            <a:ext cx="7196166" cy="533400"/>
          </a:xfrm>
        </p:spPr>
        <p:txBody>
          <a:bodyPr/>
          <a:lstStyle/>
          <a:p>
            <a:r>
              <a:rPr lang="ko-KR" altLang="en-US" sz="2800" dirty="0" smtClean="0">
                <a:latin typeface="HY헤드라인M" pitchFamily="18" charset="-127"/>
                <a:ea typeface="HY헤드라인M" pitchFamily="18" charset="-127"/>
              </a:rPr>
              <a:t>목 차</a:t>
            </a:r>
            <a:endParaRPr lang="ko-KR" altLang="en-US" sz="28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gray">
          <a:xfrm>
            <a:off x="2428860" y="1071546"/>
            <a:ext cx="4800564" cy="47669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/>
              </a:gs>
              <a:gs pos="50000">
                <a:schemeClr val="folHlink">
                  <a:gamma/>
                  <a:tint val="33725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latinLnBrk="0">
              <a:defRPr/>
            </a:pPr>
            <a:endParaRPr kumimoji="0" lang="ko-KR" altLang="en-US" sz="1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gray">
          <a:xfrm>
            <a:off x="1885871" y="928670"/>
            <a:ext cx="757297" cy="714380"/>
          </a:xfrm>
          <a:prstGeom prst="diamond">
            <a:avLst/>
          </a:prstGeom>
          <a:solidFill>
            <a:srgbClr val="F6A23C"/>
          </a:solidFill>
          <a:ln w="25400">
            <a:solidFill>
              <a:schemeClr val="bg1"/>
            </a:solidFill>
            <a:miter lim="800000"/>
            <a:headEnd/>
            <a:tailEnd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 wrap="none"/>
          <a:lstStyle/>
          <a:p>
            <a:pPr algn="ctr" latinLnBrk="0">
              <a:defRPr/>
            </a:pPr>
            <a:r>
              <a:rPr kumimoji="0" lang="en-US" altLang="ko-KR" b="1" dirty="0" smtClean="0">
                <a:latin typeface="+mn-ea"/>
              </a:rPr>
              <a:t>1</a:t>
            </a:r>
            <a:endParaRPr kumimoji="0" lang="ko-KR" altLang="en-US" b="1" dirty="0">
              <a:latin typeface="+mn-ea"/>
            </a:endParaRPr>
          </a:p>
        </p:txBody>
      </p:sp>
      <p:sp>
        <p:nvSpPr>
          <p:cNvPr id="6" name="AutoShape 9"/>
          <p:cNvSpPr>
            <a:spLocks noChangeArrowheads="1"/>
          </p:cNvSpPr>
          <p:nvPr/>
        </p:nvSpPr>
        <p:spPr bwMode="gray">
          <a:xfrm>
            <a:off x="2447910" y="1571612"/>
            <a:ext cx="4776821" cy="47669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117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defRPr/>
            </a:pPr>
            <a:endParaRPr kumimoji="0" lang="ko-KR" altLang="en-US" sz="1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AutoShape 10"/>
          <p:cNvSpPr>
            <a:spLocks noChangeArrowheads="1"/>
          </p:cNvSpPr>
          <p:nvPr/>
        </p:nvSpPr>
        <p:spPr bwMode="gray">
          <a:xfrm>
            <a:off x="1895456" y="1428736"/>
            <a:ext cx="757928" cy="714380"/>
          </a:xfrm>
          <a:prstGeom prst="diamond">
            <a:avLst/>
          </a:prstGeom>
          <a:solidFill>
            <a:schemeClr val="accent1"/>
          </a:solidFill>
          <a:ln w="25400">
            <a:solidFill>
              <a:schemeClr val="bg1"/>
            </a:solidFill>
            <a:miter lim="800000"/>
            <a:headEnd/>
            <a:tailEnd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 wrap="none" anchor="ctr"/>
          <a:lstStyle/>
          <a:p>
            <a:pPr algn="ctr" latinLnBrk="0">
              <a:defRPr/>
            </a:pPr>
            <a:r>
              <a:rPr kumimoji="0" lang="en-US" altLang="ko-KR" b="1" dirty="0" smtClean="0">
                <a:latin typeface="+mn-ea"/>
              </a:rPr>
              <a:t>2</a:t>
            </a:r>
            <a:endParaRPr kumimoji="0" lang="ko-KR" altLang="en-US" b="1" dirty="0">
              <a:latin typeface="+mn-ea"/>
            </a:endParaRP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gray">
          <a:xfrm>
            <a:off x="2462277" y="2347906"/>
            <a:ext cx="3790834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latinLnBrk="0"/>
            <a:endParaRPr kumimoji="0" lang="ko-KR" altLang="en-US" sz="17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2643174" y="1071546"/>
            <a:ext cx="41448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논의의 필요성</a:t>
            </a:r>
            <a:endParaRPr lang="ko-KR" altLang="en-US" sz="18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Text Box 19"/>
          <p:cNvSpPr txBox="1">
            <a:spLocks noChangeArrowheads="1"/>
          </p:cNvSpPr>
          <p:nvPr/>
        </p:nvSpPr>
        <p:spPr bwMode="auto">
          <a:xfrm>
            <a:off x="2571736" y="1643050"/>
            <a:ext cx="392140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 막말</a:t>
            </a:r>
            <a:r>
              <a:rPr lang="en-US" altLang="ko-KR" sz="18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800" dirty="0" err="1" smtClean="0">
                <a:latin typeface="맑은 고딕" pitchFamily="50" charset="-127"/>
                <a:ea typeface="맑은 고딕" pitchFamily="50" charset="-127"/>
              </a:rPr>
              <a:t>저품격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 프로그램 사례</a:t>
            </a:r>
            <a:endParaRPr lang="ko-KR" altLang="en-US" sz="18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Text Box 11"/>
          <p:cNvSpPr txBox="1">
            <a:spLocks noChangeArrowheads="1"/>
          </p:cNvSpPr>
          <p:nvPr/>
        </p:nvSpPr>
        <p:spPr bwMode="gray">
          <a:xfrm>
            <a:off x="2509881" y="2356976"/>
            <a:ext cx="3790834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latinLnBrk="0"/>
            <a:endParaRPr kumimoji="0" lang="ko-KR" altLang="en-US" sz="17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AutoShape 14"/>
          <p:cNvSpPr>
            <a:spLocks noChangeArrowheads="1"/>
          </p:cNvSpPr>
          <p:nvPr/>
        </p:nvSpPr>
        <p:spPr bwMode="gray">
          <a:xfrm>
            <a:off x="2500298" y="2000240"/>
            <a:ext cx="4710165" cy="47669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2117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/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  막말</a:t>
            </a:r>
            <a:r>
              <a:rPr lang="en-US" altLang="ko-KR" sz="18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800" dirty="0" err="1" smtClean="0">
                <a:latin typeface="맑은 고딕" pitchFamily="50" charset="-127"/>
                <a:ea typeface="맑은 고딕" pitchFamily="50" charset="-127"/>
              </a:rPr>
              <a:t>저품격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 프로그램 영향</a:t>
            </a:r>
            <a:endParaRPr lang="ko-KR" altLang="en-US" sz="18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AutoShape 15"/>
          <p:cNvSpPr>
            <a:spLocks noChangeArrowheads="1"/>
          </p:cNvSpPr>
          <p:nvPr/>
        </p:nvSpPr>
        <p:spPr bwMode="gray">
          <a:xfrm>
            <a:off x="1885952" y="1928802"/>
            <a:ext cx="757928" cy="714380"/>
          </a:xfrm>
          <a:prstGeom prst="diamond">
            <a:avLst/>
          </a:prstGeom>
          <a:solidFill>
            <a:schemeClr val="hlink"/>
          </a:solidFill>
          <a:ln w="25400">
            <a:solidFill>
              <a:schemeClr val="bg1"/>
            </a:solidFill>
            <a:miter lim="800000"/>
            <a:headEnd/>
            <a:tailEnd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 wrap="none" anchor="ctr"/>
          <a:lstStyle/>
          <a:p>
            <a:pPr algn="ctr" latinLnBrk="0">
              <a:defRPr/>
            </a:pPr>
            <a:r>
              <a:rPr kumimoji="0" lang="en-US" altLang="ko-KR" b="1" dirty="0" smtClean="0">
                <a:latin typeface="+mn-ea"/>
              </a:rPr>
              <a:t>3</a:t>
            </a:r>
            <a:endParaRPr kumimoji="0" lang="ko-KR" altLang="en-US" b="1" dirty="0">
              <a:latin typeface="+mn-ea"/>
            </a:endParaRPr>
          </a:p>
        </p:txBody>
      </p:sp>
      <p:sp>
        <p:nvSpPr>
          <p:cNvPr id="45" name="Text Box 11"/>
          <p:cNvSpPr txBox="1">
            <a:spLocks noChangeArrowheads="1"/>
          </p:cNvSpPr>
          <p:nvPr/>
        </p:nvSpPr>
        <p:spPr bwMode="gray">
          <a:xfrm>
            <a:off x="2476585" y="2852724"/>
            <a:ext cx="3790834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latinLnBrk="0"/>
            <a:endParaRPr kumimoji="0" lang="ko-KR" altLang="en-US" sz="17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6" name="Text Box 11"/>
          <p:cNvSpPr txBox="1">
            <a:spLocks noChangeArrowheads="1"/>
          </p:cNvSpPr>
          <p:nvPr/>
        </p:nvSpPr>
        <p:spPr bwMode="gray">
          <a:xfrm>
            <a:off x="2524189" y="2861794"/>
            <a:ext cx="3790834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latinLnBrk="0"/>
            <a:endParaRPr kumimoji="0" lang="ko-KR" altLang="en-US" sz="17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AutoShape 14"/>
          <p:cNvSpPr>
            <a:spLocks noChangeArrowheads="1"/>
          </p:cNvSpPr>
          <p:nvPr/>
        </p:nvSpPr>
        <p:spPr bwMode="gray">
          <a:xfrm>
            <a:off x="2476486" y="2500306"/>
            <a:ext cx="4714908" cy="476696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FFAB"/>
              </a:gs>
              <a:gs pos="100000">
                <a:srgbClr val="FFFF00"/>
              </a:gs>
            </a:gsLst>
            <a:lin ang="5400000" scaled="1"/>
            <a:tileRect/>
          </a:gradFill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/>
            <a:r>
              <a:rPr kumimoji="0" lang="ko-KR" altLang="en-US" sz="17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7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막말</a:t>
            </a:r>
            <a:r>
              <a:rPr lang="en-US" altLang="ko-KR" sz="18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800" dirty="0" err="1" smtClean="0">
                <a:latin typeface="맑은 고딕" pitchFamily="50" charset="-127"/>
                <a:ea typeface="맑은 고딕" pitchFamily="50" charset="-127"/>
              </a:rPr>
              <a:t>저품격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 프로그램 성행 원인 </a:t>
            </a:r>
            <a:endParaRPr lang="ko-KR" altLang="en-US" sz="18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9" name="AutoShape 15"/>
          <p:cNvSpPr>
            <a:spLocks noChangeArrowheads="1"/>
          </p:cNvSpPr>
          <p:nvPr/>
        </p:nvSpPr>
        <p:spPr bwMode="gray">
          <a:xfrm>
            <a:off x="1885931" y="2357430"/>
            <a:ext cx="757928" cy="714380"/>
          </a:xfrm>
          <a:prstGeom prst="diamond">
            <a:avLst/>
          </a:prstGeom>
          <a:solidFill>
            <a:srgbClr val="FFFF00"/>
          </a:solidFill>
          <a:ln w="25400">
            <a:solidFill>
              <a:schemeClr val="bg1"/>
            </a:solidFill>
            <a:miter lim="800000"/>
            <a:headEnd/>
            <a:tailEnd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 wrap="none" anchor="ctr"/>
          <a:lstStyle/>
          <a:p>
            <a:pPr algn="ctr" latinLnBrk="0">
              <a:defRPr/>
            </a:pPr>
            <a:r>
              <a:rPr kumimoji="0" lang="en-US" altLang="ko-KR" b="1" dirty="0" smtClean="0">
                <a:latin typeface="+mn-ea"/>
              </a:rPr>
              <a:t>4</a:t>
            </a:r>
            <a:endParaRPr kumimoji="0" lang="ko-KR" altLang="en-US" b="1" dirty="0">
              <a:latin typeface="+mn-ea"/>
            </a:endParaRPr>
          </a:p>
        </p:txBody>
      </p:sp>
      <p:sp>
        <p:nvSpPr>
          <p:cNvPr id="68" name="AutoShape 4"/>
          <p:cNvSpPr>
            <a:spLocks noChangeArrowheads="1"/>
          </p:cNvSpPr>
          <p:nvPr/>
        </p:nvSpPr>
        <p:spPr bwMode="gray">
          <a:xfrm>
            <a:off x="2428920" y="2928934"/>
            <a:ext cx="4800564" cy="47669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/>
              </a:gs>
              <a:gs pos="50000">
                <a:schemeClr val="folHlink">
                  <a:gamma/>
                  <a:tint val="33725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latinLnBrk="0">
              <a:defRPr/>
            </a:pPr>
            <a:endParaRPr kumimoji="0" lang="ko-KR" altLang="en-US" sz="1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" name="AutoShape 5"/>
          <p:cNvSpPr>
            <a:spLocks noChangeArrowheads="1"/>
          </p:cNvSpPr>
          <p:nvPr/>
        </p:nvSpPr>
        <p:spPr bwMode="gray">
          <a:xfrm>
            <a:off x="1885931" y="2857496"/>
            <a:ext cx="757297" cy="714380"/>
          </a:xfrm>
          <a:prstGeom prst="diamond">
            <a:avLst/>
          </a:prstGeom>
          <a:solidFill>
            <a:srgbClr val="F6A23C"/>
          </a:solidFill>
          <a:ln w="25400">
            <a:solidFill>
              <a:schemeClr val="bg1"/>
            </a:solidFill>
            <a:miter lim="800000"/>
            <a:headEnd/>
            <a:tailEnd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 wrap="none"/>
          <a:lstStyle/>
          <a:p>
            <a:pPr algn="ctr" latinLnBrk="0">
              <a:defRPr/>
            </a:pPr>
            <a:r>
              <a:rPr kumimoji="0" lang="en-US" altLang="ko-KR" b="1" dirty="0" smtClean="0">
                <a:latin typeface="+mn-ea"/>
              </a:rPr>
              <a:t>5</a:t>
            </a:r>
            <a:endParaRPr kumimoji="0" lang="ko-KR" altLang="en-US" b="1" dirty="0">
              <a:latin typeface="+mn-ea"/>
            </a:endParaRPr>
          </a:p>
        </p:txBody>
      </p:sp>
      <p:sp>
        <p:nvSpPr>
          <p:cNvPr id="70" name="AutoShape 9"/>
          <p:cNvSpPr>
            <a:spLocks noChangeArrowheads="1"/>
          </p:cNvSpPr>
          <p:nvPr/>
        </p:nvSpPr>
        <p:spPr bwMode="gray">
          <a:xfrm>
            <a:off x="2438445" y="3429000"/>
            <a:ext cx="4800563" cy="47669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117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defRPr/>
            </a:pPr>
            <a:endParaRPr kumimoji="0" lang="ko-KR" altLang="en-US" sz="1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AutoShape 10"/>
          <p:cNvSpPr>
            <a:spLocks noChangeArrowheads="1"/>
          </p:cNvSpPr>
          <p:nvPr/>
        </p:nvSpPr>
        <p:spPr bwMode="gray">
          <a:xfrm>
            <a:off x="1895516" y="3286124"/>
            <a:ext cx="757928" cy="714380"/>
          </a:xfrm>
          <a:prstGeom prst="diamond">
            <a:avLst/>
          </a:prstGeom>
          <a:solidFill>
            <a:schemeClr val="accent1"/>
          </a:solidFill>
          <a:ln w="25400">
            <a:solidFill>
              <a:schemeClr val="bg1"/>
            </a:solidFill>
            <a:miter lim="800000"/>
            <a:headEnd/>
            <a:tailEnd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 wrap="none" anchor="ctr"/>
          <a:lstStyle/>
          <a:p>
            <a:pPr algn="ctr" latinLnBrk="0">
              <a:defRPr/>
            </a:pPr>
            <a:r>
              <a:rPr kumimoji="0" lang="en-US" altLang="ko-KR" b="1" dirty="0" smtClean="0">
                <a:latin typeface="+mn-ea"/>
              </a:rPr>
              <a:t>6</a:t>
            </a:r>
            <a:endParaRPr kumimoji="0" lang="ko-KR" altLang="en-US" b="1" dirty="0">
              <a:latin typeface="+mn-ea"/>
            </a:endParaRPr>
          </a:p>
        </p:txBody>
      </p:sp>
      <p:sp>
        <p:nvSpPr>
          <p:cNvPr id="72" name="Text Box 11"/>
          <p:cNvSpPr txBox="1">
            <a:spLocks noChangeArrowheads="1"/>
          </p:cNvSpPr>
          <p:nvPr/>
        </p:nvSpPr>
        <p:spPr bwMode="gray">
          <a:xfrm>
            <a:off x="2481387" y="4238631"/>
            <a:ext cx="3790834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latinLnBrk="0"/>
            <a:endParaRPr kumimoji="0" lang="ko-KR" altLang="en-US" sz="17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Text Box 18"/>
          <p:cNvSpPr txBox="1">
            <a:spLocks noChangeArrowheads="1"/>
          </p:cNvSpPr>
          <p:nvPr/>
        </p:nvSpPr>
        <p:spPr bwMode="auto">
          <a:xfrm>
            <a:off x="2571736" y="3000372"/>
            <a:ext cx="41448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 막말</a:t>
            </a:r>
            <a:r>
              <a:rPr lang="en-US" altLang="ko-KR" sz="18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800" dirty="0" err="1" smtClean="0">
                <a:latin typeface="맑은 고딕" pitchFamily="50" charset="-127"/>
                <a:ea typeface="맑은 고딕" pitchFamily="50" charset="-127"/>
              </a:rPr>
              <a:t>저품격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 프로그램 규제 제도 </a:t>
            </a:r>
            <a:endParaRPr lang="ko-KR" altLang="en-US" sz="18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4" name="Text Box 19"/>
          <p:cNvSpPr txBox="1">
            <a:spLocks noChangeArrowheads="1"/>
          </p:cNvSpPr>
          <p:nvPr/>
        </p:nvSpPr>
        <p:spPr bwMode="auto">
          <a:xfrm>
            <a:off x="2641329" y="3500438"/>
            <a:ext cx="392140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막말 </a:t>
            </a:r>
            <a:r>
              <a:rPr lang="ko-KR" altLang="en-US" sz="1800" dirty="0" err="1" smtClean="0">
                <a:latin typeface="맑은 고딕" pitchFamily="50" charset="-127"/>
                <a:ea typeface="맑은 고딕" pitchFamily="50" charset="-127"/>
              </a:rPr>
              <a:t>저품격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 프로그램 규제 유형 </a:t>
            </a:r>
            <a:endParaRPr lang="ko-KR" altLang="en-US" sz="18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5" name="Text Box 11"/>
          <p:cNvSpPr txBox="1">
            <a:spLocks noChangeArrowheads="1"/>
          </p:cNvSpPr>
          <p:nvPr/>
        </p:nvSpPr>
        <p:spPr bwMode="gray">
          <a:xfrm>
            <a:off x="2528991" y="4247701"/>
            <a:ext cx="3790834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latinLnBrk="0"/>
            <a:endParaRPr kumimoji="0" lang="ko-KR" altLang="en-US" sz="17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6" name="AutoShape 14"/>
          <p:cNvSpPr>
            <a:spLocks noChangeArrowheads="1"/>
          </p:cNvSpPr>
          <p:nvPr/>
        </p:nvSpPr>
        <p:spPr bwMode="gray">
          <a:xfrm>
            <a:off x="2395562" y="3929066"/>
            <a:ext cx="4872032" cy="47669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2117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/>
            <a:r>
              <a:rPr lang="ko-KR" altLang="en-US" sz="17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7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막말 </a:t>
            </a:r>
            <a:r>
              <a:rPr lang="ko-KR" altLang="en-US" sz="1800" dirty="0" err="1" smtClean="0">
                <a:latin typeface="맑은 고딕" pitchFamily="50" charset="-127"/>
                <a:ea typeface="맑은 고딕" pitchFamily="50" charset="-127"/>
              </a:rPr>
              <a:t>저품격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 프로그램 규제 근거 </a:t>
            </a:r>
            <a:endParaRPr lang="ko-KR" altLang="en-US" sz="18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7" name="AutoShape 15"/>
          <p:cNvSpPr>
            <a:spLocks noChangeArrowheads="1"/>
          </p:cNvSpPr>
          <p:nvPr/>
        </p:nvSpPr>
        <p:spPr bwMode="gray">
          <a:xfrm>
            <a:off x="1905062" y="3786190"/>
            <a:ext cx="757928" cy="714380"/>
          </a:xfrm>
          <a:prstGeom prst="diamond">
            <a:avLst/>
          </a:prstGeom>
          <a:solidFill>
            <a:schemeClr val="hlink"/>
          </a:solidFill>
          <a:ln w="25400">
            <a:solidFill>
              <a:schemeClr val="bg1"/>
            </a:solidFill>
            <a:miter lim="800000"/>
            <a:headEnd/>
            <a:tailEnd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 wrap="none" anchor="ctr"/>
          <a:lstStyle/>
          <a:p>
            <a:pPr algn="ctr" latinLnBrk="0">
              <a:defRPr/>
            </a:pPr>
            <a:r>
              <a:rPr kumimoji="0" lang="en-US" altLang="ko-KR" b="1" dirty="0" smtClean="0">
                <a:latin typeface="+mn-ea"/>
              </a:rPr>
              <a:t>7</a:t>
            </a:r>
            <a:endParaRPr kumimoji="0" lang="ko-KR" altLang="en-US" b="1" dirty="0">
              <a:latin typeface="+mn-ea"/>
            </a:endParaRPr>
          </a:p>
        </p:txBody>
      </p:sp>
      <p:sp>
        <p:nvSpPr>
          <p:cNvPr id="78" name="Text Box 11"/>
          <p:cNvSpPr txBox="1">
            <a:spLocks noChangeArrowheads="1"/>
          </p:cNvSpPr>
          <p:nvPr/>
        </p:nvSpPr>
        <p:spPr bwMode="gray">
          <a:xfrm>
            <a:off x="2505220" y="4733924"/>
            <a:ext cx="3790834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latinLnBrk="0"/>
            <a:endParaRPr kumimoji="0" lang="ko-KR" altLang="en-US" sz="17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9" name="Text Box 11"/>
          <p:cNvSpPr txBox="1">
            <a:spLocks noChangeArrowheads="1"/>
          </p:cNvSpPr>
          <p:nvPr/>
        </p:nvSpPr>
        <p:spPr bwMode="gray">
          <a:xfrm>
            <a:off x="2552824" y="4742994"/>
            <a:ext cx="3790834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latinLnBrk="0"/>
            <a:endParaRPr kumimoji="0" lang="ko-KR" altLang="en-US" sz="17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0" name="AutoShape 14"/>
          <p:cNvSpPr>
            <a:spLocks noChangeArrowheads="1"/>
          </p:cNvSpPr>
          <p:nvPr/>
        </p:nvSpPr>
        <p:spPr bwMode="gray">
          <a:xfrm>
            <a:off x="2409870" y="4357694"/>
            <a:ext cx="4857724" cy="476696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FFAB"/>
              </a:gs>
              <a:gs pos="100000">
                <a:srgbClr val="FFFF00"/>
              </a:gs>
            </a:gsLst>
            <a:lin ang="5400000" scaled="1"/>
            <a:tileRect/>
          </a:gradFill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/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   막말 </a:t>
            </a:r>
            <a:r>
              <a:rPr lang="ko-KR" altLang="en-US" sz="1800" dirty="0" err="1" smtClean="0">
                <a:latin typeface="맑은 고딕" pitchFamily="50" charset="-127"/>
                <a:ea typeface="맑은 고딕" pitchFamily="50" charset="-127"/>
              </a:rPr>
              <a:t>저품격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 프로그램 자율규제 방안 </a:t>
            </a:r>
            <a:endParaRPr lang="ko-KR" altLang="en-US" sz="18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1" name="AutoShape 15"/>
          <p:cNvSpPr>
            <a:spLocks noChangeArrowheads="1"/>
          </p:cNvSpPr>
          <p:nvPr/>
        </p:nvSpPr>
        <p:spPr bwMode="gray">
          <a:xfrm>
            <a:off x="1914566" y="4286256"/>
            <a:ext cx="757928" cy="714380"/>
          </a:xfrm>
          <a:prstGeom prst="diamond">
            <a:avLst/>
          </a:prstGeom>
          <a:solidFill>
            <a:srgbClr val="FFFF00"/>
          </a:solidFill>
          <a:ln w="25400">
            <a:solidFill>
              <a:schemeClr val="bg1"/>
            </a:solidFill>
            <a:miter lim="800000"/>
            <a:headEnd/>
            <a:tailEnd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 wrap="none" anchor="ctr"/>
          <a:lstStyle/>
          <a:p>
            <a:pPr algn="ctr" latinLnBrk="0">
              <a:defRPr/>
            </a:pPr>
            <a:r>
              <a:rPr kumimoji="0" lang="en-US" altLang="ko-KR" b="1" dirty="0" smtClean="0">
                <a:latin typeface="+mn-ea"/>
              </a:rPr>
              <a:t>8</a:t>
            </a:r>
            <a:endParaRPr kumimoji="0" lang="ko-KR" altLang="en-US" b="1" dirty="0">
              <a:latin typeface="+mn-ea"/>
            </a:endParaRPr>
          </a:p>
        </p:txBody>
      </p:sp>
      <p:sp>
        <p:nvSpPr>
          <p:cNvPr id="82" name="AutoShape 4"/>
          <p:cNvSpPr>
            <a:spLocks noChangeArrowheads="1"/>
          </p:cNvSpPr>
          <p:nvPr/>
        </p:nvSpPr>
        <p:spPr bwMode="gray">
          <a:xfrm>
            <a:off x="2462258" y="4857760"/>
            <a:ext cx="4800564" cy="47669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/>
              </a:gs>
              <a:gs pos="50000">
                <a:schemeClr val="folHlink">
                  <a:gamma/>
                  <a:tint val="33725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latinLnBrk="0">
              <a:defRPr/>
            </a:pPr>
            <a:endParaRPr kumimoji="0" lang="ko-KR" altLang="en-US" sz="1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3" name="AutoShape 5"/>
          <p:cNvSpPr>
            <a:spLocks noChangeArrowheads="1"/>
          </p:cNvSpPr>
          <p:nvPr/>
        </p:nvSpPr>
        <p:spPr bwMode="gray">
          <a:xfrm>
            <a:off x="1919269" y="4786322"/>
            <a:ext cx="757297" cy="714380"/>
          </a:xfrm>
          <a:prstGeom prst="diamond">
            <a:avLst/>
          </a:prstGeom>
          <a:solidFill>
            <a:srgbClr val="F6A23C"/>
          </a:solidFill>
          <a:ln w="25400">
            <a:solidFill>
              <a:schemeClr val="bg1"/>
            </a:solidFill>
            <a:miter lim="800000"/>
            <a:headEnd/>
            <a:tailEnd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 wrap="none"/>
          <a:lstStyle/>
          <a:p>
            <a:pPr algn="ctr" latinLnBrk="0">
              <a:defRPr/>
            </a:pPr>
            <a:r>
              <a:rPr kumimoji="0" lang="en-US" altLang="ko-KR" b="1" dirty="0" smtClean="0">
                <a:latin typeface="+mn-ea"/>
              </a:rPr>
              <a:t>9</a:t>
            </a:r>
            <a:endParaRPr kumimoji="0" lang="ko-KR" altLang="en-US" b="1" dirty="0">
              <a:latin typeface="+mn-ea"/>
            </a:endParaRPr>
          </a:p>
        </p:txBody>
      </p:sp>
      <p:sp>
        <p:nvSpPr>
          <p:cNvPr id="84" name="AutoShape 9"/>
          <p:cNvSpPr>
            <a:spLocks noChangeArrowheads="1"/>
          </p:cNvSpPr>
          <p:nvPr/>
        </p:nvSpPr>
        <p:spPr bwMode="gray">
          <a:xfrm>
            <a:off x="2462258" y="5357826"/>
            <a:ext cx="4800563" cy="47669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117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defRPr/>
            </a:pPr>
            <a:endParaRPr kumimoji="0" lang="ko-KR" altLang="en-US" sz="1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5" name="AutoShape 10"/>
          <p:cNvSpPr>
            <a:spLocks noChangeArrowheads="1"/>
          </p:cNvSpPr>
          <p:nvPr/>
        </p:nvSpPr>
        <p:spPr bwMode="gray">
          <a:xfrm>
            <a:off x="1919329" y="5286388"/>
            <a:ext cx="757928" cy="714380"/>
          </a:xfrm>
          <a:prstGeom prst="diamond">
            <a:avLst/>
          </a:prstGeom>
          <a:solidFill>
            <a:schemeClr val="accent1"/>
          </a:solidFill>
          <a:ln w="25400">
            <a:solidFill>
              <a:schemeClr val="bg1"/>
            </a:solidFill>
            <a:miter lim="800000"/>
            <a:headEnd/>
            <a:tailEnd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 wrap="none" anchor="ctr"/>
          <a:lstStyle/>
          <a:p>
            <a:pPr algn="ctr" latinLnBrk="0">
              <a:defRPr/>
            </a:pPr>
            <a:r>
              <a:rPr kumimoji="0" lang="en-US" altLang="ko-KR" b="1" dirty="0" smtClean="0">
                <a:latin typeface="+mn-ea"/>
              </a:rPr>
              <a:t>10</a:t>
            </a:r>
            <a:endParaRPr kumimoji="0" lang="ko-KR" altLang="en-US" b="1" dirty="0">
              <a:latin typeface="+mn-ea"/>
            </a:endParaRPr>
          </a:p>
        </p:txBody>
      </p:sp>
      <p:sp>
        <p:nvSpPr>
          <p:cNvPr id="86" name="Text Box 18"/>
          <p:cNvSpPr txBox="1">
            <a:spLocks noChangeArrowheads="1"/>
          </p:cNvSpPr>
          <p:nvPr/>
        </p:nvSpPr>
        <p:spPr bwMode="auto">
          <a:xfrm>
            <a:off x="2676572" y="4857760"/>
            <a:ext cx="43957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막말</a:t>
            </a:r>
            <a:r>
              <a:rPr lang="en-US" altLang="ko-KR" sz="18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800" dirty="0" err="1" smtClean="0">
                <a:latin typeface="맑은 고딕" pitchFamily="50" charset="-127"/>
                <a:ea typeface="맑은 고딕" pitchFamily="50" charset="-127"/>
              </a:rPr>
              <a:t>저품격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 프로그램 법적 규제 방안 </a:t>
            </a:r>
            <a:endParaRPr kumimoji="0" lang="ko-KR" altLang="en-US" sz="17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7" name="Text Box 19"/>
          <p:cNvSpPr txBox="1">
            <a:spLocks noChangeArrowheads="1"/>
          </p:cNvSpPr>
          <p:nvPr/>
        </p:nvSpPr>
        <p:spPr bwMode="auto">
          <a:xfrm>
            <a:off x="2665142" y="5357826"/>
            <a:ext cx="44071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막말</a:t>
            </a:r>
            <a:r>
              <a:rPr lang="en-US" altLang="ko-KR" sz="18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800" dirty="0" err="1" smtClean="0">
                <a:latin typeface="맑은 고딕" pitchFamily="50" charset="-127"/>
                <a:ea typeface="맑은 고딕" pitchFamily="50" charset="-127"/>
              </a:rPr>
              <a:t>저품격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 프로그램 사회적 규제 방안</a:t>
            </a:r>
            <a:endParaRPr kumimoji="0" lang="ko-KR" altLang="en-US" sz="17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" name="Text Box 11"/>
          <p:cNvSpPr txBox="1">
            <a:spLocks noChangeArrowheads="1"/>
          </p:cNvSpPr>
          <p:nvPr/>
        </p:nvSpPr>
        <p:spPr bwMode="gray">
          <a:xfrm>
            <a:off x="2524169" y="6100784"/>
            <a:ext cx="3790834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latinLnBrk="0"/>
            <a:endParaRPr kumimoji="0" lang="ko-KR" altLang="en-US" sz="17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Text Box 11"/>
          <p:cNvSpPr txBox="1">
            <a:spLocks noChangeArrowheads="1"/>
          </p:cNvSpPr>
          <p:nvPr/>
        </p:nvSpPr>
        <p:spPr bwMode="gray">
          <a:xfrm>
            <a:off x="2571773" y="6109854"/>
            <a:ext cx="3790834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latinLnBrk="0"/>
            <a:endParaRPr kumimoji="0" lang="ko-KR" altLang="en-US" sz="17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AutoShape 14"/>
          <p:cNvSpPr>
            <a:spLocks noChangeArrowheads="1"/>
          </p:cNvSpPr>
          <p:nvPr/>
        </p:nvSpPr>
        <p:spPr bwMode="gray">
          <a:xfrm>
            <a:off x="2533595" y="5786454"/>
            <a:ext cx="4710165" cy="47669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2117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latinLnBrk="0">
              <a:defRPr/>
            </a:pP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막말</a:t>
            </a:r>
            <a:r>
              <a:rPr lang="en-US" altLang="ko-KR" sz="18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800" dirty="0" err="1" smtClean="0">
                <a:latin typeface="맑은 고딕" pitchFamily="50" charset="-127"/>
                <a:ea typeface="맑은 고딕" pitchFamily="50" charset="-127"/>
              </a:rPr>
              <a:t>저품격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 프로그램 정책 방향</a:t>
            </a:r>
            <a:endParaRPr kumimoji="0" lang="ko-KR" altLang="en-US" sz="1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4" name="AutoShape 15"/>
          <p:cNvSpPr>
            <a:spLocks noChangeArrowheads="1"/>
          </p:cNvSpPr>
          <p:nvPr/>
        </p:nvSpPr>
        <p:spPr bwMode="gray">
          <a:xfrm>
            <a:off x="1947844" y="5715016"/>
            <a:ext cx="757928" cy="714380"/>
          </a:xfrm>
          <a:prstGeom prst="diamond">
            <a:avLst/>
          </a:prstGeom>
          <a:solidFill>
            <a:schemeClr val="hlink"/>
          </a:solidFill>
          <a:ln w="25400">
            <a:solidFill>
              <a:schemeClr val="bg1"/>
            </a:solidFill>
            <a:miter lim="800000"/>
            <a:headEnd/>
            <a:tailEnd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 wrap="none" anchor="ctr"/>
          <a:lstStyle/>
          <a:p>
            <a:pPr algn="ctr" latinLnBrk="0">
              <a:defRPr/>
            </a:pPr>
            <a:r>
              <a:rPr kumimoji="0" lang="en-US" altLang="ko-KR" b="1" dirty="0" smtClean="0">
                <a:latin typeface="+mn-ea"/>
              </a:rPr>
              <a:t>11</a:t>
            </a:r>
            <a:endParaRPr kumimoji="0" lang="ko-KR" altLang="en-US" b="1" dirty="0">
              <a:latin typeface="+mn-ea"/>
            </a:endParaRPr>
          </a:p>
        </p:txBody>
      </p:sp>
      <p:sp>
        <p:nvSpPr>
          <p:cNvPr id="49" name="AutoShape 14"/>
          <p:cNvSpPr>
            <a:spLocks noChangeArrowheads="1"/>
          </p:cNvSpPr>
          <p:nvPr/>
        </p:nvSpPr>
        <p:spPr bwMode="gray">
          <a:xfrm>
            <a:off x="2428860" y="6215082"/>
            <a:ext cx="4857784" cy="476696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FFAB"/>
              </a:gs>
              <a:gs pos="100000">
                <a:srgbClr val="FFFF00"/>
              </a:gs>
            </a:gsLst>
            <a:lin ang="5400000" scaled="1"/>
            <a:tileRect/>
          </a:gradFill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/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800" dirty="0" err="1" smtClean="0">
                <a:latin typeface="맑은 고딕" pitchFamily="50" charset="-127"/>
                <a:ea typeface="맑은 고딕" pitchFamily="50" charset="-127"/>
              </a:rPr>
              <a:t>맺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 음 말</a:t>
            </a:r>
            <a:endParaRPr lang="ko-KR" altLang="en-US" sz="18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1" name="AutoShape 15"/>
          <p:cNvSpPr>
            <a:spLocks noChangeArrowheads="1"/>
          </p:cNvSpPr>
          <p:nvPr/>
        </p:nvSpPr>
        <p:spPr bwMode="gray">
          <a:xfrm>
            <a:off x="1928794" y="6143620"/>
            <a:ext cx="757928" cy="714380"/>
          </a:xfrm>
          <a:prstGeom prst="diamond">
            <a:avLst/>
          </a:prstGeom>
          <a:solidFill>
            <a:srgbClr val="FFFF00"/>
          </a:solidFill>
          <a:ln w="25400">
            <a:solidFill>
              <a:schemeClr val="bg1"/>
            </a:solidFill>
            <a:miter lim="800000"/>
            <a:headEnd/>
            <a:tailEnd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 wrap="none" anchor="ctr"/>
          <a:lstStyle/>
          <a:p>
            <a:pPr algn="ctr" latinLnBrk="0">
              <a:defRPr/>
            </a:pPr>
            <a:r>
              <a:rPr kumimoji="0" lang="en-US" altLang="ko-KR" b="1" dirty="0" smtClean="0">
                <a:latin typeface="+mn-ea"/>
              </a:rPr>
              <a:t>12</a:t>
            </a:r>
            <a:endParaRPr kumimoji="0" lang="ko-KR" altLang="en-US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873084-B46A-412E-A330-47DA653AC138}" type="slidenum">
              <a:rPr lang="ko-KR" altLang="en-US"/>
              <a:pPr>
                <a:defRPr/>
              </a:pPr>
              <a:t>2</a:t>
            </a:fld>
            <a:endParaRPr lang="en-US" altLang="ko-KR"/>
          </a:p>
        </p:txBody>
      </p:sp>
      <p:pic>
        <p:nvPicPr>
          <p:cNvPr id="5123" name="Picture 4" descr="11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9588" y="2717800"/>
            <a:ext cx="62484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869" name="Text Box 5"/>
          <p:cNvSpPr txBox="1">
            <a:spLocks noChangeArrowheads="1"/>
          </p:cNvSpPr>
          <p:nvPr/>
        </p:nvSpPr>
        <p:spPr bwMode="auto">
          <a:xfrm>
            <a:off x="2197100" y="3033713"/>
            <a:ext cx="248016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ko-KR" altLang="en-US" sz="2400" dirty="0">
                <a:latin typeface="맑은 고딕" pitchFamily="50" charset="-127"/>
                <a:ea typeface="맑은 고딕" pitchFamily="50" charset="-127"/>
              </a:rPr>
              <a:t>논의의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필요성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5125" name="Group 6"/>
          <p:cNvGrpSpPr>
            <a:grpSpLocks/>
          </p:cNvGrpSpPr>
          <p:nvPr/>
        </p:nvGrpSpPr>
        <p:grpSpPr bwMode="auto">
          <a:xfrm>
            <a:off x="1163638" y="2781300"/>
            <a:ext cx="1031875" cy="1008063"/>
            <a:chOff x="577" y="1483"/>
            <a:chExt cx="490" cy="490"/>
          </a:xfrm>
        </p:grpSpPr>
        <p:pic>
          <p:nvPicPr>
            <p:cNvPr id="5126" name="Picture 7" descr="원(1)"/>
            <p:cNvPicPr>
              <a:picLocks noChangeAspect="1" noChangeArrowheads="1"/>
            </p:cNvPicPr>
            <p:nvPr/>
          </p:nvPicPr>
          <p:blipFill>
            <a:blip r:embed="rId3" cstate="print">
              <a:lum bright="6000" contrast="6000"/>
              <a:grayscl/>
            </a:blip>
            <a:srcRect/>
            <a:stretch>
              <a:fillRect/>
            </a:stretch>
          </p:blipFill>
          <p:spPr bwMode="auto">
            <a:xfrm>
              <a:off x="577" y="1483"/>
              <a:ext cx="490" cy="4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4872" name="Rectangle 8"/>
            <p:cNvSpPr>
              <a:spLocks noChangeArrowheads="1"/>
            </p:cNvSpPr>
            <p:nvPr/>
          </p:nvSpPr>
          <p:spPr bwMode="auto">
            <a:xfrm>
              <a:off x="639" y="1540"/>
              <a:ext cx="377" cy="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en-US" altLang="ko-KR" sz="2400" b="1">
                  <a:solidFill>
                    <a:srgbClr val="4D4D4D"/>
                  </a:solidFill>
                  <a:latin typeface="Tahoma" pitchFamily="34" charset="0"/>
                </a:rPr>
                <a:t>1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A93C6A-DCC4-4FE8-813D-F1A454866786}" type="slidenum">
              <a:rPr lang="ko-KR" altLang="en-US"/>
              <a:pPr>
                <a:defRPr/>
              </a:pPr>
              <a:t>3</a:t>
            </a:fld>
            <a:endParaRPr lang="en-US" altLang="ko-KR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Ⅰ.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논의의 필요성</a:t>
            </a:r>
            <a:endParaRPr lang="ko-KR" altLang="en-US" sz="2400" dirty="0" smtClean="0">
              <a:ea typeface="HY헤드라인M" pitchFamily="18" charset="-127"/>
            </a:endParaRPr>
          </a:p>
        </p:txBody>
      </p:sp>
      <p:sp>
        <p:nvSpPr>
          <p:cNvPr id="6148" name="Text Box 94"/>
          <p:cNvSpPr txBox="1">
            <a:spLocks noChangeArrowheads="1"/>
          </p:cNvSpPr>
          <p:nvPr/>
        </p:nvSpPr>
        <p:spPr bwMode="auto">
          <a:xfrm>
            <a:off x="395288" y="1412875"/>
            <a:ext cx="4176712" cy="41275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en-US" altLang="ko-KR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가</a:t>
            </a:r>
            <a:r>
              <a:rPr kumimoji="0" lang="en-US" altLang="ko-KR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현황 및 문제점</a:t>
            </a:r>
          </a:p>
        </p:txBody>
      </p:sp>
      <p:sp>
        <p:nvSpPr>
          <p:cNvPr id="6149" name="Rectangle 204"/>
          <p:cNvSpPr>
            <a:spLocks noChangeArrowheads="1"/>
          </p:cNvSpPr>
          <p:nvPr/>
        </p:nvSpPr>
        <p:spPr bwMode="auto">
          <a:xfrm>
            <a:off x="0" y="3994150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 latinLnBrk="0"/>
            <a:endParaRPr kumimoji="0" lang="ko-KR" altLang="en-US" sz="1800">
              <a:latin typeface="Arial" charset="0"/>
              <a:ea typeface="굴림" charset="-127"/>
            </a:endParaRPr>
          </a:p>
        </p:txBody>
      </p:sp>
      <p:sp>
        <p:nvSpPr>
          <p:cNvPr id="6150" name="Text Box 264"/>
          <p:cNvSpPr txBox="1">
            <a:spLocks noChangeArrowheads="1"/>
          </p:cNvSpPr>
          <p:nvPr/>
        </p:nvSpPr>
        <p:spPr bwMode="auto">
          <a:xfrm>
            <a:off x="500034" y="2428868"/>
            <a:ext cx="7704137" cy="132343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Char char="-"/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막말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프로그램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이른바 ‘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저속어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 사용 프로그램’ 유행 </a:t>
            </a:r>
          </a:p>
          <a:p>
            <a:pPr algn="l"/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. KBS ‘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하얀 거짓말’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MBC ‘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황금어장’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SBS ‘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스타주니어쇼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 붕어빵’ 등 </a:t>
            </a:r>
          </a:p>
          <a:p>
            <a:pPr algn="l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.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ETN '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스토리퀴즈 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몰카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 현장 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퍽치기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YTN Star ‘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기막힌 외출시즌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4’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등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저품격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 프로그램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이른바 ‘막장 드라마’ 유행</a:t>
            </a:r>
          </a:p>
          <a:p>
            <a:pPr algn="l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.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KBS ‘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추노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‘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꽃보다 남자’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MBC ‘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밥줘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SBS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아내의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유혹’ 등 </a:t>
            </a:r>
          </a:p>
        </p:txBody>
      </p:sp>
      <p:grpSp>
        <p:nvGrpSpPr>
          <p:cNvPr id="6151" name="Group 265"/>
          <p:cNvGrpSpPr>
            <a:grpSpLocks/>
          </p:cNvGrpSpPr>
          <p:nvPr/>
        </p:nvGrpSpPr>
        <p:grpSpPr bwMode="auto">
          <a:xfrm>
            <a:off x="285720" y="2214555"/>
            <a:ext cx="8064500" cy="1643074"/>
            <a:chOff x="612" y="935"/>
            <a:chExt cx="4944" cy="2903"/>
          </a:xfrm>
        </p:grpSpPr>
        <p:sp>
          <p:nvSpPr>
            <p:cNvPr id="6157" name="AutoShape 266"/>
            <p:cNvSpPr>
              <a:spLocks noChangeArrowheads="1"/>
            </p:cNvSpPr>
            <p:nvPr/>
          </p:nvSpPr>
          <p:spPr bwMode="auto">
            <a:xfrm>
              <a:off x="657" y="935"/>
              <a:ext cx="4854" cy="2903"/>
            </a:xfrm>
            <a:prstGeom prst="roundRect">
              <a:avLst>
                <a:gd name="adj" fmla="val 16667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158" name="AutoShape 267"/>
            <p:cNvSpPr>
              <a:spLocks noChangeArrowheads="1"/>
            </p:cNvSpPr>
            <p:nvPr/>
          </p:nvSpPr>
          <p:spPr bwMode="auto">
            <a:xfrm>
              <a:off x="612" y="981"/>
              <a:ext cx="4944" cy="2857"/>
            </a:xfrm>
            <a:prstGeom prst="roundRect">
              <a:avLst>
                <a:gd name="adj" fmla="val 16667"/>
              </a:avLst>
            </a:prstGeom>
            <a:noFill/>
            <a:ln w="19050">
              <a:solidFill>
                <a:srgbClr val="B2B2B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153" name="Text Box 276"/>
          <p:cNvSpPr txBox="1">
            <a:spLocks noChangeArrowheads="1"/>
          </p:cNvSpPr>
          <p:nvPr/>
        </p:nvSpPr>
        <p:spPr bwMode="auto">
          <a:xfrm>
            <a:off x="500034" y="4500570"/>
            <a:ext cx="7704137" cy="18158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Char char="-"/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막말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프로그램</a:t>
            </a:r>
          </a:p>
          <a:p>
            <a:pPr algn="l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.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방송의 영향력 인한 사회적 확산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막말 사회적 유행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청소년 중심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algn="l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.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한국어의 파괴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왜곡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바른말 사용 문화 저해 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  <a:p>
            <a:pPr algn="l">
              <a:buFontTx/>
              <a:buChar char="-"/>
            </a:pP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저품격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 프로그램 </a:t>
            </a:r>
          </a:p>
          <a:p>
            <a:pPr algn="l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.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전통문화와 가치관의 파괴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사회적 혼란야기 </a:t>
            </a:r>
          </a:p>
          <a:p>
            <a:pPr algn="l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.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잘못된 사회풍조 조장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가정파괴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탈선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불륜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정당화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계층간 갈등 조장  등  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    * 국민정서 해치고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시청자 마음을 불편하게 하는 방송 </a:t>
            </a:r>
          </a:p>
        </p:txBody>
      </p:sp>
      <p:grpSp>
        <p:nvGrpSpPr>
          <p:cNvPr id="6154" name="Group 277"/>
          <p:cNvGrpSpPr>
            <a:grpSpLocks/>
          </p:cNvGrpSpPr>
          <p:nvPr/>
        </p:nvGrpSpPr>
        <p:grpSpPr bwMode="auto">
          <a:xfrm>
            <a:off x="285720" y="4286256"/>
            <a:ext cx="8064500" cy="2071702"/>
            <a:chOff x="612" y="935"/>
            <a:chExt cx="4944" cy="2903"/>
          </a:xfrm>
        </p:grpSpPr>
        <p:sp>
          <p:nvSpPr>
            <p:cNvPr id="6155" name="AutoShape 278"/>
            <p:cNvSpPr>
              <a:spLocks noChangeArrowheads="1"/>
            </p:cNvSpPr>
            <p:nvPr/>
          </p:nvSpPr>
          <p:spPr bwMode="auto">
            <a:xfrm>
              <a:off x="657" y="935"/>
              <a:ext cx="4854" cy="2903"/>
            </a:xfrm>
            <a:prstGeom prst="roundRect">
              <a:avLst>
                <a:gd name="adj" fmla="val 16667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6156" name="AutoShape 279"/>
            <p:cNvSpPr>
              <a:spLocks noChangeArrowheads="1"/>
            </p:cNvSpPr>
            <p:nvPr/>
          </p:nvSpPr>
          <p:spPr bwMode="auto">
            <a:xfrm>
              <a:off x="612" y="981"/>
              <a:ext cx="4944" cy="2857"/>
            </a:xfrm>
            <a:prstGeom prst="roundRect">
              <a:avLst>
                <a:gd name="adj" fmla="val 16667"/>
              </a:avLst>
            </a:prstGeom>
            <a:noFill/>
            <a:ln w="19050">
              <a:solidFill>
                <a:srgbClr val="B2B2B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sp>
        <p:nvSpPr>
          <p:cNvPr id="15" name="타원 14"/>
          <p:cNvSpPr/>
          <p:nvPr/>
        </p:nvSpPr>
        <p:spPr bwMode="auto">
          <a:xfrm>
            <a:off x="642910" y="2000240"/>
            <a:ext cx="1500198" cy="42862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현  황</a:t>
            </a:r>
            <a:endParaRPr lang="ko-KR" altLang="en-US" sz="105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타원 15"/>
          <p:cNvSpPr/>
          <p:nvPr/>
        </p:nvSpPr>
        <p:spPr bwMode="auto">
          <a:xfrm>
            <a:off x="714348" y="4071942"/>
            <a:ext cx="1500198" cy="42862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문제점</a:t>
            </a:r>
            <a:endParaRPr lang="ko-KR" altLang="en-US" sz="1800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2"/>
          <p:cNvSpPr>
            <a:spLocks noChangeArrowheads="1"/>
          </p:cNvSpPr>
          <p:nvPr/>
        </p:nvSpPr>
        <p:spPr bwMode="gray">
          <a:xfrm>
            <a:off x="1476375" y="188913"/>
            <a:ext cx="6858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latinLnBrk="0"/>
            <a:r>
              <a:rPr kumimoji="0" lang="en-US" altLang="ko-KR" sz="240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Ⅰ. </a:t>
            </a:r>
            <a:r>
              <a:rPr kumimoji="0" lang="ko-KR" altLang="en-US" sz="240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논의의 </a:t>
            </a:r>
            <a:r>
              <a:rPr kumimoji="0" lang="ko-KR" altLang="en-US" sz="24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필요성</a:t>
            </a:r>
            <a:endParaRPr kumimoji="0" lang="ko-KR" altLang="en-US" sz="2400" dirty="0">
              <a:solidFill>
                <a:schemeClr val="bg1"/>
              </a:solidFill>
              <a:latin typeface="Arial" charset="0"/>
              <a:ea typeface="HY헤드라인M" pitchFamily="18" charset="-127"/>
            </a:endParaRPr>
          </a:p>
        </p:txBody>
      </p:sp>
      <p:sp>
        <p:nvSpPr>
          <p:cNvPr id="6" name="타원 5"/>
          <p:cNvSpPr/>
          <p:nvPr/>
        </p:nvSpPr>
        <p:spPr bwMode="auto">
          <a:xfrm>
            <a:off x="5715008" y="4143380"/>
            <a:ext cx="2571768" cy="1214446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800" i="0" u="none" strike="noStrike" spc="50" normalizeH="0" baseline="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대중의 호응과 </a:t>
            </a:r>
            <a:endParaRPr kumimoji="1" lang="en-US" altLang="ko-KR" sz="1800" i="0" u="none" strike="noStrike" spc="50" normalizeH="0" baseline="0" dirty="0" smtClean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800" i="0" u="none" strike="noStrike" spc="50" normalizeH="0" baseline="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시청률 상승</a:t>
            </a:r>
          </a:p>
        </p:txBody>
      </p:sp>
      <p:sp>
        <p:nvSpPr>
          <p:cNvPr id="7" name="타원 6"/>
          <p:cNvSpPr/>
          <p:nvPr/>
        </p:nvSpPr>
        <p:spPr bwMode="auto">
          <a:xfrm>
            <a:off x="714348" y="4071942"/>
            <a:ext cx="2571768" cy="12858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800" i="0" u="none" strike="noStrike" spc="50" normalizeH="0" baseline="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막말</a:t>
            </a:r>
            <a:r>
              <a:rPr kumimoji="1" lang="en-US" altLang="ko-KR" sz="1800" i="0" u="none" strike="noStrike" spc="50" normalizeH="0" baseline="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sz="1800" i="0" u="none" strike="noStrike" spc="50" normalizeH="0" baseline="0" dirty="0" err="1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저품격</a:t>
            </a:r>
            <a:r>
              <a:rPr kumimoji="1" lang="ko-KR" altLang="en-US" sz="1800" i="0" u="none" strike="noStrike" spc="50" normalizeH="0" baseline="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endParaRPr kumimoji="1" lang="en-US" altLang="ko-KR" sz="1800" i="0" u="none" strike="noStrike" spc="50" normalizeH="0" baseline="0" dirty="0" smtClean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800" i="0" u="none" strike="noStrike" spc="50" normalizeH="0" baseline="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프로그램 성행</a:t>
            </a:r>
          </a:p>
        </p:txBody>
      </p:sp>
      <p:sp>
        <p:nvSpPr>
          <p:cNvPr id="8" name="폭발 1 7"/>
          <p:cNvSpPr/>
          <p:nvPr/>
        </p:nvSpPr>
        <p:spPr bwMode="auto">
          <a:xfrm>
            <a:off x="3428992" y="2857496"/>
            <a:ext cx="2143140" cy="1285884"/>
          </a:xfrm>
          <a:prstGeom prst="irregularSeal1">
            <a:avLst/>
          </a:prstGeom>
          <a:solidFill>
            <a:schemeClr val="accent2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artDeco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i="0" u="none" strike="noStrike" normalizeH="0" dirty="0" smtClean="0">
                <a:ln w="1143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악순환</a:t>
            </a:r>
          </a:p>
        </p:txBody>
      </p:sp>
      <p:sp>
        <p:nvSpPr>
          <p:cNvPr id="11" name="오른쪽 화살표 10"/>
          <p:cNvSpPr/>
          <p:nvPr/>
        </p:nvSpPr>
        <p:spPr bwMode="auto">
          <a:xfrm rot="18711002">
            <a:off x="1743354" y="2741590"/>
            <a:ext cx="1571636" cy="779729"/>
          </a:xfrm>
          <a:prstGeom prst="rightArrow">
            <a:avLst>
              <a:gd name="adj1" fmla="val 50000"/>
              <a:gd name="adj2" fmla="val 66120"/>
            </a:avLst>
          </a:prstGeom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오른쪽 화살표 11"/>
          <p:cNvSpPr/>
          <p:nvPr/>
        </p:nvSpPr>
        <p:spPr bwMode="auto">
          <a:xfrm rot="3208801">
            <a:off x="5473560" y="2818628"/>
            <a:ext cx="1571636" cy="841322"/>
          </a:xfrm>
          <a:prstGeom prst="rightArrow">
            <a:avLst>
              <a:gd name="adj1" fmla="val 50000"/>
              <a:gd name="adj2" fmla="val 66120"/>
            </a:avLst>
          </a:prstGeom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오른쪽 화살표 12"/>
          <p:cNvSpPr/>
          <p:nvPr/>
        </p:nvSpPr>
        <p:spPr bwMode="auto">
          <a:xfrm rot="10800000">
            <a:off x="3643306" y="4357694"/>
            <a:ext cx="1571636" cy="857256"/>
          </a:xfrm>
          <a:prstGeom prst="rightArrow">
            <a:avLst>
              <a:gd name="adj1" fmla="val 50000"/>
              <a:gd name="adj2" fmla="val 66120"/>
            </a:avLst>
          </a:prstGeom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 bwMode="auto">
          <a:xfrm>
            <a:off x="3000364" y="1357298"/>
            <a:ext cx="2571768" cy="1214446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800" i="0" u="none" strike="noStrike" spc="50" normalizeH="0" baseline="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ea"/>
              </a:rPr>
              <a:t>막말</a:t>
            </a:r>
            <a:r>
              <a:rPr kumimoji="1" lang="en-US" altLang="ko-KR" sz="1800" i="0" u="none" strike="noStrike" spc="50" normalizeH="0" baseline="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ea"/>
              </a:rPr>
              <a:t>, </a:t>
            </a:r>
            <a:r>
              <a:rPr kumimoji="1" lang="ko-KR" altLang="en-US" sz="1800" i="0" u="none" strike="noStrike" spc="50" normalizeH="0" baseline="0" dirty="0" err="1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ea"/>
              </a:rPr>
              <a:t>저품격</a:t>
            </a:r>
            <a:endParaRPr kumimoji="1" lang="en-US" altLang="ko-KR" sz="1800" i="0" u="none" strike="noStrike" spc="50" normalizeH="0" baseline="0" dirty="0" smtClean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ea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800" i="0" u="none" strike="noStrike" spc="50" normalizeH="0" baseline="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ea"/>
              </a:rPr>
              <a:t> 프로그램 방송</a:t>
            </a:r>
          </a:p>
        </p:txBody>
      </p:sp>
      <p:sp>
        <p:nvSpPr>
          <p:cNvPr id="14" name="순서도: 대체 처리 13"/>
          <p:cNvSpPr/>
          <p:nvPr/>
        </p:nvSpPr>
        <p:spPr bwMode="auto">
          <a:xfrm>
            <a:off x="2857488" y="5572140"/>
            <a:ext cx="3643338" cy="714380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sz="1200" b="1" dirty="0" smtClean="0"/>
              <a:t> </a:t>
            </a:r>
            <a:r>
              <a:rPr lang="en-US" altLang="ko-KR" sz="1600" b="1" kern="400" dirty="0" smtClean="0"/>
              <a:t>-  </a:t>
            </a:r>
            <a:r>
              <a:rPr lang="ko-KR" altLang="en-US" sz="1600" b="1" kern="400" dirty="0" smtClean="0"/>
              <a:t> 원인 파악과 대책 마련 필요</a:t>
            </a:r>
            <a:endParaRPr lang="en-US" altLang="ko-KR" sz="1600" b="1" kern="400" dirty="0" smtClean="0"/>
          </a:p>
          <a:p>
            <a:pPr algn="l"/>
            <a:r>
              <a:rPr lang="en-US" altLang="ko-KR" sz="1600" b="1" kern="400" dirty="0" smtClean="0"/>
              <a:t>  -  </a:t>
            </a:r>
            <a:r>
              <a:rPr lang="ko-KR" altLang="en-US" sz="1600" b="1" kern="400" dirty="0" smtClean="0"/>
              <a:t>악순환의 고리 단절 필요 </a:t>
            </a:r>
            <a:endParaRPr lang="ko-KR" altLang="en-US" sz="1600" b="1" kern="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Ⅰ.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논의의 필요성</a:t>
            </a:r>
            <a:endParaRPr lang="ko-KR" altLang="en-US" sz="2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5</a:t>
            </a:fld>
            <a:endParaRPr lang="en-US" altLang="ko-KR"/>
          </a:p>
        </p:txBody>
      </p:sp>
      <p:sp>
        <p:nvSpPr>
          <p:cNvPr id="6" name="순서도: 대체 처리 5"/>
          <p:cNvSpPr/>
          <p:nvPr/>
        </p:nvSpPr>
        <p:spPr bwMode="auto">
          <a:xfrm>
            <a:off x="6357950" y="3000372"/>
            <a:ext cx="2643206" cy="1785950"/>
          </a:xfrm>
          <a:prstGeom prst="flowChartAlternateProcess">
            <a:avLst/>
          </a:prstGeom>
          <a:solidFill>
            <a:schemeClr val="accent2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600" b="1" dirty="0" smtClean="0"/>
              <a:t>⧬ 정책 및 제도 지원 방안 </a:t>
            </a:r>
          </a:p>
          <a:p>
            <a:r>
              <a:rPr lang="en-US" altLang="ko-KR" sz="1400" dirty="0" smtClean="0"/>
              <a:t>- </a:t>
            </a:r>
            <a:r>
              <a:rPr lang="ko-KR" altLang="en-US" sz="1400" dirty="0" smtClean="0"/>
              <a:t>정부의 지원 및 제도 마련 </a:t>
            </a:r>
          </a:p>
          <a:p>
            <a:pPr algn="l"/>
            <a:r>
              <a:rPr lang="en-US" altLang="ko-KR" sz="1400" dirty="0" smtClean="0"/>
              <a:t> - </a:t>
            </a:r>
            <a:r>
              <a:rPr lang="ko-KR" altLang="en-US" sz="1400" dirty="0" smtClean="0"/>
              <a:t>방송사의 대책 </a:t>
            </a:r>
          </a:p>
          <a:p>
            <a:pPr algn="l"/>
            <a:r>
              <a:rPr lang="en-US" altLang="ko-KR" sz="1400" dirty="0" smtClean="0"/>
              <a:t> - </a:t>
            </a:r>
            <a:r>
              <a:rPr lang="ko-KR" altLang="en-US" sz="1400" dirty="0" smtClean="0"/>
              <a:t>시민사회단체 지원 </a:t>
            </a:r>
            <a:endParaRPr lang="ko-KR" altLang="en-US" sz="1400" dirty="0"/>
          </a:p>
        </p:txBody>
      </p:sp>
      <p:sp>
        <p:nvSpPr>
          <p:cNvPr id="11" name="아래쪽 화살표 10"/>
          <p:cNvSpPr/>
          <p:nvPr/>
        </p:nvSpPr>
        <p:spPr bwMode="auto">
          <a:xfrm rot="16200000">
            <a:off x="5857884" y="3643314"/>
            <a:ext cx="357190" cy="500066"/>
          </a:xfrm>
          <a:prstGeom prst="downArrow">
            <a:avLst>
              <a:gd name="adj1" fmla="val 50000"/>
              <a:gd name="adj2" fmla="val 78735"/>
            </a:avLst>
          </a:prstGeom>
          <a:solidFill>
            <a:schemeClr val="accent2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순서도: 대체 처리 11"/>
          <p:cNvSpPr/>
          <p:nvPr/>
        </p:nvSpPr>
        <p:spPr bwMode="auto">
          <a:xfrm>
            <a:off x="642910" y="4857760"/>
            <a:ext cx="2643206" cy="1357322"/>
          </a:xfrm>
          <a:prstGeom prst="flowChartAlternateProcess">
            <a:avLst/>
          </a:prstGeom>
          <a:solidFill>
            <a:schemeClr val="accent2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400" b="1" spc="-100" dirty="0" smtClean="0"/>
              <a:t>⧬ </a:t>
            </a:r>
            <a:r>
              <a:rPr lang="ko-KR" altLang="en-US" sz="1600" b="1" spc="-100" dirty="0" smtClean="0"/>
              <a:t>국내외 규제 제도 및 현황 </a:t>
            </a:r>
          </a:p>
          <a:p>
            <a:pPr algn="l"/>
            <a:r>
              <a:rPr lang="en-US" altLang="ko-KR" sz="1400" dirty="0" smtClean="0"/>
              <a:t> - </a:t>
            </a:r>
            <a:r>
              <a:rPr lang="ko-KR" altLang="en-US" sz="1400" dirty="0" smtClean="0"/>
              <a:t>국내 규제제도 </a:t>
            </a:r>
          </a:p>
          <a:p>
            <a:pPr algn="l"/>
            <a:r>
              <a:rPr lang="en-US" altLang="ko-KR" sz="1400" dirty="0" smtClean="0"/>
              <a:t> - </a:t>
            </a:r>
            <a:r>
              <a:rPr lang="ko-KR" altLang="en-US" sz="1400" dirty="0" smtClean="0"/>
              <a:t>해외 규제제도 </a:t>
            </a:r>
            <a:endParaRPr lang="ko-KR" altLang="en-US" sz="1400" dirty="0"/>
          </a:p>
        </p:txBody>
      </p:sp>
      <p:sp>
        <p:nvSpPr>
          <p:cNvPr id="13" name="순서도: 대체 처리 12"/>
          <p:cNvSpPr/>
          <p:nvPr/>
        </p:nvSpPr>
        <p:spPr bwMode="auto">
          <a:xfrm>
            <a:off x="642910" y="2143116"/>
            <a:ext cx="2500330" cy="1214446"/>
          </a:xfrm>
          <a:prstGeom prst="flowChartAlternateProcess">
            <a:avLst/>
          </a:prstGeom>
          <a:solidFill>
            <a:schemeClr val="accent2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400" b="1" dirty="0" smtClean="0"/>
              <a:t>⧬ </a:t>
            </a:r>
            <a:r>
              <a:rPr lang="ko-KR" altLang="en-US" sz="1600" b="1" dirty="0" smtClean="0"/>
              <a:t>프로그램 사례와 영향 </a:t>
            </a:r>
          </a:p>
          <a:p>
            <a:pPr algn="l"/>
            <a:r>
              <a:rPr lang="en-US" altLang="ko-KR" sz="1400" dirty="0" smtClean="0"/>
              <a:t> - </a:t>
            </a:r>
            <a:r>
              <a:rPr lang="ko-KR" altLang="en-US" sz="1400" dirty="0" smtClean="0"/>
              <a:t>방송 프로그램 사례 </a:t>
            </a:r>
          </a:p>
          <a:p>
            <a:pPr algn="l"/>
            <a:r>
              <a:rPr lang="en-US" altLang="ko-KR" sz="1400" dirty="0" smtClean="0"/>
              <a:t> - </a:t>
            </a:r>
            <a:r>
              <a:rPr lang="ko-KR" altLang="en-US" sz="1400" dirty="0" smtClean="0"/>
              <a:t>개인 및 사회적 영향 </a:t>
            </a:r>
            <a:endParaRPr lang="ko-KR" altLang="en-US" sz="1400" dirty="0"/>
          </a:p>
        </p:txBody>
      </p:sp>
      <p:sp>
        <p:nvSpPr>
          <p:cNvPr id="15" name="순서도: 대체 처리 14"/>
          <p:cNvSpPr/>
          <p:nvPr/>
        </p:nvSpPr>
        <p:spPr bwMode="auto">
          <a:xfrm>
            <a:off x="3286116" y="3000372"/>
            <a:ext cx="2428892" cy="1785950"/>
          </a:xfrm>
          <a:prstGeom prst="flowChartAlternateProcess">
            <a:avLst/>
          </a:prstGeom>
          <a:solidFill>
            <a:schemeClr val="accent2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400" b="1" spc="-100" dirty="0" smtClean="0"/>
              <a:t>⧬ </a:t>
            </a:r>
            <a:r>
              <a:rPr lang="ko-KR" altLang="en-US" sz="1600" b="1" spc="-100" dirty="0" smtClean="0"/>
              <a:t>효율적 개선 및 규제방안</a:t>
            </a:r>
          </a:p>
          <a:p>
            <a:pPr algn="l"/>
            <a:r>
              <a:rPr lang="en-US" altLang="ko-KR" sz="1400" dirty="0" smtClean="0"/>
              <a:t>  - </a:t>
            </a:r>
            <a:r>
              <a:rPr lang="ko-KR" altLang="en-US" sz="1400" dirty="0" smtClean="0"/>
              <a:t>자율규제 방안  </a:t>
            </a:r>
            <a:endParaRPr lang="en-US" altLang="ko-KR" sz="1400" dirty="0" smtClean="0"/>
          </a:p>
          <a:p>
            <a:pPr algn="l"/>
            <a:r>
              <a:rPr lang="ko-KR" altLang="en-US" sz="1400" dirty="0" smtClean="0"/>
              <a:t>  </a:t>
            </a:r>
            <a:r>
              <a:rPr lang="en-US" altLang="ko-KR" sz="1400" dirty="0" smtClean="0"/>
              <a:t>-</a:t>
            </a:r>
            <a:r>
              <a:rPr lang="ko-KR" altLang="en-US" sz="1400" dirty="0" smtClean="0"/>
              <a:t> 법적 규제 방안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- </a:t>
            </a:r>
            <a:r>
              <a:rPr lang="ko-KR" altLang="en-US" sz="1400" dirty="0" smtClean="0"/>
              <a:t>사회적 규제 방안  </a:t>
            </a:r>
            <a:endParaRPr lang="ko-KR" altLang="en-US" sz="1400" dirty="0"/>
          </a:p>
        </p:txBody>
      </p:sp>
      <p:sp>
        <p:nvSpPr>
          <p:cNvPr id="17" name="아래쪽 화살표 16"/>
          <p:cNvSpPr/>
          <p:nvPr/>
        </p:nvSpPr>
        <p:spPr bwMode="auto">
          <a:xfrm rot="13427325">
            <a:off x="2656455" y="4174852"/>
            <a:ext cx="324800" cy="581853"/>
          </a:xfrm>
          <a:prstGeom prst="downArrow">
            <a:avLst>
              <a:gd name="adj1" fmla="val 50000"/>
              <a:gd name="adj2" fmla="val 104873"/>
            </a:avLst>
          </a:prstGeom>
          <a:solidFill>
            <a:schemeClr val="accent2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아래쪽 화살표 17"/>
          <p:cNvSpPr/>
          <p:nvPr/>
        </p:nvSpPr>
        <p:spPr bwMode="auto">
          <a:xfrm rot="19118861">
            <a:off x="2558955" y="3481093"/>
            <a:ext cx="357190" cy="528618"/>
          </a:xfrm>
          <a:prstGeom prst="downArrow">
            <a:avLst>
              <a:gd name="adj1" fmla="val 50000"/>
              <a:gd name="adj2" fmla="val 78735"/>
            </a:avLst>
          </a:prstGeom>
          <a:solidFill>
            <a:schemeClr val="accent2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Text Box 94"/>
          <p:cNvSpPr txBox="1">
            <a:spLocks noChangeArrowheads="1"/>
          </p:cNvSpPr>
          <p:nvPr/>
        </p:nvSpPr>
        <p:spPr bwMode="auto">
          <a:xfrm>
            <a:off x="395288" y="1341438"/>
            <a:ext cx="2962266" cy="41275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나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개선방향 모색</a:t>
            </a:r>
            <a:endParaRPr kumimoji="0" lang="ko-KR" altLang="en-US" dirty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437EA-48EC-4782-A1C2-6EAE12546F03}" type="slidenum">
              <a:rPr lang="ko-KR" altLang="en-US"/>
              <a:pPr>
                <a:defRPr/>
              </a:pPr>
              <a:t>6</a:t>
            </a:fld>
            <a:endParaRPr lang="en-US" altLang="ko-KR"/>
          </a:p>
        </p:txBody>
      </p:sp>
      <p:pic>
        <p:nvPicPr>
          <p:cNvPr id="7171" name="Picture 4" descr="11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9588" y="2717800"/>
            <a:ext cx="62484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5893" name="Text Box 5"/>
          <p:cNvSpPr txBox="1">
            <a:spLocks noChangeArrowheads="1"/>
          </p:cNvSpPr>
          <p:nvPr/>
        </p:nvSpPr>
        <p:spPr bwMode="auto">
          <a:xfrm>
            <a:off x="2350988" y="3033713"/>
            <a:ext cx="417133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400" b="1" dirty="0" smtClean="0">
                <a:latin typeface="맑은 고딕" pitchFamily="50" charset="-127"/>
                <a:ea typeface="맑은 고딕" pitchFamily="50" charset="-127"/>
              </a:rPr>
              <a:t>막말</a:t>
            </a:r>
            <a:r>
              <a:rPr lang="en-US" altLang="ko-KR" sz="2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400" b="1" dirty="0" err="1" smtClean="0">
                <a:latin typeface="맑은 고딕" pitchFamily="50" charset="-127"/>
                <a:ea typeface="맑은 고딕" pitchFamily="50" charset="-127"/>
              </a:rPr>
              <a:t>저품격</a:t>
            </a:r>
            <a:r>
              <a:rPr lang="ko-KR" altLang="en-US" sz="2400" b="1" dirty="0" smtClean="0">
                <a:latin typeface="맑은 고딕" pitchFamily="50" charset="-127"/>
                <a:ea typeface="맑은 고딕" pitchFamily="50" charset="-127"/>
              </a:rPr>
              <a:t> 프로그램 사례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7173" name="Group 6"/>
          <p:cNvGrpSpPr>
            <a:grpSpLocks/>
          </p:cNvGrpSpPr>
          <p:nvPr/>
        </p:nvGrpSpPr>
        <p:grpSpPr bwMode="auto">
          <a:xfrm>
            <a:off x="1163638" y="2781300"/>
            <a:ext cx="1031875" cy="1008063"/>
            <a:chOff x="577" y="1483"/>
            <a:chExt cx="490" cy="490"/>
          </a:xfrm>
        </p:grpSpPr>
        <p:pic>
          <p:nvPicPr>
            <p:cNvPr id="7174" name="Picture 7" descr="원(1)"/>
            <p:cNvPicPr>
              <a:picLocks noChangeAspect="1" noChangeArrowheads="1"/>
            </p:cNvPicPr>
            <p:nvPr/>
          </p:nvPicPr>
          <p:blipFill>
            <a:blip r:embed="rId3" cstate="print">
              <a:lum bright="6000" contrast="6000"/>
              <a:grayscl/>
            </a:blip>
            <a:srcRect/>
            <a:stretch>
              <a:fillRect/>
            </a:stretch>
          </p:blipFill>
          <p:spPr bwMode="auto">
            <a:xfrm>
              <a:off x="577" y="1483"/>
              <a:ext cx="490" cy="4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5896" name="Rectangle 8"/>
            <p:cNvSpPr>
              <a:spLocks noChangeArrowheads="1"/>
            </p:cNvSpPr>
            <p:nvPr/>
          </p:nvSpPr>
          <p:spPr bwMode="auto">
            <a:xfrm>
              <a:off x="639" y="1540"/>
              <a:ext cx="377" cy="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en-US" altLang="ko-KR" sz="2400" b="1">
                  <a:solidFill>
                    <a:srgbClr val="4D4D4D"/>
                  </a:solidFill>
                  <a:latin typeface="Tahoma" pitchFamily="34" charset="0"/>
                </a:rPr>
                <a:t>2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b="1" dirty="0" smtClean="0"/>
              <a:t>2. </a:t>
            </a:r>
            <a:r>
              <a:rPr lang="ko-KR" altLang="en-US" sz="2400" b="1" dirty="0" smtClean="0"/>
              <a:t>막말</a:t>
            </a:r>
            <a:r>
              <a:rPr lang="en-US" altLang="ko-KR" sz="2400" b="1" dirty="0" smtClean="0"/>
              <a:t>, </a:t>
            </a:r>
            <a:r>
              <a:rPr lang="ko-KR" altLang="en-US" sz="2400" b="1" dirty="0" err="1" smtClean="0"/>
              <a:t>저품격</a:t>
            </a:r>
            <a:r>
              <a:rPr lang="ko-KR" altLang="en-US" sz="2400" b="1" dirty="0" smtClean="0"/>
              <a:t> 프로그램 사례 </a:t>
            </a:r>
            <a:endParaRPr lang="ko-KR" altLang="en-US" sz="2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875463" y="6280150"/>
            <a:ext cx="2133600" cy="244475"/>
          </a:xfrm>
        </p:spPr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7</a:t>
            </a:fld>
            <a:endParaRPr lang="en-US" altLang="ko-KR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395288" y="1341438"/>
            <a:ext cx="5248282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가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막말 프로그램 사례</a:t>
            </a:r>
            <a:endParaRPr kumimoji="0" lang="ko-KR" altLang="en-US" dirty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5" name="순서도: 대체 처리 14"/>
          <p:cNvSpPr/>
          <p:nvPr/>
        </p:nvSpPr>
        <p:spPr bwMode="auto">
          <a:xfrm>
            <a:off x="571472" y="2071678"/>
            <a:ext cx="7786742" cy="928694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200" dirty="0" smtClean="0"/>
          </a:p>
          <a:p>
            <a:pPr algn="l"/>
            <a:r>
              <a:rPr lang="en-US" altLang="ko-KR" sz="1200" b="1" dirty="0" smtClean="0"/>
              <a:t> </a:t>
            </a:r>
            <a:r>
              <a:rPr lang="en-US" altLang="ko-KR" sz="1400" b="1" dirty="0" smtClean="0"/>
              <a:t>- </a:t>
            </a:r>
            <a:r>
              <a:rPr lang="en-US" altLang="ko-KR" sz="1400" dirty="0" smtClean="0"/>
              <a:t>ETN '</a:t>
            </a:r>
            <a:r>
              <a:rPr lang="ko-KR" altLang="en-US" sz="1400" dirty="0" smtClean="0"/>
              <a:t>스트리트 </a:t>
            </a:r>
            <a:r>
              <a:rPr lang="ko-KR" altLang="en-US" sz="1400" dirty="0" err="1" smtClean="0"/>
              <a:t>퀴즈몰카</a:t>
            </a:r>
            <a:r>
              <a:rPr lang="ko-KR" altLang="en-US" sz="1400" dirty="0" smtClean="0"/>
              <a:t> 현찰 </a:t>
            </a:r>
            <a:r>
              <a:rPr lang="ko-KR" altLang="en-US" sz="1400" dirty="0" err="1" smtClean="0"/>
              <a:t>퍽치기</a:t>
            </a:r>
            <a:r>
              <a:rPr lang="ko-KR" altLang="en-US" sz="1400" dirty="0" smtClean="0"/>
              <a:t>’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출연자 장난전화 재현에서 욕설 등 </a:t>
            </a:r>
          </a:p>
          <a:p>
            <a:pPr algn="l"/>
            <a:r>
              <a:rPr lang="en-US" altLang="ko-KR" sz="1400" dirty="0" smtClean="0"/>
              <a:t> - YTN Star '</a:t>
            </a:r>
            <a:r>
              <a:rPr lang="ko-KR" altLang="en-US" sz="1400" dirty="0" smtClean="0"/>
              <a:t>기막힌 외출 시즌 </a:t>
            </a:r>
            <a:r>
              <a:rPr lang="en-US" altLang="ko-KR" sz="1400" dirty="0" smtClean="0"/>
              <a:t>4’: </a:t>
            </a:r>
            <a:r>
              <a:rPr lang="ko-KR" altLang="en-US" sz="1400" dirty="0" smtClean="0"/>
              <a:t>개그맨 </a:t>
            </a:r>
            <a:r>
              <a:rPr lang="en-US" altLang="ko-KR" sz="1400" dirty="0" smtClean="0"/>
              <a:t>6</a:t>
            </a:r>
            <a:r>
              <a:rPr lang="ko-KR" altLang="en-US" sz="1400" dirty="0" smtClean="0"/>
              <a:t>인이 출연하여 욕설과 비속어 사용 </a:t>
            </a:r>
            <a:endParaRPr lang="ko-KR" altLang="en-US" sz="1400" dirty="0"/>
          </a:p>
        </p:txBody>
      </p:sp>
      <p:sp>
        <p:nvSpPr>
          <p:cNvPr id="17" name="순서도: 대체 처리 16"/>
          <p:cNvSpPr/>
          <p:nvPr/>
        </p:nvSpPr>
        <p:spPr bwMode="auto">
          <a:xfrm>
            <a:off x="571472" y="3357562"/>
            <a:ext cx="7786742" cy="642942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200" dirty="0" smtClean="0"/>
          </a:p>
          <a:p>
            <a:pPr algn="l"/>
            <a:r>
              <a:rPr lang="en-US" altLang="ko-KR" sz="1400" b="1" dirty="0" smtClean="0"/>
              <a:t> - </a:t>
            </a:r>
            <a:r>
              <a:rPr lang="ko-KR" altLang="en-US" sz="1400" dirty="0" smtClean="0"/>
              <a:t>주로 리얼리티 토크쇼에서 연예인이 집단 출연하여 사생활 폭로와 </a:t>
            </a:r>
            <a:r>
              <a:rPr lang="ko-KR" altLang="en-US" sz="1400" dirty="0" smtClean="0"/>
              <a:t>막말 </a:t>
            </a:r>
            <a:r>
              <a:rPr lang="ko-KR" altLang="en-US" sz="1400" dirty="0" smtClean="0"/>
              <a:t>남발 </a:t>
            </a:r>
            <a:endParaRPr lang="ko-KR" altLang="en-US" sz="1400" dirty="0"/>
          </a:p>
        </p:txBody>
      </p:sp>
      <p:sp>
        <p:nvSpPr>
          <p:cNvPr id="20" name="순서도: 대체 처리 19"/>
          <p:cNvSpPr/>
          <p:nvPr/>
        </p:nvSpPr>
        <p:spPr bwMode="auto">
          <a:xfrm>
            <a:off x="571472" y="4357694"/>
            <a:ext cx="7786742" cy="1000132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200" dirty="0" smtClean="0"/>
          </a:p>
          <a:p>
            <a:pPr algn="l"/>
            <a:r>
              <a:rPr lang="en-US" altLang="ko-KR" sz="1400" b="1" dirty="0" smtClean="0"/>
              <a:t> - </a:t>
            </a:r>
            <a:r>
              <a:rPr lang="ko-KR" altLang="en-US" sz="1400" dirty="0" smtClean="0"/>
              <a:t>주로 리얼리티 체험 프로그램에서 외국어</a:t>
            </a:r>
            <a:r>
              <a:rPr lang="en-US" altLang="ko-KR" sz="1400" dirty="0" smtClean="0"/>
              <a:t>, </a:t>
            </a:r>
            <a:r>
              <a:rPr lang="ko-KR" altLang="en-US" sz="1400" dirty="0" err="1" smtClean="0"/>
              <a:t>비문법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오용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맞춤법 </a:t>
            </a:r>
            <a:r>
              <a:rPr lang="ko-KR" altLang="en-US" sz="1400" dirty="0" smtClean="0"/>
              <a:t>등 용어 남발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 </a:t>
            </a:r>
            <a:r>
              <a:rPr lang="ko-KR" altLang="en-US" sz="1400" dirty="0" smtClean="0"/>
              <a:t>사례</a:t>
            </a:r>
            <a:r>
              <a:rPr lang="en-US" altLang="ko-KR" sz="1400" kern="600" dirty="0" smtClean="0"/>
              <a:t>) </a:t>
            </a:r>
            <a:r>
              <a:rPr lang="en-US" altLang="ko-KR" sz="1400" kern="600" spc="-100" dirty="0" smtClean="0"/>
              <a:t>‘</a:t>
            </a:r>
            <a:r>
              <a:rPr lang="ko-KR" altLang="en-US" sz="1400" kern="600" spc="-100" dirty="0" err="1" smtClean="0"/>
              <a:t>뉴</a:t>
            </a:r>
            <a:r>
              <a:rPr lang="ko-KR" altLang="en-US" sz="1400" kern="600" spc="-100" dirty="0" smtClean="0"/>
              <a:t> </a:t>
            </a:r>
            <a:r>
              <a:rPr lang="ko-KR" altLang="en-US" sz="1400" kern="600" spc="-100" dirty="0" err="1" smtClean="0"/>
              <a:t>칼레도니아</a:t>
            </a:r>
            <a:r>
              <a:rPr lang="ko-KR" altLang="en-US" sz="1400" kern="600" spc="-100" dirty="0" smtClean="0"/>
              <a:t> </a:t>
            </a:r>
            <a:r>
              <a:rPr lang="ko-KR" altLang="en-US" sz="1400" kern="600" spc="-100" dirty="0" err="1" smtClean="0"/>
              <a:t>센시티브</a:t>
            </a:r>
            <a:r>
              <a:rPr lang="ko-KR" altLang="en-US" sz="1400" kern="600" spc="-100" dirty="0" smtClean="0"/>
              <a:t> </a:t>
            </a:r>
            <a:r>
              <a:rPr lang="ko-KR" altLang="en-US" sz="1400" kern="600" spc="-100" dirty="0" err="1" smtClean="0"/>
              <a:t>모이스처라이싱</a:t>
            </a:r>
            <a:r>
              <a:rPr lang="ko-KR" altLang="en-US" sz="1400" kern="600" spc="-100" dirty="0" smtClean="0"/>
              <a:t> </a:t>
            </a:r>
            <a:r>
              <a:rPr lang="ko-KR" altLang="en-US" sz="1400" kern="600" spc="-100" dirty="0" err="1" smtClean="0"/>
              <a:t>딥클클린</a:t>
            </a:r>
            <a:r>
              <a:rPr lang="ko-KR" altLang="en-US" sz="1400" kern="600" spc="-100" dirty="0" smtClean="0"/>
              <a:t> </a:t>
            </a:r>
            <a:r>
              <a:rPr lang="ko-KR" altLang="en-US" sz="1400" kern="600" spc="-100" dirty="0" err="1" smtClean="0"/>
              <a:t>수딩</a:t>
            </a:r>
            <a:r>
              <a:rPr lang="ko-KR" altLang="en-US" sz="1400" kern="600" spc="-100" dirty="0" smtClean="0"/>
              <a:t> </a:t>
            </a:r>
            <a:r>
              <a:rPr lang="ko-KR" altLang="en-US" sz="1400" kern="600" spc="-100" dirty="0" err="1" smtClean="0"/>
              <a:t>페이셜</a:t>
            </a:r>
            <a:r>
              <a:rPr lang="ko-KR" altLang="en-US" sz="1400" kern="600" spc="-100" dirty="0" smtClean="0"/>
              <a:t> </a:t>
            </a:r>
            <a:r>
              <a:rPr lang="ko-KR" altLang="en-US" sz="1400" kern="600" spc="-100" dirty="0" err="1" smtClean="0"/>
              <a:t>포밍</a:t>
            </a:r>
            <a:r>
              <a:rPr lang="ko-KR" altLang="en-US" sz="1400" kern="600" spc="-100" dirty="0" smtClean="0"/>
              <a:t> </a:t>
            </a:r>
            <a:r>
              <a:rPr lang="ko-KR" altLang="en-US" sz="1400" kern="600" spc="-100" dirty="0" err="1" smtClean="0"/>
              <a:t>클린징</a:t>
            </a:r>
            <a:r>
              <a:rPr lang="ko-KR" altLang="en-US" sz="1400" kern="600" spc="-100" dirty="0" smtClean="0"/>
              <a:t> 이태리 타월</a:t>
            </a:r>
            <a:r>
              <a:rPr lang="ko-KR" altLang="en-US" sz="1400" dirty="0" smtClean="0"/>
              <a:t>’ </a:t>
            </a:r>
          </a:p>
        </p:txBody>
      </p:sp>
      <p:sp>
        <p:nvSpPr>
          <p:cNvPr id="12" name="순서도: 대체 처리 11"/>
          <p:cNvSpPr/>
          <p:nvPr/>
        </p:nvSpPr>
        <p:spPr bwMode="auto">
          <a:xfrm>
            <a:off x="571472" y="5715016"/>
            <a:ext cx="7786742" cy="857256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altLang="ko-KR" sz="1400" b="1" dirty="0" smtClean="0"/>
              <a:t/>
            </a:r>
            <a:br>
              <a:rPr lang="en-US" altLang="ko-KR" sz="1400" b="1" dirty="0" smtClean="0"/>
            </a:br>
            <a:r>
              <a:rPr lang="ko-KR" altLang="en-US" sz="1400" dirty="0" smtClean="0"/>
              <a:t> </a:t>
            </a:r>
            <a:endParaRPr lang="en-US" altLang="ko-KR" sz="1400" dirty="0" smtClean="0"/>
          </a:p>
          <a:p>
            <a:pPr algn="l"/>
            <a:r>
              <a:rPr lang="en-US" altLang="ko-KR" sz="1400" b="1" dirty="0" smtClean="0"/>
              <a:t> - </a:t>
            </a:r>
            <a:r>
              <a:rPr lang="en-US" altLang="ko-KR" sz="1400" dirty="0" smtClean="0"/>
              <a:t>KBS 2TV '</a:t>
            </a:r>
            <a:r>
              <a:rPr lang="ko-KR" altLang="en-US" sz="1400" dirty="0" smtClean="0"/>
              <a:t>신동엽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신봉선의 샴페인’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한 프로그램에서 최다 </a:t>
            </a:r>
            <a:r>
              <a:rPr lang="en-US" altLang="ko-KR" sz="1400" dirty="0" smtClean="0"/>
              <a:t>160</a:t>
            </a:r>
            <a:r>
              <a:rPr lang="ko-KR" altLang="en-US" sz="1400" dirty="0" smtClean="0"/>
              <a:t>차례의 막말 사용 </a:t>
            </a:r>
          </a:p>
          <a:p>
            <a:pPr algn="l"/>
            <a:r>
              <a:rPr lang="en-US" altLang="ko-KR" sz="1400" dirty="0" smtClean="0"/>
              <a:t> - MBC TV '</a:t>
            </a:r>
            <a:r>
              <a:rPr lang="ko-KR" altLang="en-US" sz="1400" dirty="0" smtClean="0"/>
              <a:t>황금어장’ 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한 프로그램에서 최다 </a:t>
            </a:r>
            <a:r>
              <a:rPr lang="en-US" altLang="ko-KR" sz="1400" dirty="0" smtClean="0"/>
              <a:t>200</a:t>
            </a:r>
            <a:r>
              <a:rPr lang="ko-KR" altLang="en-US" sz="1400" dirty="0" err="1" smtClean="0"/>
              <a:t>여회</a:t>
            </a:r>
            <a:r>
              <a:rPr lang="ko-KR" altLang="en-US" sz="1400" dirty="0" smtClean="0"/>
              <a:t> 막말 사용 </a:t>
            </a:r>
          </a:p>
          <a:p>
            <a:pPr algn="l"/>
            <a:endParaRPr lang="ko-KR" altLang="en-US" sz="1400" b="1" dirty="0"/>
          </a:p>
        </p:txBody>
      </p:sp>
      <p:sp>
        <p:nvSpPr>
          <p:cNvPr id="22" name="모서리가 둥근 직사각형 21"/>
          <p:cNvSpPr/>
          <p:nvPr/>
        </p:nvSpPr>
        <p:spPr bwMode="auto">
          <a:xfrm>
            <a:off x="714348" y="1857364"/>
            <a:ext cx="3714776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270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400" b="1" dirty="0" smtClean="0"/>
              <a:t>반말이나 비속어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고성 등 저속 어 프로그램 </a:t>
            </a:r>
            <a:endParaRPr lang="ko-KR" altLang="en-US" sz="1400" b="1" dirty="0"/>
          </a:p>
        </p:txBody>
      </p:sp>
      <p:sp>
        <p:nvSpPr>
          <p:cNvPr id="23" name="모서리가 둥근 직사각형 22"/>
          <p:cNvSpPr/>
          <p:nvPr/>
        </p:nvSpPr>
        <p:spPr bwMode="auto">
          <a:xfrm>
            <a:off x="714348" y="3143248"/>
            <a:ext cx="3714776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270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400" b="1" dirty="0" smtClean="0"/>
              <a:t>신변잡기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상대비하 등의 막말 방송 </a:t>
            </a:r>
            <a:endParaRPr lang="ko-KR" altLang="en-US" sz="1400" b="1" dirty="0"/>
          </a:p>
        </p:txBody>
      </p:sp>
      <p:sp>
        <p:nvSpPr>
          <p:cNvPr id="24" name="모서리가 둥근 직사각형 23"/>
          <p:cNvSpPr/>
          <p:nvPr/>
        </p:nvSpPr>
        <p:spPr bwMode="auto">
          <a:xfrm>
            <a:off x="714348" y="4143380"/>
            <a:ext cx="3714776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270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400" b="1" dirty="0" smtClean="0"/>
              <a:t>외국어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우리말의 변형 용어 등 방송 </a:t>
            </a:r>
            <a:endParaRPr lang="ko-KR" altLang="en-US" sz="1400" b="1" dirty="0"/>
          </a:p>
        </p:txBody>
      </p:sp>
      <p:sp>
        <p:nvSpPr>
          <p:cNvPr id="25" name="모서리가 둥근 직사각형 24"/>
          <p:cNvSpPr/>
          <p:nvPr/>
        </p:nvSpPr>
        <p:spPr bwMode="auto">
          <a:xfrm>
            <a:off x="714348" y="5500702"/>
            <a:ext cx="3714776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270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400" b="1" dirty="0" smtClean="0"/>
              <a:t> 막말 프로그램의 심각성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b="1" dirty="0" smtClean="0"/>
              <a:t>2. </a:t>
            </a:r>
            <a:r>
              <a:rPr lang="ko-KR" altLang="en-US" sz="2400" b="1" dirty="0" smtClean="0"/>
              <a:t>막말</a:t>
            </a:r>
            <a:r>
              <a:rPr lang="en-US" altLang="ko-KR" sz="2400" b="1" dirty="0" smtClean="0"/>
              <a:t>, </a:t>
            </a:r>
            <a:r>
              <a:rPr lang="ko-KR" altLang="en-US" sz="2400" b="1" dirty="0" err="1" smtClean="0"/>
              <a:t>저품격</a:t>
            </a:r>
            <a:r>
              <a:rPr lang="ko-KR" altLang="en-US" sz="2400" b="1" dirty="0" smtClean="0"/>
              <a:t> 프로그램 사례 </a:t>
            </a:r>
            <a:endParaRPr lang="ko-KR" altLang="en-US" sz="24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875463" y="6280150"/>
            <a:ext cx="2133600" cy="244475"/>
          </a:xfrm>
        </p:spPr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8</a:t>
            </a:fld>
            <a:endParaRPr lang="en-US" altLang="ko-KR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395288" y="1484314"/>
            <a:ext cx="4105274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en-US" altLang="ko-KR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나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err="1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저품격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프로그램의 사례</a:t>
            </a:r>
            <a:endParaRPr kumimoji="0" lang="ko-KR" altLang="en-US" dirty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5" name="순서도: 대체 처리 14"/>
          <p:cNvSpPr/>
          <p:nvPr/>
        </p:nvSpPr>
        <p:spPr bwMode="auto">
          <a:xfrm>
            <a:off x="571472" y="2357430"/>
            <a:ext cx="7786742" cy="1000132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sz="1600" dirty="0" smtClean="0"/>
              <a:t> - </a:t>
            </a:r>
            <a:r>
              <a:rPr lang="en-US" altLang="ko-KR" sz="1400" dirty="0" smtClean="0"/>
              <a:t>MBC '</a:t>
            </a:r>
            <a:r>
              <a:rPr lang="ko-KR" altLang="en-US" sz="1400" dirty="0" err="1" smtClean="0"/>
              <a:t>트리플</a:t>
            </a:r>
            <a:r>
              <a:rPr lang="en-US" altLang="ko-KR" sz="1400" dirty="0" smtClean="0"/>
              <a:t>': </a:t>
            </a:r>
            <a:r>
              <a:rPr lang="ko-KR" altLang="en-US" sz="1400" dirty="0" smtClean="0"/>
              <a:t>유부남인 </a:t>
            </a:r>
            <a:r>
              <a:rPr lang="ko-KR" altLang="en-US" sz="1400" dirty="0" err="1" smtClean="0"/>
              <a:t>의붓</a:t>
            </a:r>
            <a:r>
              <a:rPr lang="ko-KR" altLang="en-US" sz="1400" dirty="0" smtClean="0"/>
              <a:t> 오빠에게 키스 등 </a:t>
            </a:r>
          </a:p>
          <a:p>
            <a:pPr algn="l"/>
            <a:r>
              <a:rPr lang="en-US" altLang="ko-KR" sz="1400" dirty="0" smtClean="0"/>
              <a:t> - MBC '</a:t>
            </a:r>
            <a:r>
              <a:rPr lang="ko-KR" altLang="en-US" sz="1400" dirty="0" err="1" smtClean="0"/>
              <a:t>밥줘</a:t>
            </a:r>
            <a:r>
              <a:rPr lang="ko-KR" altLang="en-US" sz="1400" dirty="0" smtClean="0"/>
              <a:t>’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외도 남편이 항의하는 부인에게 성폭행 암시 </a:t>
            </a:r>
          </a:p>
          <a:p>
            <a:pPr algn="l"/>
            <a:r>
              <a:rPr lang="en-US" altLang="ko-KR" sz="1400" dirty="0" smtClean="0"/>
              <a:t> - KBS '</a:t>
            </a:r>
            <a:r>
              <a:rPr lang="ko-KR" altLang="en-US" sz="1400" dirty="0" err="1" smtClean="0"/>
              <a:t>장화홍련</a:t>
            </a:r>
            <a:r>
              <a:rPr lang="ko-KR" altLang="en-US" sz="1400" dirty="0" smtClean="0"/>
              <a:t>’</a:t>
            </a:r>
            <a:r>
              <a:rPr lang="en-US" altLang="ko-KR" sz="1400" dirty="0" smtClean="0"/>
              <a:t>: </a:t>
            </a:r>
            <a:r>
              <a:rPr lang="ko-KR" altLang="en-US" sz="1400" dirty="0" err="1" smtClean="0"/>
              <a:t>치매걸린</a:t>
            </a:r>
            <a:r>
              <a:rPr lang="ko-KR" altLang="en-US" sz="1400" dirty="0" smtClean="0"/>
              <a:t> 시어머니 감금 </a:t>
            </a:r>
            <a:endParaRPr lang="ko-KR" altLang="en-US" sz="1400" dirty="0"/>
          </a:p>
        </p:txBody>
      </p:sp>
      <p:sp>
        <p:nvSpPr>
          <p:cNvPr id="17" name="순서도: 대체 처리 16"/>
          <p:cNvSpPr/>
          <p:nvPr/>
        </p:nvSpPr>
        <p:spPr bwMode="auto">
          <a:xfrm>
            <a:off x="571472" y="3714752"/>
            <a:ext cx="7786742" cy="571504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600" dirty="0" smtClean="0"/>
          </a:p>
          <a:p>
            <a:pPr algn="l"/>
            <a:r>
              <a:rPr lang="en-US" altLang="ko-KR" sz="1600" dirty="0" smtClean="0"/>
              <a:t> - </a:t>
            </a:r>
            <a:r>
              <a:rPr lang="en-US" altLang="ko-KR" sz="1400" dirty="0" smtClean="0"/>
              <a:t>SBS '</a:t>
            </a:r>
            <a:r>
              <a:rPr lang="ko-KR" altLang="en-US" sz="1400" dirty="0" smtClean="0"/>
              <a:t>아내의 유혹’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불륜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납치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잦은 고함과 막말 등장</a:t>
            </a:r>
            <a:endParaRPr lang="ko-KR" altLang="en-US" sz="1400" dirty="0"/>
          </a:p>
        </p:txBody>
      </p:sp>
      <p:sp>
        <p:nvSpPr>
          <p:cNvPr id="20" name="순서도: 대체 처리 19"/>
          <p:cNvSpPr/>
          <p:nvPr/>
        </p:nvSpPr>
        <p:spPr bwMode="auto">
          <a:xfrm>
            <a:off x="571472" y="4572008"/>
            <a:ext cx="7786742" cy="928694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200" dirty="0" smtClean="0"/>
          </a:p>
          <a:p>
            <a:pPr algn="l"/>
            <a:r>
              <a:rPr lang="en-US" altLang="ko-KR" sz="1400" dirty="0" smtClean="0"/>
              <a:t> - KBS '</a:t>
            </a:r>
            <a:r>
              <a:rPr lang="ko-KR" altLang="en-US" sz="1400" dirty="0" smtClean="0"/>
              <a:t>꽃보다 남자</a:t>
            </a:r>
            <a:r>
              <a:rPr lang="en-US" altLang="ko-KR" sz="1400" dirty="0" smtClean="0"/>
              <a:t>': </a:t>
            </a:r>
            <a:r>
              <a:rPr lang="ko-KR" altLang="en-US" sz="1400" dirty="0" smtClean="0"/>
              <a:t>고교생 신분에 맞지 않는 비현실적 상황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왜곡된 가치관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재벌 우상화</a:t>
            </a:r>
            <a:r>
              <a:rPr lang="en-US" altLang="ko-KR" sz="1400" dirty="0" smtClean="0"/>
              <a:t>,  </a:t>
            </a:r>
          </a:p>
          <a:p>
            <a:pPr algn="l"/>
            <a:r>
              <a:rPr lang="en-US" altLang="ko-KR" sz="1400" dirty="0" smtClean="0"/>
              <a:t>                            </a:t>
            </a:r>
            <a:r>
              <a:rPr lang="ko-KR" altLang="en-US" sz="1400" dirty="0" smtClean="0"/>
              <a:t>계층간 갈등 조장 등</a:t>
            </a:r>
            <a:endParaRPr lang="ko-KR" altLang="en-US" sz="1400" dirty="0"/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714348" y="2071678"/>
            <a:ext cx="3214710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400" b="1" dirty="0" smtClean="0"/>
              <a:t>반사회적 소재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극단 프로그램 </a:t>
            </a:r>
            <a:endParaRPr lang="ko-KR" altLang="en-US" sz="1400" b="1" dirty="0"/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714348" y="3500436"/>
            <a:ext cx="4000528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400" b="1" dirty="0" smtClean="0"/>
              <a:t> 불륜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납치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폭력 소재와 고함 및 막말 프로그램 </a:t>
            </a:r>
            <a:endParaRPr lang="ko-KR" altLang="en-US" sz="1400" b="1" dirty="0"/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714348" y="4429132"/>
            <a:ext cx="4429156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400" b="1" dirty="0" smtClean="0"/>
              <a:t> 비현실적 상황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물질만능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계층간 갈등 조장 프로그램</a:t>
            </a:r>
            <a:endParaRPr lang="ko-KR" altLang="en-US" sz="1400" b="1" dirty="0"/>
          </a:p>
        </p:txBody>
      </p:sp>
      <p:sp>
        <p:nvSpPr>
          <p:cNvPr id="14" name="슬라이드 번호 개체 틀 3"/>
          <p:cNvSpPr txBox="1">
            <a:spLocks/>
          </p:cNvSpPr>
          <p:nvPr/>
        </p:nvSpPr>
        <p:spPr bwMode="gray">
          <a:xfrm>
            <a:off x="6875463" y="628015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9C50EA4-46C5-45F0-8231-348DD6C25E81}" type="slidenum">
              <a:rPr kumimoji="0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굴림" pitchFamily="50" charset="-127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ko-K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굴림" pitchFamily="50" charset="-127"/>
              <a:cs typeface="+mn-cs"/>
            </a:endParaRPr>
          </a:p>
        </p:txBody>
      </p:sp>
      <p:sp>
        <p:nvSpPr>
          <p:cNvPr id="16" name="순서도: 대체 처리 15"/>
          <p:cNvSpPr/>
          <p:nvPr/>
        </p:nvSpPr>
        <p:spPr bwMode="auto">
          <a:xfrm>
            <a:off x="571472" y="5929330"/>
            <a:ext cx="7786742" cy="571504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en-US" altLang="ko-KR" sz="1400" dirty="0" smtClean="0"/>
          </a:p>
          <a:p>
            <a:pPr algn="l"/>
            <a:r>
              <a:rPr lang="en-US" altLang="ko-KR" sz="1400" dirty="0" smtClean="0"/>
              <a:t> - </a:t>
            </a:r>
            <a:r>
              <a:rPr lang="ko-KR" altLang="en-US" sz="1400" dirty="0" smtClean="0"/>
              <a:t>문제점에 대한 지속적인 </a:t>
            </a:r>
            <a:r>
              <a:rPr lang="ko-KR" altLang="en-US" sz="1400" dirty="0" smtClean="0"/>
              <a:t>문제제기에도 </a:t>
            </a:r>
            <a:r>
              <a:rPr lang="ko-KR" altLang="en-US" sz="1400" dirty="0" smtClean="0"/>
              <a:t>불구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반복적 등장으로 하나의 </a:t>
            </a:r>
            <a:r>
              <a:rPr lang="ko-KR" altLang="en-US" sz="1400" dirty="0" err="1" smtClean="0"/>
              <a:t>트렌드로</a:t>
            </a:r>
            <a:r>
              <a:rPr lang="ko-KR" altLang="en-US" sz="1400" dirty="0" smtClean="0"/>
              <a:t> 정착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 </a:t>
            </a:r>
            <a:endParaRPr lang="ko-KR" altLang="en-US" sz="1400" dirty="0"/>
          </a:p>
        </p:txBody>
      </p:sp>
      <p:sp>
        <p:nvSpPr>
          <p:cNvPr id="18" name="모서리가 둥근 직사각형 17"/>
          <p:cNvSpPr/>
          <p:nvPr/>
        </p:nvSpPr>
        <p:spPr bwMode="auto">
          <a:xfrm>
            <a:off x="642910" y="5715016"/>
            <a:ext cx="2786082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270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400" b="1" dirty="0" smtClean="0"/>
              <a:t> </a:t>
            </a:r>
            <a:r>
              <a:rPr lang="ko-KR" altLang="en-US" sz="1400" b="1" dirty="0" err="1" smtClean="0"/>
              <a:t>저품격</a:t>
            </a:r>
            <a:r>
              <a:rPr lang="ko-KR" altLang="en-US" sz="1400" b="1" dirty="0" smtClean="0"/>
              <a:t> 프로그램의 심각성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9</a:t>
            </a:fld>
            <a:endParaRPr lang="en-US" altLang="ko-KR"/>
          </a:p>
        </p:txBody>
      </p:sp>
      <p:pic>
        <p:nvPicPr>
          <p:cNvPr id="5" name="Picture 4" descr="11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9588" y="2717800"/>
            <a:ext cx="62484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143108" y="3071810"/>
            <a:ext cx="50006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막말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400" dirty="0" err="1" smtClean="0">
                <a:latin typeface="맑은 고딕" pitchFamily="50" charset="-127"/>
                <a:ea typeface="맑은 고딕" pitchFamily="50" charset="-127"/>
              </a:rPr>
              <a:t>저품격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 프로그램 영향</a:t>
            </a:r>
            <a:endParaRPr lang="ko-KR" altLang="en-US" sz="280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1163638" y="2781300"/>
            <a:ext cx="1031875" cy="1008063"/>
            <a:chOff x="577" y="1483"/>
            <a:chExt cx="490" cy="490"/>
          </a:xfrm>
        </p:grpSpPr>
        <p:pic>
          <p:nvPicPr>
            <p:cNvPr id="8" name="Picture 7" descr="원(1)"/>
            <p:cNvPicPr>
              <a:picLocks noChangeAspect="1" noChangeArrowheads="1"/>
            </p:cNvPicPr>
            <p:nvPr/>
          </p:nvPicPr>
          <p:blipFill>
            <a:blip r:embed="rId3" cstate="print">
              <a:lum bright="6000" contrast="6000"/>
              <a:grayscl/>
            </a:blip>
            <a:srcRect/>
            <a:stretch>
              <a:fillRect/>
            </a:stretch>
          </p:blipFill>
          <p:spPr bwMode="auto">
            <a:xfrm>
              <a:off x="577" y="1483"/>
              <a:ext cx="490" cy="4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639" y="1540"/>
              <a:ext cx="377" cy="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en-US" altLang="ko-KR" sz="2400" b="1" dirty="0" smtClean="0">
                  <a:solidFill>
                    <a:srgbClr val="4D4D4D"/>
                  </a:solidFill>
                  <a:latin typeface="Tahoma" pitchFamily="34" charset="0"/>
                </a:rPr>
                <a:t>3</a:t>
              </a:r>
              <a:endParaRPr lang="en-US" altLang="ko-KR" sz="2400" b="1" dirty="0">
                <a:solidFill>
                  <a:srgbClr val="4D4D4D"/>
                </a:solidFill>
                <a:latin typeface="Tahoma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영향</a:t>
            </a:r>
            <a:endParaRPr lang="ko-KR" altLang="en-US" sz="24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875463" y="6280150"/>
            <a:ext cx="2133600" cy="244475"/>
          </a:xfrm>
        </p:spPr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10</a:t>
            </a:fld>
            <a:endParaRPr lang="en-US" altLang="ko-KR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428596" y="1428736"/>
            <a:ext cx="5248282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en-US" altLang="ko-KR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가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방송 프로그램의 개인적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,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사회적 영향</a:t>
            </a:r>
            <a:endParaRPr kumimoji="0" lang="ko-KR" altLang="en-US" dirty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5" name="순서도: 대체 처리 14"/>
          <p:cNvSpPr/>
          <p:nvPr/>
        </p:nvSpPr>
        <p:spPr bwMode="auto">
          <a:xfrm>
            <a:off x="571472" y="2285992"/>
            <a:ext cx="7786742" cy="1071570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sz="1200" b="1" dirty="0" smtClean="0"/>
              <a:t> - </a:t>
            </a:r>
            <a:r>
              <a:rPr lang="ko-KR" altLang="en-US" sz="1400" dirty="0" smtClean="0"/>
              <a:t>방송 </a:t>
            </a:r>
            <a:r>
              <a:rPr lang="ko-KR" altLang="en-US" sz="1400" dirty="0"/>
              <a:t>프로그램은 사회와 공동체의 가치관과 규범을 형성 </a:t>
            </a:r>
          </a:p>
          <a:p>
            <a:pPr algn="l"/>
            <a:r>
              <a:rPr lang="en-US" altLang="ko-KR" sz="1400" dirty="0" smtClean="0"/>
              <a:t> -</a:t>
            </a:r>
            <a:r>
              <a:rPr lang="ko-KR" altLang="en-US" sz="1400" dirty="0" smtClean="0"/>
              <a:t> 특정주제나 내용을 선별적 </a:t>
            </a:r>
            <a:r>
              <a:rPr lang="ko-KR" altLang="en-US" sz="1400" dirty="0"/>
              <a:t>제시와 </a:t>
            </a:r>
            <a:r>
              <a:rPr lang="ko-KR" altLang="en-US" sz="1400" dirty="0" smtClean="0"/>
              <a:t>강조 </a:t>
            </a:r>
            <a:r>
              <a:rPr lang="ko-KR" altLang="en-US" sz="1400" dirty="0"/>
              <a:t>통해 </a:t>
            </a:r>
            <a:r>
              <a:rPr lang="ko-KR" altLang="en-US" sz="1400" dirty="0" smtClean="0"/>
              <a:t>사회에 특정한 </a:t>
            </a:r>
            <a:r>
              <a:rPr lang="ko-KR" altLang="en-US" sz="1400" dirty="0"/>
              <a:t>문화적 공통규범이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</a:t>
            </a:r>
            <a:r>
              <a:rPr lang="ko-KR" altLang="en-US" sz="1400" dirty="0" smtClean="0"/>
              <a:t>존재한다는 </a:t>
            </a:r>
            <a:r>
              <a:rPr lang="ko-KR" altLang="en-US" sz="1400" dirty="0"/>
              <a:t>사실을 교육 </a:t>
            </a:r>
          </a:p>
        </p:txBody>
      </p:sp>
      <p:sp>
        <p:nvSpPr>
          <p:cNvPr id="17" name="순서도: 대체 처리 16"/>
          <p:cNvSpPr/>
          <p:nvPr/>
        </p:nvSpPr>
        <p:spPr bwMode="auto">
          <a:xfrm>
            <a:off x="571472" y="3786190"/>
            <a:ext cx="7786742" cy="1143008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sz="1600" b="1" dirty="0" smtClean="0"/>
              <a:t>- </a:t>
            </a:r>
            <a:r>
              <a:rPr lang="ko-KR" altLang="en-US" sz="1400" dirty="0"/>
              <a:t>사회구성원들은 방송을 통해 새로운 가치관이나 </a:t>
            </a:r>
            <a:r>
              <a:rPr lang="ko-KR" altLang="en-US" sz="1400" dirty="0" smtClean="0"/>
              <a:t>행동을 학습 </a:t>
            </a:r>
            <a:endParaRPr lang="ko-KR" altLang="en-US" sz="1400" dirty="0"/>
          </a:p>
          <a:p>
            <a:pPr algn="l"/>
            <a:r>
              <a:rPr lang="en-US" altLang="ko-KR" sz="1400" dirty="0"/>
              <a:t>- </a:t>
            </a:r>
            <a:r>
              <a:rPr lang="ko-KR" altLang="en-US" sz="1400" dirty="0"/>
              <a:t>등장인물</a:t>
            </a:r>
            <a:r>
              <a:rPr lang="en-US" altLang="ko-KR" sz="1400" dirty="0"/>
              <a:t>, </a:t>
            </a:r>
            <a:r>
              <a:rPr lang="ko-KR" altLang="en-US" sz="1400" dirty="0"/>
              <a:t>사건 등에 대한 모방</a:t>
            </a:r>
            <a:r>
              <a:rPr lang="en-US" altLang="ko-KR" sz="1400" dirty="0"/>
              <a:t>, </a:t>
            </a:r>
            <a:r>
              <a:rPr lang="ko-KR" altLang="en-US" sz="1400" dirty="0"/>
              <a:t>우상화 </a:t>
            </a:r>
          </a:p>
          <a:p>
            <a:pPr algn="l"/>
            <a:r>
              <a:rPr lang="en-US" altLang="ko-KR" sz="1400" dirty="0"/>
              <a:t>- </a:t>
            </a:r>
            <a:r>
              <a:rPr lang="ko-KR" altLang="en-US" sz="1400" dirty="0"/>
              <a:t>가치관 형성단계의 어린이 청소년에게 </a:t>
            </a:r>
            <a:r>
              <a:rPr lang="ko-KR" altLang="en-US" sz="1400" dirty="0" err="1"/>
              <a:t>롤</a:t>
            </a:r>
            <a:r>
              <a:rPr lang="ko-KR" altLang="en-US" sz="1400" dirty="0"/>
              <a:t> 모델 </a:t>
            </a:r>
            <a:r>
              <a:rPr lang="ko-KR" altLang="en-US" sz="1400" dirty="0" smtClean="0"/>
              <a:t>설정에 영향 </a:t>
            </a:r>
            <a:endParaRPr lang="ko-KR" altLang="en-US" sz="1400" dirty="0"/>
          </a:p>
        </p:txBody>
      </p:sp>
      <p:sp>
        <p:nvSpPr>
          <p:cNvPr id="20" name="순서도: 대체 처리 19"/>
          <p:cNvSpPr/>
          <p:nvPr/>
        </p:nvSpPr>
        <p:spPr bwMode="auto">
          <a:xfrm>
            <a:off x="571472" y="5429264"/>
            <a:ext cx="7786742" cy="1071570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sz="1400" b="1" dirty="0" smtClean="0"/>
              <a:t>- </a:t>
            </a:r>
            <a:r>
              <a:rPr lang="ko-KR" altLang="en-US" sz="1400" dirty="0"/>
              <a:t>텔레비전이 현실세계에 대해 묘사함으로써 현실에 대한 상</a:t>
            </a:r>
            <a:r>
              <a:rPr lang="en-US" altLang="ko-KR" sz="1400" dirty="0"/>
              <a:t>(</a:t>
            </a:r>
            <a:r>
              <a:rPr lang="ko-KR" altLang="en-US" sz="1400" dirty="0"/>
              <a:t>像</a:t>
            </a:r>
            <a:r>
              <a:rPr lang="en-US" altLang="ko-KR" sz="1400" dirty="0"/>
              <a:t>)</a:t>
            </a:r>
            <a:r>
              <a:rPr lang="ko-KR" altLang="en-US" sz="1400" dirty="0"/>
              <a:t>과 관념을 제공 </a:t>
            </a:r>
          </a:p>
          <a:p>
            <a:pPr algn="l"/>
            <a:r>
              <a:rPr lang="en-US" altLang="ko-KR" sz="1400" dirty="0"/>
              <a:t>- </a:t>
            </a:r>
            <a:r>
              <a:rPr lang="ko-KR" altLang="en-US" sz="1400" dirty="0"/>
              <a:t>사회구성원의 사회에 대한 인식에 영향</a:t>
            </a:r>
            <a:r>
              <a:rPr lang="en-US" altLang="ko-KR" sz="1400" dirty="0"/>
              <a:t>, </a:t>
            </a:r>
            <a:r>
              <a:rPr lang="ko-KR" altLang="en-US" sz="1400" dirty="0"/>
              <a:t>텔레비전이 바라보는 시각으로 세상을 인식 </a:t>
            </a:r>
          </a:p>
          <a:p>
            <a:pPr algn="l"/>
            <a:r>
              <a:rPr lang="en-US" altLang="ko-KR" sz="1400" dirty="0" smtClean="0"/>
              <a:t>  . </a:t>
            </a:r>
            <a:r>
              <a:rPr lang="ko-KR" altLang="en-US" sz="1400" dirty="0"/>
              <a:t>텔레비전 </a:t>
            </a:r>
            <a:r>
              <a:rPr lang="ko-KR" altLang="en-US" sz="1400" dirty="0" smtClean="0"/>
              <a:t>시청자는 </a:t>
            </a:r>
            <a:r>
              <a:rPr lang="ko-KR" altLang="en-US" sz="1400" dirty="0" smtClean="0"/>
              <a:t>텔레비전이 묘사하는 사회를 실제 현실사회로 인식 </a:t>
            </a:r>
            <a:endParaRPr lang="ko-KR" altLang="en-US" sz="1400" dirty="0"/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714348" y="2000240"/>
            <a:ext cx="3714776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400" b="1" dirty="0" smtClean="0">
                <a:solidFill>
                  <a:schemeClr val="tx1"/>
                </a:solidFill>
              </a:rPr>
              <a:t>문화규범 이론</a:t>
            </a:r>
            <a:r>
              <a:rPr lang="en-US" altLang="ko-KR" sz="1400" dirty="0" smtClean="0">
                <a:solidFill>
                  <a:schemeClr val="tx1"/>
                </a:solidFill>
              </a:rPr>
              <a:t>(Cultural  Norm Theory)</a:t>
            </a:r>
            <a:endParaRPr lang="ko-KR" altLang="en-US" sz="1400" dirty="0"/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714348" y="3571876"/>
            <a:ext cx="3714776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400" b="1" dirty="0" smtClean="0">
                <a:solidFill>
                  <a:schemeClr val="tx1"/>
                </a:solidFill>
              </a:rPr>
              <a:t>모델링 이론</a:t>
            </a:r>
            <a:r>
              <a:rPr lang="en-US" altLang="ko-KR" sz="1400" dirty="0" smtClean="0">
                <a:solidFill>
                  <a:schemeClr val="tx1"/>
                </a:solidFill>
              </a:rPr>
              <a:t>(Modeling Theory)</a:t>
            </a:r>
            <a:endParaRPr lang="ko-KR" altLang="en-US" sz="1400" dirty="0"/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714348" y="5143512"/>
            <a:ext cx="3714776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400" b="1" dirty="0" smtClean="0"/>
              <a:t>문화계발효과 이론</a:t>
            </a:r>
            <a:r>
              <a:rPr lang="en-US" altLang="ko-KR" sz="1400" dirty="0" smtClean="0"/>
              <a:t>(</a:t>
            </a:r>
            <a:r>
              <a:rPr lang="en-US" sz="1400" dirty="0" smtClean="0"/>
              <a:t>Cultivation Theory)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영향</a:t>
            </a:r>
            <a:endParaRPr lang="ko-KR" altLang="en-US" sz="2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11</a:t>
            </a:fld>
            <a:endParaRPr lang="en-US" altLang="ko-KR"/>
          </a:p>
        </p:txBody>
      </p:sp>
      <p:sp>
        <p:nvSpPr>
          <p:cNvPr id="13" name="Text Box 94"/>
          <p:cNvSpPr txBox="1">
            <a:spLocks noChangeArrowheads="1"/>
          </p:cNvSpPr>
          <p:nvPr/>
        </p:nvSpPr>
        <p:spPr bwMode="auto">
          <a:xfrm>
            <a:off x="357158" y="1500174"/>
            <a:ext cx="4286280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en-US" altLang="ko-KR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나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막말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, </a:t>
            </a:r>
            <a:r>
              <a:rPr kumimoji="0" lang="ko-KR" altLang="en-US" dirty="0" err="1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저품격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프로그램의 영향</a:t>
            </a:r>
            <a:endParaRPr kumimoji="0" lang="ko-KR" altLang="en-US" dirty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6" name="순서도: 대체 처리 15"/>
          <p:cNvSpPr/>
          <p:nvPr/>
        </p:nvSpPr>
        <p:spPr bwMode="auto">
          <a:xfrm>
            <a:off x="571472" y="2428868"/>
            <a:ext cx="7786742" cy="1290635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200" dirty="0" smtClean="0"/>
          </a:p>
          <a:p>
            <a:pPr algn="l"/>
            <a:endParaRPr lang="en-US" altLang="ko-KR" sz="1200" dirty="0" smtClean="0"/>
          </a:p>
          <a:p>
            <a:pPr algn="l"/>
            <a:r>
              <a:rPr lang="en-US" altLang="ko-KR" sz="1600" b="1" dirty="0" smtClean="0"/>
              <a:t> - </a:t>
            </a:r>
            <a:r>
              <a:rPr lang="ko-KR" altLang="en-US" sz="1400" dirty="0" smtClean="0"/>
              <a:t>우리 말의 파괴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외국어 범람 </a:t>
            </a:r>
          </a:p>
          <a:p>
            <a:pPr algn="l"/>
            <a:r>
              <a:rPr lang="en-US" altLang="ko-KR" sz="1400" dirty="0" smtClean="0"/>
              <a:t> - </a:t>
            </a:r>
            <a:r>
              <a:rPr lang="ko-KR" altLang="en-US" sz="1400" dirty="0" smtClean="0"/>
              <a:t>일반인의 언어생활 변형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올바른 언어 생활 저해 </a:t>
            </a:r>
          </a:p>
          <a:p>
            <a:pPr algn="l"/>
            <a:r>
              <a:rPr lang="en-US" altLang="ko-KR" sz="1400" dirty="0" smtClean="0"/>
              <a:t> - </a:t>
            </a:r>
            <a:r>
              <a:rPr lang="ko-KR" altLang="en-US" sz="1400" dirty="0" smtClean="0"/>
              <a:t>어린이 청소년 올바른 언어사용 및 교육 저해 </a:t>
            </a:r>
          </a:p>
          <a:p>
            <a:pPr algn="l"/>
            <a:r>
              <a:rPr lang="en-US" altLang="ko-KR" sz="1400" dirty="0" smtClean="0"/>
              <a:t>   . </a:t>
            </a:r>
            <a:r>
              <a:rPr lang="ko-KR" altLang="en-US" sz="1400" dirty="0" smtClean="0"/>
              <a:t>욕과 일상어의 비 구분 문화 형성 </a:t>
            </a:r>
            <a:endParaRPr lang="en-US" altLang="ko-KR" sz="1400" dirty="0" smtClean="0"/>
          </a:p>
          <a:p>
            <a:pPr algn="l"/>
            <a:endParaRPr lang="ko-KR" altLang="en-US" sz="1400" dirty="0"/>
          </a:p>
        </p:txBody>
      </p:sp>
      <p:sp>
        <p:nvSpPr>
          <p:cNvPr id="17" name="모서리가 둥근 직사각형 16"/>
          <p:cNvSpPr/>
          <p:nvPr/>
        </p:nvSpPr>
        <p:spPr bwMode="auto">
          <a:xfrm>
            <a:off x="714348" y="2214554"/>
            <a:ext cx="3714776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4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막말 프로그램의 영향</a:t>
            </a:r>
          </a:p>
        </p:txBody>
      </p:sp>
      <p:sp>
        <p:nvSpPr>
          <p:cNvPr id="18" name="순서도: 대체 처리 17"/>
          <p:cNvSpPr/>
          <p:nvPr/>
        </p:nvSpPr>
        <p:spPr bwMode="auto">
          <a:xfrm>
            <a:off x="571472" y="4286256"/>
            <a:ext cx="7786742" cy="1290635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200" dirty="0" smtClean="0"/>
          </a:p>
          <a:p>
            <a:pPr algn="l"/>
            <a:endParaRPr lang="en-US" altLang="ko-KR" sz="1200" dirty="0" smtClean="0"/>
          </a:p>
          <a:p>
            <a:pPr algn="l"/>
            <a:r>
              <a:rPr lang="en-US" altLang="ko-KR" sz="1600" b="1" dirty="0" smtClean="0"/>
              <a:t> - </a:t>
            </a:r>
            <a:r>
              <a:rPr lang="ko-KR" altLang="en-US" sz="1400" dirty="0" smtClean="0"/>
              <a:t>사회와 개인에 대한 그릇된 인식과 가치관 제공 </a:t>
            </a:r>
          </a:p>
          <a:p>
            <a:pPr algn="l"/>
            <a:r>
              <a:rPr lang="en-US" altLang="ko-KR" sz="1400" dirty="0" smtClean="0"/>
              <a:t> - </a:t>
            </a:r>
            <a:r>
              <a:rPr lang="ko-KR" altLang="en-US" sz="1400" dirty="0" smtClean="0"/>
              <a:t>도덕과 윤리기준의 혼란 가중과 해이 현상 사회적 확산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- </a:t>
            </a:r>
            <a:r>
              <a:rPr lang="ko-KR" altLang="en-US" sz="1400" dirty="0" smtClean="0"/>
              <a:t>드라마의 획일화로 </a:t>
            </a:r>
            <a:r>
              <a:rPr lang="ko-KR" altLang="en-US" sz="1400" dirty="0" err="1" smtClean="0"/>
              <a:t>콘텐츠의</a:t>
            </a:r>
            <a:r>
              <a:rPr lang="ko-KR" altLang="en-US" sz="1400" dirty="0" smtClean="0"/>
              <a:t> 다양성 상실</a:t>
            </a:r>
          </a:p>
          <a:p>
            <a:pPr algn="l"/>
            <a:r>
              <a:rPr lang="en-US" altLang="ko-KR" sz="1400" dirty="0" smtClean="0"/>
              <a:t> - </a:t>
            </a:r>
            <a:r>
              <a:rPr lang="ko-KR" altLang="en-US" sz="1400" dirty="0" err="1" smtClean="0"/>
              <a:t>저품격</a:t>
            </a:r>
            <a:r>
              <a:rPr lang="ko-KR" altLang="en-US" sz="1400" dirty="0" smtClean="0"/>
              <a:t> 드라마의 수출로 한국 이미지 추락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장기적으로 한류에 부정적 인식  </a:t>
            </a:r>
          </a:p>
          <a:p>
            <a:pPr algn="l">
              <a:buFontTx/>
              <a:buChar char="-"/>
            </a:pPr>
            <a:endParaRPr lang="ko-KR" altLang="en-US" sz="1400" dirty="0"/>
          </a:p>
        </p:txBody>
      </p:sp>
      <p:sp>
        <p:nvSpPr>
          <p:cNvPr id="19" name="모서리가 둥근 직사각형 18"/>
          <p:cNvSpPr/>
          <p:nvPr/>
        </p:nvSpPr>
        <p:spPr bwMode="auto">
          <a:xfrm>
            <a:off x="714348" y="4071942"/>
            <a:ext cx="3714776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4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4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14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프로그램의 영향 </a:t>
            </a:r>
            <a:endParaRPr lang="ko-KR" altLang="en-US" sz="14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437EA-48EC-4782-A1C2-6EAE12546F03}" type="slidenum">
              <a:rPr lang="ko-KR" altLang="en-US"/>
              <a:pPr>
                <a:defRPr/>
              </a:pPr>
              <a:t>12</a:t>
            </a:fld>
            <a:endParaRPr lang="en-US" altLang="ko-KR"/>
          </a:p>
        </p:txBody>
      </p:sp>
      <p:pic>
        <p:nvPicPr>
          <p:cNvPr id="7171" name="Picture 4" descr="11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9588" y="2717800"/>
            <a:ext cx="62484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5893" name="Text Box 5"/>
          <p:cNvSpPr txBox="1">
            <a:spLocks noChangeArrowheads="1"/>
          </p:cNvSpPr>
          <p:nvPr/>
        </p:nvSpPr>
        <p:spPr bwMode="auto">
          <a:xfrm>
            <a:off x="2197100" y="3033713"/>
            <a:ext cx="47804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ko-KR" altLang="en-US" sz="28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성행 원인</a:t>
            </a:r>
            <a:endParaRPr lang="ko-KR" altLang="en-US" sz="28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163638" y="2781300"/>
            <a:ext cx="1031875" cy="1008063"/>
            <a:chOff x="577" y="1483"/>
            <a:chExt cx="490" cy="490"/>
          </a:xfrm>
        </p:grpSpPr>
        <p:pic>
          <p:nvPicPr>
            <p:cNvPr id="7174" name="Picture 7" descr="원(1)"/>
            <p:cNvPicPr>
              <a:picLocks noChangeAspect="1" noChangeArrowheads="1"/>
            </p:cNvPicPr>
            <p:nvPr/>
          </p:nvPicPr>
          <p:blipFill>
            <a:blip r:embed="rId3" cstate="print">
              <a:lum bright="6000" contrast="6000"/>
              <a:grayscl/>
            </a:blip>
            <a:srcRect/>
            <a:stretch>
              <a:fillRect/>
            </a:stretch>
          </p:blipFill>
          <p:spPr bwMode="auto">
            <a:xfrm>
              <a:off x="577" y="1483"/>
              <a:ext cx="490" cy="4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5896" name="Rectangle 8"/>
            <p:cNvSpPr>
              <a:spLocks noChangeArrowheads="1"/>
            </p:cNvSpPr>
            <p:nvPr/>
          </p:nvSpPr>
          <p:spPr bwMode="auto">
            <a:xfrm>
              <a:off x="639" y="1540"/>
              <a:ext cx="377" cy="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en-US" altLang="ko-KR" sz="2400" b="1" dirty="0" smtClean="0">
                  <a:solidFill>
                    <a:srgbClr val="4D4D4D"/>
                  </a:solidFill>
                  <a:latin typeface="Tahoma" pitchFamily="34" charset="0"/>
                </a:rPr>
                <a:t>4</a:t>
              </a:r>
              <a:endParaRPr lang="en-US" altLang="ko-KR" sz="2400" b="1" dirty="0">
                <a:solidFill>
                  <a:srgbClr val="4D4D4D"/>
                </a:solidFill>
                <a:latin typeface="Tahoma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4.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성행 원인</a:t>
            </a:r>
            <a:endParaRPr lang="ko-KR" altLang="en-US" sz="28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875463" y="6280150"/>
            <a:ext cx="2133600" cy="244475"/>
          </a:xfrm>
        </p:spPr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13</a:t>
            </a:fld>
            <a:endParaRPr lang="en-US" altLang="ko-KR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500034" y="1571612"/>
            <a:ext cx="3500462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en-US" altLang="ko-KR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가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막말 프로그램</a:t>
            </a:r>
            <a:endParaRPr kumimoji="0" lang="en-US" altLang="ko-KR" dirty="0" smtClean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9" name="순서도: 대체 처리 8"/>
          <p:cNvSpPr/>
          <p:nvPr/>
        </p:nvSpPr>
        <p:spPr bwMode="auto">
          <a:xfrm>
            <a:off x="357158" y="2714620"/>
            <a:ext cx="4214842" cy="3286148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>
              <a:buFontTx/>
              <a:buChar char="-"/>
            </a:pPr>
            <a:r>
              <a:rPr lang="ko-KR" altLang="en-US" sz="1400" dirty="0" smtClean="0"/>
              <a:t>사회전반의 </a:t>
            </a:r>
            <a:r>
              <a:rPr lang="ko-KR" altLang="en-US" sz="1400" dirty="0"/>
              <a:t>커뮤니케이션 문화의 </a:t>
            </a:r>
            <a:r>
              <a:rPr lang="ko-KR" altLang="en-US" sz="1400" dirty="0" smtClean="0"/>
              <a:t>경박성과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</a:t>
            </a:r>
            <a:r>
              <a:rPr lang="ko-KR" altLang="en-US" sz="1400" dirty="0" smtClean="0"/>
              <a:t>연성화 </a:t>
            </a:r>
            <a:endParaRPr lang="ko-KR" altLang="en-US" sz="1400" dirty="0"/>
          </a:p>
          <a:p>
            <a:pPr algn="l"/>
            <a:r>
              <a:rPr lang="en-US" altLang="ko-KR" sz="1400" dirty="0"/>
              <a:t>. </a:t>
            </a:r>
            <a:r>
              <a:rPr lang="ko-KR" altLang="en-US" sz="1400" dirty="0"/>
              <a:t>권위주의 문화 </a:t>
            </a:r>
            <a:r>
              <a:rPr lang="ko-KR" altLang="en-US" sz="1400" dirty="0" smtClean="0"/>
              <a:t> 퇴조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품위 있는 </a:t>
            </a:r>
            <a:r>
              <a:rPr lang="ko-KR" altLang="en-US" sz="1400" dirty="0"/>
              <a:t>언어 </a:t>
            </a:r>
            <a:r>
              <a:rPr lang="ko-KR" altLang="en-US" sz="1400" dirty="0" smtClean="0"/>
              <a:t>약화</a:t>
            </a:r>
            <a:endParaRPr lang="en-US" altLang="ko-KR" sz="1400" dirty="0" smtClean="0"/>
          </a:p>
          <a:p>
            <a:pPr algn="l"/>
            <a:r>
              <a:rPr lang="ko-KR" altLang="en-US" sz="1400" dirty="0" smtClean="0"/>
              <a:t> </a:t>
            </a:r>
            <a:endParaRPr lang="ko-KR" altLang="en-US" sz="1400" dirty="0"/>
          </a:p>
          <a:p>
            <a:pPr algn="l">
              <a:buFontTx/>
              <a:buChar char="-"/>
            </a:pPr>
            <a:r>
              <a:rPr lang="ko-KR" altLang="en-US" sz="1400" dirty="0" smtClean="0"/>
              <a:t>돌출언어를  통해 관심을  끄는 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언어 </a:t>
            </a:r>
            <a:r>
              <a:rPr lang="ko-KR" altLang="en-US" sz="1400" dirty="0"/>
              <a:t>한탕주의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</a:t>
            </a:r>
            <a:r>
              <a:rPr lang="ko-KR" altLang="en-US" sz="1400" dirty="0" smtClean="0"/>
              <a:t>풍조 만연  </a:t>
            </a:r>
            <a:endParaRPr lang="ko-KR" altLang="en-US" sz="1400" dirty="0"/>
          </a:p>
          <a:p>
            <a:pPr algn="l"/>
            <a:r>
              <a:rPr lang="en-US" altLang="ko-KR" sz="1400" dirty="0" smtClean="0"/>
              <a:t> . </a:t>
            </a:r>
            <a:r>
              <a:rPr lang="ko-KR" altLang="en-US" sz="1400" dirty="0" smtClean="0"/>
              <a:t>인기를 고려한 계산된 정치적</a:t>
            </a:r>
            <a:r>
              <a:rPr lang="en-US" altLang="ko-KR" sz="1400" dirty="0"/>
              <a:t>, </a:t>
            </a:r>
            <a:r>
              <a:rPr lang="ko-KR" altLang="en-US" sz="1400" dirty="0"/>
              <a:t>상업적 </a:t>
            </a:r>
            <a:r>
              <a:rPr lang="ko-KR" altLang="en-US" sz="1400" dirty="0" smtClean="0"/>
              <a:t>언어행위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</a:t>
            </a:r>
            <a:r>
              <a:rPr lang="ko-KR" altLang="en-US" sz="1400" dirty="0" smtClean="0"/>
              <a:t>유행 </a:t>
            </a:r>
            <a:endParaRPr lang="en-US" altLang="ko-KR" sz="1400" dirty="0" smtClean="0"/>
          </a:p>
          <a:p>
            <a:pPr algn="l"/>
            <a:endParaRPr lang="ko-KR" altLang="en-US" sz="1400" dirty="0"/>
          </a:p>
          <a:p>
            <a:pPr algn="l"/>
            <a:r>
              <a:rPr lang="en-US" altLang="ko-KR" sz="1400" dirty="0"/>
              <a:t>- </a:t>
            </a:r>
            <a:r>
              <a:rPr lang="ko-KR" altLang="en-US" sz="1400" dirty="0"/>
              <a:t>각박한 사회현실 </a:t>
            </a:r>
            <a:r>
              <a:rPr lang="ko-KR" altLang="en-US" sz="1400" dirty="0" smtClean="0"/>
              <a:t>가속화 </a:t>
            </a:r>
            <a:endParaRPr lang="ko-KR" altLang="en-US" sz="1400" dirty="0"/>
          </a:p>
          <a:p>
            <a:pPr algn="l"/>
            <a:r>
              <a:rPr lang="en-US" altLang="ko-KR" sz="1400" dirty="0" smtClean="0"/>
              <a:t> . </a:t>
            </a:r>
            <a:r>
              <a:rPr lang="ko-KR" altLang="en-US" sz="1400" dirty="0"/>
              <a:t>우리말의 경음화</a:t>
            </a:r>
            <a:r>
              <a:rPr lang="en-US" altLang="ko-KR" sz="1400" dirty="0"/>
              <a:t>, </a:t>
            </a:r>
            <a:r>
              <a:rPr lang="ko-KR" altLang="en-US" sz="1400" dirty="0"/>
              <a:t>음성 모음화 현상 강화 </a:t>
            </a:r>
          </a:p>
        </p:txBody>
      </p:sp>
      <p:sp>
        <p:nvSpPr>
          <p:cNvPr id="10" name="순서도: 대체 처리 9"/>
          <p:cNvSpPr/>
          <p:nvPr/>
        </p:nvSpPr>
        <p:spPr bwMode="auto">
          <a:xfrm>
            <a:off x="4643438" y="2714620"/>
            <a:ext cx="4214842" cy="3357586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sz="1400" b="1" dirty="0"/>
              <a:t>- </a:t>
            </a:r>
            <a:r>
              <a:rPr lang="ko-KR" altLang="en-US" sz="1400" dirty="0" smtClean="0"/>
              <a:t>비 전문  </a:t>
            </a:r>
            <a:r>
              <a:rPr lang="ko-KR" altLang="en-US" sz="1400" dirty="0" err="1" smtClean="0"/>
              <a:t>커뮤니케이터의</a:t>
            </a:r>
            <a:r>
              <a:rPr lang="ko-KR" altLang="en-US" sz="1400" dirty="0" smtClean="0"/>
              <a:t>  방송 출연  </a:t>
            </a:r>
            <a:r>
              <a:rPr lang="ko-KR" altLang="en-US" sz="1400" dirty="0"/>
              <a:t>증가 </a:t>
            </a:r>
          </a:p>
          <a:p>
            <a:pPr algn="l"/>
            <a:r>
              <a:rPr lang="en-US" altLang="ko-KR" sz="1400" dirty="0" smtClean="0"/>
              <a:t>  . </a:t>
            </a:r>
            <a:r>
              <a:rPr lang="ko-KR" altLang="en-US" sz="1400" dirty="0" smtClean="0"/>
              <a:t>방송언어 </a:t>
            </a:r>
            <a:r>
              <a:rPr lang="ko-KR" altLang="en-US" sz="1400" dirty="0"/>
              <a:t>‘비 검증인사’의 방송출연 증가</a:t>
            </a:r>
          </a:p>
          <a:p>
            <a:pPr algn="l"/>
            <a:r>
              <a:rPr lang="en-US" altLang="ko-KR" sz="1400" dirty="0" smtClean="0"/>
              <a:t>  . </a:t>
            </a:r>
            <a:r>
              <a:rPr lang="ko-KR" altLang="en-US" sz="1400" dirty="0"/>
              <a:t>프로그램의 연성화로 </a:t>
            </a:r>
            <a:r>
              <a:rPr lang="ko-KR" altLang="en-US" sz="1400" dirty="0" smtClean="0"/>
              <a:t>비 </a:t>
            </a:r>
            <a:r>
              <a:rPr lang="ko-KR" altLang="en-US" sz="1400" dirty="0"/>
              <a:t>방송인</a:t>
            </a:r>
            <a:r>
              <a:rPr lang="en-US" altLang="ko-KR" sz="1400" dirty="0"/>
              <a:t>, </a:t>
            </a:r>
            <a:r>
              <a:rPr lang="ko-KR" altLang="en-US" sz="1400" dirty="0" smtClean="0"/>
              <a:t>인기인의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출연 </a:t>
            </a:r>
            <a:r>
              <a:rPr lang="ko-KR" altLang="en-US" sz="1400" dirty="0" smtClean="0"/>
              <a:t>증가</a:t>
            </a:r>
            <a:endParaRPr lang="en-US" altLang="ko-KR" sz="1400" dirty="0" smtClean="0"/>
          </a:p>
          <a:p>
            <a:pPr algn="l"/>
            <a:r>
              <a:rPr lang="ko-KR" altLang="en-US" sz="1400" dirty="0" smtClean="0"/>
              <a:t>  </a:t>
            </a:r>
            <a:endParaRPr lang="ko-KR" altLang="en-US" sz="1400" dirty="0"/>
          </a:p>
          <a:p>
            <a:pPr algn="l"/>
            <a:r>
              <a:rPr lang="en-US" altLang="ko-KR" sz="1400" dirty="0"/>
              <a:t>- </a:t>
            </a:r>
            <a:r>
              <a:rPr lang="ko-KR" altLang="en-US" sz="1400" dirty="0"/>
              <a:t>진행자</a:t>
            </a:r>
            <a:r>
              <a:rPr lang="en-US" altLang="ko-KR" sz="1400" dirty="0"/>
              <a:t>, </a:t>
            </a:r>
            <a:r>
              <a:rPr lang="ko-KR" altLang="en-US" sz="1400" dirty="0"/>
              <a:t>출연자의 인기 발언과 사회적 관심 유도 </a:t>
            </a:r>
          </a:p>
          <a:p>
            <a:pPr algn="l"/>
            <a:r>
              <a:rPr lang="en-US" altLang="ko-KR" sz="1400" dirty="0" smtClean="0"/>
              <a:t>  . </a:t>
            </a:r>
            <a:r>
              <a:rPr lang="ko-KR" altLang="en-US" sz="1400" dirty="0"/>
              <a:t>일부 출연자의 </a:t>
            </a:r>
            <a:r>
              <a:rPr lang="ko-KR" altLang="en-US" sz="1400" dirty="0" smtClean="0"/>
              <a:t>돌출적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파괴적 </a:t>
            </a:r>
            <a:r>
              <a:rPr lang="ko-KR" altLang="en-US" sz="1400" dirty="0"/>
              <a:t>발언을 통한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 </a:t>
            </a:r>
            <a:r>
              <a:rPr lang="ko-KR" altLang="en-US" sz="1400" dirty="0" smtClean="0"/>
              <a:t>사회적 </a:t>
            </a:r>
            <a:r>
              <a:rPr lang="ko-KR" altLang="en-US" sz="1400" dirty="0"/>
              <a:t>관심 </a:t>
            </a:r>
            <a:r>
              <a:rPr lang="ko-KR" altLang="en-US" sz="1400" dirty="0" smtClean="0"/>
              <a:t>유도 현상 증가  </a:t>
            </a:r>
            <a:endParaRPr lang="en-US" altLang="ko-KR" sz="1400" dirty="0" smtClean="0"/>
          </a:p>
          <a:p>
            <a:pPr algn="l"/>
            <a:endParaRPr lang="ko-KR" altLang="en-US" sz="1400" dirty="0"/>
          </a:p>
          <a:p>
            <a:pPr algn="l"/>
            <a:r>
              <a:rPr lang="en-US" altLang="ko-KR" sz="1400" dirty="0"/>
              <a:t>- </a:t>
            </a:r>
            <a:r>
              <a:rPr lang="ko-KR" altLang="en-US" sz="1400" dirty="0"/>
              <a:t>제작자의 방송언어에 대한 사회적 책임감 약화 </a:t>
            </a:r>
          </a:p>
          <a:p>
            <a:pPr algn="l"/>
            <a:r>
              <a:rPr lang="en-US" altLang="ko-KR" sz="1400" dirty="0" smtClean="0"/>
              <a:t>   . </a:t>
            </a:r>
            <a:r>
              <a:rPr lang="ko-KR" altLang="en-US" sz="1400" dirty="0" smtClean="0"/>
              <a:t>시청률만을 </a:t>
            </a:r>
            <a:r>
              <a:rPr lang="ko-KR" altLang="en-US" sz="1400" dirty="0"/>
              <a:t>염두에 </a:t>
            </a:r>
            <a:r>
              <a:rPr lang="ko-KR" altLang="en-US" sz="1400" dirty="0" smtClean="0"/>
              <a:t>둔 프로그램의 </a:t>
            </a:r>
            <a:r>
              <a:rPr lang="ko-KR" altLang="en-US" sz="1400" dirty="0"/>
              <a:t>제작 증가 </a:t>
            </a:r>
          </a:p>
        </p:txBody>
      </p:sp>
      <p:sp>
        <p:nvSpPr>
          <p:cNvPr id="11" name="타원 10"/>
          <p:cNvSpPr/>
          <p:nvPr/>
        </p:nvSpPr>
        <p:spPr bwMode="auto">
          <a:xfrm>
            <a:off x="1214414" y="2357430"/>
            <a:ext cx="2000264" cy="64294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rPr>
              <a:t>방송 외적 요인</a:t>
            </a:r>
          </a:p>
        </p:txBody>
      </p:sp>
      <p:sp>
        <p:nvSpPr>
          <p:cNvPr id="12" name="타원 11"/>
          <p:cNvSpPr/>
          <p:nvPr/>
        </p:nvSpPr>
        <p:spPr bwMode="auto">
          <a:xfrm>
            <a:off x="5786446" y="2357430"/>
            <a:ext cx="2000264" cy="64294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rPr>
              <a:t>방송 내적 요인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6858000" cy="533400"/>
          </a:xfrm>
        </p:spPr>
        <p:txBody>
          <a:bodyPr/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4.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성행 원인</a:t>
            </a:r>
            <a:endParaRPr lang="ko-KR" altLang="en-US" sz="2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14</a:t>
            </a:fld>
            <a:endParaRPr lang="en-US" altLang="ko-KR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428596" y="1500174"/>
            <a:ext cx="3429024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en-US" altLang="ko-KR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나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</a:t>
            </a:r>
            <a:r>
              <a:rPr kumimoji="0" lang="ko-KR" altLang="en-US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 err="1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저품격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프로그램</a:t>
            </a:r>
            <a:endParaRPr kumimoji="0" lang="en-US" altLang="ko-KR" dirty="0" smtClean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9" name="순서도: 대체 처리 8"/>
          <p:cNvSpPr/>
          <p:nvPr/>
        </p:nvSpPr>
        <p:spPr bwMode="auto">
          <a:xfrm>
            <a:off x="214282" y="2500306"/>
            <a:ext cx="4214842" cy="3571900"/>
          </a:xfrm>
          <a:prstGeom prst="flowChartAlternateProcess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>
              <a:buFontTx/>
              <a:buChar char="-"/>
            </a:pPr>
            <a:r>
              <a:rPr lang="ko-KR" altLang="en-US" sz="1400" dirty="0" smtClean="0"/>
              <a:t>사회 </a:t>
            </a:r>
            <a:r>
              <a:rPr lang="ko-KR" altLang="en-US" sz="1400" dirty="0"/>
              <a:t>전반의 </a:t>
            </a:r>
            <a:r>
              <a:rPr lang="ko-KR" altLang="en-US" sz="1400" dirty="0" smtClean="0"/>
              <a:t> 소비주의적 퇴폐 풍조  만연</a:t>
            </a:r>
            <a:endParaRPr lang="en-US" altLang="ko-KR" sz="1400" dirty="0" smtClean="0"/>
          </a:p>
          <a:p>
            <a:pPr algn="l">
              <a:buFontTx/>
              <a:buChar char="-"/>
            </a:pPr>
            <a:endParaRPr lang="ko-KR" altLang="en-US" sz="1400" dirty="0"/>
          </a:p>
          <a:p>
            <a:pPr algn="l">
              <a:buFontTx/>
              <a:buChar char="-"/>
            </a:pPr>
            <a:r>
              <a:rPr lang="ko-KR" altLang="en-US" sz="1400" dirty="0" err="1" smtClean="0"/>
              <a:t>저품격</a:t>
            </a:r>
            <a:r>
              <a:rPr lang="ko-KR" altLang="en-US" sz="1400" dirty="0" smtClean="0"/>
              <a:t>  프로그램  소비주체의 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대안적인 소비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</a:t>
            </a:r>
            <a:r>
              <a:rPr lang="ko-KR" altLang="en-US" sz="1400" dirty="0" err="1" smtClean="0"/>
              <a:t>콘텐츠</a:t>
            </a:r>
            <a:r>
              <a:rPr lang="ko-KR" altLang="en-US" sz="1400" dirty="0" smtClean="0"/>
              <a:t>  부족 </a:t>
            </a:r>
          </a:p>
          <a:p>
            <a:pPr algn="l"/>
            <a:r>
              <a:rPr lang="en-US" altLang="ko-KR" sz="1400" dirty="0" smtClean="0"/>
              <a:t> . </a:t>
            </a:r>
            <a:r>
              <a:rPr lang="ko-KR" altLang="en-US" sz="1400" dirty="0" err="1" smtClean="0"/>
              <a:t>중장년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층의 감성과 욕구를 </a:t>
            </a:r>
            <a:r>
              <a:rPr lang="ko-KR" altLang="en-US" sz="1400" dirty="0" smtClean="0"/>
              <a:t>충족시키는 문화와 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</a:t>
            </a:r>
            <a:r>
              <a:rPr lang="ko-KR" altLang="en-US" sz="1400" dirty="0" err="1" smtClean="0"/>
              <a:t>콘텐츠</a:t>
            </a:r>
            <a:r>
              <a:rPr lang="ko-KR" altLang="en-US" sz="1400" dirty="0" smtClean="0"/>
              <a:t> 부족</a:t>
            </a:r>
            <a:endParaRPr lang="en-US" altLang="ko-KR" sz="1400" dirty="0" smtClean="0"/>
          </a:p>
          <a:p>
            <a:pPr algn="l"/>
            <a:r>
              <a:rPr lang="ko-KR" altLang="en-US" sz="1400" dirty="0" smtClean="0"/>
              <a:t> </a:t>
            </a:r>
            <a:endParaRPr lang="ko-KR" altLang="en-US" sz="1400" dirty="0"/>
          </a:p>
          <a:p>
            <a:pPr algn="l">
              <a:buFontTx/>
              <a:buChar char="-"/>
            </a:pPr>
            <a:r>
              <a:rPr lang="ko-KR" altLang="en-US" sz="1400" dirty="0" smtClean="0"/>
              <a:t>한류현상의 </a:t>
            </a:r>
            <a:r>
              <a:rPr lang="ko-KR" altLang="en-US" sz="1400" dirty="0"/>
              <a:t>축소로 </a:t>
            </a:r>
            <a:r>
              <a:rPr lang="ko-KR" altLang="en-US" sz="1400" dirty="0" smtClean="0"/>
              <a:t>인한 문화산업의 </a:t>
            </a:r>
            <a:r>
              <a:rPr lang="ko-KR" altLang="en-US" sz="1400" dirty="0"/>
              <a:t>거품 붕괴 </a:t>
            </a:r>
          </a:p>
          <a:p>
            <a:pPr algn="l"/>
            <a:r>
              <a:rPr lang="en-US" altLang="ko-KR" sz="1400" spc="-100" dirty="0" smtClean="0"/>
              <a:t> . </a:t>
            </a:r>
            <a:r>
              <a:rPr lang="ko-KR" altLang="en-US" sz="1400" spc="-100" dirty="0"/>
              <a:t>한정된 </a:t>
            </a:r>
            <a:r>
              <a:rPr lang="ko-KR" altLang="en-US" sz="1400" spc="-100" dirty="0" smtClean="0"/>
              <a:t>시장을 </a:t>
            </a:r>
            <a:r>
              <a:rPr lang="ko-KR" altLang="en-US" sz="1400" spc="-100" dirty="0"/>
              <a:t>둘러싼 </a:t>
            </a:r>
            <a:r>
              <a:rPr lang="ko-KR" altLang="en-US" sz="1400" spc="-100" dirty="0" smtClean="0"/>
              <a:t>제작사들의 치열한 경쟁</a:t>
            </a:r>
            <a:endParaRPr lang="en-US" altLang="ko-KR" sz="1400" spc="-100" dirty="0" smtClean="0"/>
          </a:p>
          <a:p>
            <a:pPr algn="l"/>
            <a:r>
              <a:rPr lang="en-US" altLang="ko-KR" sz="1400" spc="-100" dirty="0" smtClean="0"/>
              <a:t>  </a:t>
            </a:r>
            <a:r>
              <a:rPr lang="ko-KR" altLang="en-US" sz="1400" spc="-100" dirty="0" smtClean="0"/>
              <a:t> </a:t>
            </a:r>
            <a:endParaRPr lang="ko-KR" altLang="en-US" sz="1400" spc="-100" dirty="0"/>
          </a:p>
          <a:p>
            <a:pPr algn="l">
              <a:buFontTx/>
              <a:buChar char="-"/>
            </a:pPr>
            <a:r>
              <a:rPr lang="ko-KR" altLang="en-US" sz="1400" dirty="0" smtClean="0"/>
              <a:t>방송사와 </a:t>
            </a:r>
            <a:r>
              <a:rPr lang="ko-KR" altLang="en-US" sz="1400" dirty="0"/>
              <a:t>제작자의 시청자에 </a:t>
            </a:r>
            <a:r>
              <a:rPr lang="ko-KR" altLang="en-US" sz="1400" dirty="0" smtClean="0"/>
              <a:t> 대한 책임감 약화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</a:t>
            </a:r>
            <a:r>
              <a:rPr lang="ko-KR" altLang="en-US" sz="1400" dirty="0" smtClean="0"/>
              <a:t>및 </a:t>
            </a:r>
            <a:r>
              <a:rPr lang="ko-KR" altLang="en-US" sz="1400" dirty="0"/>
              <a:t>윤리의식 저하 </a:t>
            </a:r>
          </a:p>
        </p:txBody>
      </p:sp>
      <p:sp>
        <p:nvSpPr>
          <p:cNvPr id="10" name="순서도: 대체 처리 9"/>
          <p:cNvSpPr/>
          <p:nvPr/>
        </p:nvSpPr>
        <p:spPr bwMode="auto">
          <a:xfrm>
            <a:off x="4714876" y="2500306"/>
            <a:ext cx="4286280" cy="3571900"/>
          </a:xfrm>
          <a:prstGeom prst="flowChartAlternateProcess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>
              <a:buFontTx/>
              <a:buChar char="-"/>
            </a:pPr>
            <a:r>
              <a:rPr lang="ko-KR" altLang="en-US" sz="1400" dirty="0" err="1" smtClean="0"/>
              <a:t>지상파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방송의 </a:t>
            </a:r>
            <a:r>
              <a:rPr lang="ko-KR" altLang="en-US" sz="1400" dirty="0" smtClean="0"/>
              <a:t>시청률과 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매출액 </a:t>
            </a:r>
            <a:r>
              <a:rPr lang="ko-KR" altLang="en-US" sz="1400" dirty="0"/>
              <a:t>하락에 따른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</a:t>
            </a:r>
            <a:r>
              <a:rPr lang="ko-KR" altLang="en-US" sz="1400" dirty="0" smtClean="0"/>
              <a:t>위기감과 </a:t>
            </a:r>
            <a:r>
              <a:rPr lang="ko-KR" altLang="en-US" sz="1400" dirty="0"/>
              <a:t>수입 </a:t>
            </a:r>
            <a:r>
              <a:rPr lang="ko-KR" altLang="en-US" sz="1400" dirty="0" smtClean="0"/>
              <a:t>감소</a:t>
            </a:r>
            <a:endParaRPr lang="en-US" altLang="ko-KR" sz="1400" dirty="0" smtClean="0"/>
          </a:p>
          <a:p>
            <a:pPr algn="l"/>
            <a:r>
              <a:rPr lang="ko-KR" altLang="en-US" sz="1400" dirty="0" smtClean="0"/>
              <a:t> </a:t>
            </a:r>
            <a:endParaRPr lang="ko-KR" altLang="en-US" sz="1400" dirty="0"/>
          </a:p>
          <a:p>
            <a:pPr algn="l"/>
            <a:r>
              <a:rPr lang="en-US" altLang="ko-KR" sz="1400" dirty="0"/>
              <a:t>- </a:t>
            </a:r>
            <a:r>
              <a:rPr lang="ko-KR" altLang="en-US" sz="1400" dirty="0"/>
              <a:t>방송제작자들</a:t>
            </a:r>
            <a:r>
              <a:rPr lang="en-US" altLang="ko-KR" sz="1400" dirty="0"/>
              <a:t>, </a:t>
            </a:r>
            <a:r>
              <a:rPr lang="ko-KR" altLang="en-US" sz="1400" dirty="0"/>
              <a:t>방송사간의 지나친 시청률 경쟁</a:t>
            </a:r>
          </a:p>
          <a:p>
            <a:pPr algn="l"/>
            <a:r>
              <a:rPr lang="ko-KR" altLang="en-US" sz="1400" dirty="0" smtClean="0"/>
              <a:t>  </a:t>
            </a:r>
            <a:r>
              <a:rPr lang="en-US" altLang="ko-KR" sz="1400" dirty="0" smtClean="0"/>
              <a:t>.</a:t>
            </a:r>
            <a:r>
              <a:rPr lang="ko-KR" altLang="en-US" sz="1400" dirty="0" smtClean="0"/>
              <a:t>상대적 높은 시청률과 높은 </a:t>
            </a:r>
            <a:r>
              <a:rPr lang="ko-KR" altLang="en-US" sz="1400" dirty="0"/>
              <a:t>광고단가의 유혹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 # </a:t>
            </a:r>
            <a:r>
              <a:rPr lang="ko-KR" altLang="en-US" sz="1400" dirty="0" smtClean="0"/>
              <a:t>‘</a:t>
            </a:r>
            <a:r>
              <a:rPr lang="ko-KR" altLang="en-US" sz="1400" dirty="0"/>
              <a:t>아내의 유혹’ </a:t>
            </a:r>
            <a:r>
              <a:rPr lang="en-US" altLang="ko-KR" sz="1400" dirty="0"/>
              <a:t>40%</a:t>
            </a:r>
            <a:r>
              <a:rPr lang="ko-KR" altLang="en-US" sz="1400" dirty="0"/>
              <a:t>대 시청률 </a:t>
            </a:r>
            <a:r>
              <a:rPr lang="ko-KR" altLang="en-US" sz="1400" dirty="0" smtClean="0"/>
              <a:t>기록</a:t>
            </a:r>
            <a:endParaRPr lang="en-US" altLang="ko-KR" sz="1400" dirty="0" smtClean="0"/>
          </a:p>
          <a:p>
            <a:pPr algn="l"/>
            <a:r>
              <a:rPr lang="ko-KR" altLang="en-US" sz="1400" dirty="0" smtClean="0"/>
              <a:t> </a:t>
            </a:r>
            <a:endParaRPr lang="ko-KR" altLang="en-US" sz="1400" dirty="0"/>
          </a:p>
          <a:p>
            <a:pPr algn="l">
              <a:buFontTx/>
              <a:buChar char="-"/>
            </a:pPr>
            <a:r>
              <a:rPr lang="ko-KR" altLang="en-US" sz="1400" dirty="0" smtClean="0"/>
              <a:t>새로운 </a:t>
            </a:r>
            <a:r>
              <a:rPr lang="ko-KR" altLang="en-US" sz="1400" dirty="0"/>
              <a:t>방식의 프로그램 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장르와 </a:t>
            </a:r>
            <a:r>
              <a:rPr lang="ko-KR" altLang="en-US" sz="1400" dirty="0"/>
              <a:t>내용 </a:t>
            </a:r>
            <a:r>
              <a:rPr lang="ko-KR" altLang="en-US" sz="1400" dirty="0" smtClean="0"/>
              <a:t>부재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. </a:t>
            </a:r>
            <a:r>
              <a:rPr lang="ko-KR" altLang="en-US" sz="1400" dirty="0" smtClean="0"/>
              <a:t>국내외적인 킬러 </a:t>
            </a:r>
            <a:r>
              <a:rPr lang="ko-KR" altLang="en-US" sz="1400" dirty="0" err="1" smtClean="0"/>
              <a:t>콘텐츠의</a:t>
            </a:r>
            <a:r>
              <a:rPr lang="ko-KR" altLang="en-US" sz="1400" dirty="0" smtClean="0"/>
              <a:t> 부재</a:t>
            </a:r>
            <a:endParaRPr lang="en-US" altLang="ko-KR" sz="1400" dirty="0" smtClean="0"/>
          </a:p>
          <a:p>
            <a:pPr algn="l"/>
            <a:r>
              <a:rPr lang="ko-KR" altLang="en-US" sz="1400" dirty="0" smtClean="0"/>
              <a:t> </a:t>
            </a:r>
            <a:endParaRPr lang="ko-KR" altLang="en-US" sz="1400" dirty="0"/>
          </a:p>
          <a:p>
            <a:pPr algn="l">
              <a:buFontTx/>
              <a:buChar char="-"/>
            </a:pPr>
            <a:r>
              <a:rPr lang="ko-KR" altLang="en-US" sz="1400" dirty="0" smtClean="0"/>
              <a:t>방송제작자와 </a:t>
            </a:r>
            <a:r>
              <a:rPr lang="ko-KR" altLang="en-US" sz="1400" dirty="0"/>
              <a:t>작가의 </a:t>
            </a:r>
            <a:r>
              <a:rPr lang="ko-KR" altLang="en-US" sz="1400" dirty="0" smtClean="0"/>
              <a:t>새롭고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차별적인 프로그램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</a:t>
            </a:r>
            <a:r>
              <a:rPr lang="ko-KR" altLang="en-US" sz="1400" dirty="0" smtClean="0"/>
              <a:t>형식의 </a:t>
            </a:r>
            <a:r>
              <a:rPr lang="ko-KR" altLang="en-US" sz="1400" dirty="0"/>
              <a:t>추구 </a:t>
            </a:r>
          </a:p>
        </p:txBody>
      </p:sp>
      <p:sp>
        <p:nvSpPr>
          <p:cNvPr id="11" name="타원 10"/>
          <p:cNvSpPr/>
          <p:nvPr/>
        </p:nvSpPr>
        <p:spPr bwMode="auto">
          <a:xfrm>
            <a:off x="1285852" y="2143116"/>
            <a:ext cx="1714512" cy="64294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rPr>
              <a:t>방송 외적 요인</a:t>
            </a:r>
          </a:p>
        </p:txBody>
      </p:sp>
      <p:sp>
        <p:nvSpPr>
          <p:cNvPr id="12" name="타원 11"/>
          <p:cNvSpPr/>
          <p:nvPr/>
        </p:nvSpPr>
        <p:spPr bwMode="auto">
          <a:xfrm>
            <a:off x="6000760" y="2143116"/>
            <a:ext cx="1857388" cy="64294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rPr>
              <a:t>방송 내적 요인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15</a:t>
            </a:fld>
            <a:endParaRPr lang="en-US" altLang="ko-KR"/>
          </a:p>
        </p:txBody>
      </p:sp>
      <p:pic>
        <p:nvPicPr>
          <p:cNvPr id="5" name="Picture 4" descr="11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9588" y="2717800"/>
            <a:ext cx="62484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143108" y="3071810"/>
            <a:ext cx="50006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규제 제도</a:t>
            </a:r>
            <a:endParaRPr lang="ko-KR" altLang="en-US" sz="28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163638" y="2781300"/>
            <a:ext cx="1031875" cy="1008063"/>
            <a:chOff x="577" y="1483"/>
            <a:chExt cx="490" cy="490"/>
          </a:xfrm>
        </p:grpSpPr>
        <p:pic>
          <p:nvPicPr>
            <p:cNvPr id="8" name="Picture 7" descr="원(1)"/>
            <p:cNvPicPr>
              <a:picLocks noChangeAspect="1" noChangeArrowheads="1"/>
            </p:cNvPicPr>
            <p:nvPr/>
          </p:nvPicPr>
          <p:blipFill>
            <a:blip r:embed="rId3" cstate="print">
              <a:lum bright="6000" contrast="6000"/>
              <a:grayscl/>
            </a:blip>
            <a:srcRect/>
            <a:stretch>
              <a:fillRect/>
            </a:stretch>
          </p:blipFill>
          <p:spPr bwMode="auto">
            <a:xfrm>
              <a:off x="577" y="1483"/>
              <a:ext cx="490" cy="4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639" y="1540"/>
              <a:ext cx="377" cy="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en-US" altLang="ko-KR" sz="2400" b="1" dirty="0" smtClean="0">
                  <a:solidFill>
                    <a:srgbClr val="4D4D4D"/>
                  </a:solidFill>
                  <a:latin typeface="Tahoma" pitchFamily="34" charset="0"/>
                </a:rPr>
                <a:t>5</a:t>
              </a:r>
              <a:endParaRPr lang="en-US" altLang="ko-KR" sz="2400" b="1" dirty="0">
                <a:solidFill>
                  <a:srgbClr val="4D4D4D"/>
                </a:solidFill>
                <a:latin typeface="Tahoma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5.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규제 제도</a:t>
            </a:r>
            <a:endParaRPr lang="ko-KR" altLang="en-US" sz="28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875463" y="6280150"/>
            <a:ext cx="2133600" cy="244475"/>
          </a:xfrm>
        </p:spPr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16</a:t>
            </a:fld>
            <a:endParaRPr lang="en-US" altLang="ko-KR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428596" y="1428736"/>
            <a:ext cx="4286280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en-US" altLang="ko-KR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가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해외 주요국의 규제제도</a:t>
            </a:r>
            <a:endParaRPr kumimoji="0" lang="ko-KR" altLang="en-US" dirty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5" name="순서도: 대체 처리 14"/>
          <p:cNvSpPr/>
          <p:nvPr/>
        </p:nvSpPr>
        <p:spPr bwMode="auto">
          <a:xfrm>
            <a:off x="500034" y="2143116"/>
            <a:ext cx="7786742" cy="4143404"/>
          </a:xfrm>
          <a:prstGeom prst="flowChartAlternateProcess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표현의 자유 존중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방송국에 규제기관 직접적인 간섭 금지</a:t>
            </a:r>
          </a:p>
          <a:p>
            <a:pPr algn="l"/>
            <a:r>
              <a:rPr lang="en-US" altLang="ko-KR" sz="1400" dirty="0" smtClean="0"/>
              <a:t>  . </a:t>
            </a:r>
            <a:r>
              <a:rPr lang="ko-KR" altLang="en-US" sz="1400" dirty="0" smtClean="0"/>
              <a:t>민원 제기 시 규제기관이 조사하여 결과에 따라 규제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면허 </a:t>
            </a:r>
            <a:r>
              <a:rPr lang="ko-KR" altLang="en-US" sz="1400" dirty="0" err="1" smtClean="0"/>
              <a:t>갱신시</a:t>
            </a:r>
            <a:r>
              <a:rPr lang="ko-KR" altLang="en-US" sz="1400" dirty="0" smtClean="0"/>
              <a:t> 반영 </a:t>
            </a:r>
          </a:p>
          <a:p>
            <a:pPr algn="l"/>
            <a:r>
              <a:rPr lang="en-US" altLang="ko-KR" sz="1400" dirty="0" smtClean="0"/>
              <a:t>  . </a:t>
            </a:r>
            <a:r>
              <a:rPr lang="ko-KR" altLang="en-US" sz="1400" dirty="0" smtClean="0"/>
              <a:t>가족 시청 시간대</a:t>
            </a:r>
            <a:r>
              <a:rPr lang="en-US" altLang="ko-KR" sz="1400" dirty="0" smtClean="0"/>
              <a:t>(18:00-21:00) </a:t>
            </a:r>
            <a:r>
              <a:rPr lang="ko-KR" altLang="en-US" sz="1400" dirty="0" smtClean="0"/>
              <a:t>설정하여 엄격히 규제 </a:t>
            </a:r>
            <a:endParaRPr lang="en-US" altLang="ko-KR" sz="1400" dirty="0" smtClean="0"/>
          </a:p>
          <a:p>
            <a:pPr algn="l"/>
            <a:endParaRPr lang="ko-KR" altLang="en-US" sz="1400" dirty="0" smtClean="0"/>
          </a:p>
          <a:p>
            <a:pPr algn="l">
              <a:buFontTx/>
              <a:buChar char="-"/>
            </a:pPr>
            <a:r>
              <a:rPr lang="ko-KR" altLang="en-US" sz="1400" dirty="0" smtClean="0"/>
              <a:t> 방송을 통한 외설적이고 음란한 내용배포는 금지</a:t>
            </a:r>
            <a:endParaRPr lang="en-US" altLang="ko-KR" sz="1400" dirty="0" smtClean="0"/>
          </a:p>
          <a:p>
            <a:pPr algn="l">
              <a:buFontTx/>
              <a:buChar char="-"/>
            </a:pPr>
            <a:endParaRPr lang="ko-KR" altLang="en-US" sz="1400" dirty="0" smtClean="0"/>
          </a:p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막말방송 규제 사례 </a:t>
            </a:r>
          </a:p>
          <a:p>
            <a:pPr algn="l"/>
            <a:r>
              <a:rPr lang="en-US" altLang="ko-KR" sz="1400" dirty="0" smtClean="0"/>
              <a:t> . 2002</a:t>
            </a:r>
            <a:r>
              <a:rPr lang="ko-KR" altLang="en-US" sz="1400" dirty="0" smtClean="0"/>
              <a:t>년 </a:t>
            </a:r>
            <a:r>
              <a:rPr lang="en-US" altLang="ko-KR" sz="1400" dirty="0" smtClean="0"/>
              <a:t>FOX TV </a:t>
            </a:r>
            <a:r>
              <a:rPr lang="ko-KR" altLang="en-US" sz="1400" dirty="0" smtClean="0"/>
              <a:t>빌보드 뮤직 </a:t>
            </a:r>
            <a:r>
              <a:rPr lang="ko-KR" altLang="en-US" sz="1400" dirty="0" err="1" smtClean="0"/>
              <a:t>어워드</a:t>
            </a:r>
            <a:r>
              <a:rPr lang="ko-KR" altLang="en-US" sz="1400" dirty="0" smtClean="0"/>
              <a:t> 시상식에서 여가수 셰어</a:t>
            </a:r>
            <a:r>
              <a:rPr lang="en-US" altLang="ko-KR" sz="1400" dirty="0" smtClean="0"/>
              <a:t>(Cher)</a:t>
            </a:r>
            <a:r>
              <a:rPr lang="ko-KR" altLang="en-US" sz="1400" dirty="0" smtClean="0"/>
              <a:t>가 수상자 소감 발표에서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"</a:t>
            </a:r>
            <a:r>
              <a:rPr lang="ko-KR" altLang="en-US" sz="1400" dirty="0" smtClean="0"/>
              <a:t>엿이나 먹어라</a:t>
            </a:r>
            <a:r>
              <a:rPr lang="en-US" altLang="ko-KR" sz="1400" dirty="0" smtClean="0"/>
              <a:t>(So, </a:t>
            </a:r>
            <a:r>
              <a:rPr lang="en-US" altLang="ko-KR" sz="1400" dirty="0" err="1" smtClean="0"/>
              <a:t>fuck'em</a:t>
            </a:r>
            <a:r>
              <a:rPr lang="en-US" altLang="ko-KR" sz="1400" dirty="0" smtClean="0"/>
              <a:t>)”,</a:t>
            </a:r>
            <a:r>
              <a:rPr lang="ko-KR" altLang="en-US" sz="1400" dirty="0" smtClean="0"/>
              <a:t>라고 욕설 </a:t>
            </a:r>
          </a:p>
          <a:p>
            <a:pPr algn="l"/>
            <a:r>
              <a:rPr lang="en-US" altLang="ko-KR" sz="1400" dirty="0" smtClean="0"/>
              <a:t> . FCC</a:t>
            </a:r>
            <a:r>
              <a:rPr lang="ko-KR" altLang="en-US" sz="1400" dirty="0" smtClean="0"/>
              <a:t>는 저속한 단어사용이 외설설적</a:t>
            </a:r>
            <a:r>
              <a:rPr lang="en-US" altLang="ko-KR" sz="1400" dirty="0" smtClean="0"/>
              <a:t>(Indecency)</a:t>
            </a:r>
            <a:r>
              <a:rPr lang="ko-KR" altLang="en-US" sz="1400" dirty="0" smtClean="0"/>
              <a:t>이라고 판단하여 </a:t>
            </a:r>
            <a:r>
              <a:rPr lang="en-US" altLang="ko-KR" sz="1400" dirty="0" smtClean="0"/>
              <a:t>FOX</a:t>
            </a:r>
            <a:r>
              <a:rPr lang="ko-KR" altLang="en-US" sz="1400" dirty="0" smtClean="0"/>
              <a:t>에 </a:t>
            </a:r>
            <a:r>
              <a:rPr lang="en-US" altLang="ko-KR" sz="1400" dirty="0" smtClean="0"/>
              <a:t>25</a:t>
            </a:r>
            <a:r>
              <a:rPr lang="ko-KR" altLang="en-US" sz="1400" dirty="0" err="1" smtClean="0"/>
              <a:t>만달러</a:t>
            </a:r>
            <a:r>
              <a:rPr lang="ko-KR" altLang="en-US" sz="1400" dirty="0" smtClean="0"/>
              <a:t>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</a:t>
            </a:r>
            <a:r>
              <a:rPr lang="ko-KR" altLang="en-US" sz="1400" dirty="0" smtClean="0"/>
              <a:t>과징금 부과</a:t>
            </a:r>
          </a:p>
          <a:p>
            <a:pPr algn="l"/>
            <a:r>
              <a:rPr lang="en-US" altLang="ko-KR" sz="1400" dirty="0" smtClean="0"/>
              <a:t> . 2009</a:t>
            </a:r>
            <a:r>
              <a:rPr lang="ko-KR" altLang="en-US" sz="1400" dirty="0" smtClean="0"/>
              <a:t>년 </a:t>
            </a:r>
            <a:r>
              <a:rPr lang="en-US" altLang="ko-KR" sz="1400" dirty="0" smtClean="0"/>
              <a:t>4</a:t>
            </a:r>
            <a:r>
              <a:rPr lang="ko-KR" altLang="en-US" sz="1400" dirty="0" smtClean="0"/>
              <a:t>월 법원 </a:t>
            </a:r>
            <a:r>
              <a:rPr lang="en-US" altLang="ko-KR" sz="1400" dirty="0" smtClean="0"/>
              <a:t>FCC</a:t>
            </a:r>
            <a:r>
              <a:rPr lang="ko-KR" altLang="en-US" sz="1400" dirty="0" smtClean="0"/>
              <a:t>의 징계가 정당하다고 판결 </a:t>
            </a:r>
            <a:endParaRPr lang="en-US" altLang="ko-KR" sz="1400" dirty="0" smtClean="0"/>
          </a:p>
          <a:p>
            <a:pPr algn="l"/>
            <a:endParaRPr lang="ko-KR" altLang="en-US" sz="1400" dirty="0" smtClean="0"/>
          </a:p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err="1" smtClean="0"/>
              <a:t>저품격</a:t>
            </a:r>
            <a:r>
              <a:rPr lang="ko-KR" altLang="en-US" sz="1400" dirty="0" smtClean="0"/>
              <a:t> 프로그램 규제 사례</a:t>
            </a:r>
          </a:p>
          <a:p>
            <a:pPr algn="l"/>
            <a:r>
              <a:rPr lang="en-US" altLang="ko-KR" sz="1400" dirty="0" smtClean="0"/>
              <a:t> . 2004</a:t>
            </a:r>
            <a:r>
              <a:rPr lang="ko-KR" altLang="en-US" sz="1400" dirty="0" smtClean="0"/>
              <a:t>년 </a:t>
            </a:r>
            <a:r>
              <a:rPr lang="en-US" altLang="ko-KR" sz="1400" dirty="0" smtClean="0"/>
              <a:t>CBS </a:t>
            </a:r>
            <a:r>
              <a:rPr lang="ko-KR" altLang="en-US" sz="1400" dirty="0" smtClean="0"/>
              <a:t>내셔날 풋볼 하프타임 축하공연에서 가수 ‘</a:t>
            </a:r>
            <a:r>
              <a:rPr lang="ko-KR" altLang="en-US" sz="1400" dirty="0" err="1" smtClean="0"/>
              <a:t>자넷</a:t>
            </a:r>
            <a:r>
              <a:rPr lang="ko-KR" altLang="en-US" sz="1400" dirty="0" smtClean="0"/>
              <a:t> </a:t>
            </a:r>
            <a:r>
              <a:rPr lang="ko-KR" altLang="en-US" sz="1400" dirty="0" err="1" smtClean="0"/>
              <a:t>잭슨</a:t>
            </a:r>
            <a:r>
              <a:rPr lang="ko-KR" altLang="en-US" sz="1400" dirty="0" smtClean="0"/>
              <a:t>’의 가슴 노출 </a:t>
            </a:r>
          </a:p>
          <a:p>
            <a:pPr algn="l"/>
            <a:r>
              <a:rPr lang="en-US" altLang="ko-KR" sz="1400" dirty="0" smtClean="0"/>
              <a:t> . FCC</a:t>
            </a:r>
            <a:r>
              <a:rPr lang="ko-KR" altLang="en-US" sz="1400" dirty="0" smtClean="0"/>
              <a:t>는 </a:t>
            </a:r>
            <a:r>
              <a:rPr lang="en-US" altLang="ko-KR" sz="1400" dirty="0" smtClean="0"/>
              <a:t>CBS</a:t>
            </a:r>
            <a:r>
              <a:rPr lang="ko-KR" altLang="en-US" sz="1400" dirty="0" smtClean="0"/>
              <a:t>에 </a:t>
            </a:r>
            <a:r>
              <a:rPr lang="en-US" altLang="ko-KR" sz="1400" dirty="0" smtClean="0"/>
              <a:t>55</a:t>
            </a:r>
            <a:r>
              <a:rPr lang="ko-KR" altLang="en-US" sz="1400" dirty="0" err="1" smtClean="0"/>
              <a:t>만달러</a:t>
            </a:r>
            <a:r>
              <a:rPr lang="ko-KR" altLang="en-US" sz="1400" dirty="0" smtClean="0"/>
              <a:t> 과징금 부과</a:t>
            </a:r>
            <a:r>
              <a:rPr lang="en-US" altLang="ko-KR" sz="1400" dirty="0" smtClean="0"/>
              <a:t>, CBS </a:t>
            </a:r>
            <a:r>
              <a:rPr lang="ko-KR" altLang="en-US" sz="1400" dirty="0" smtClean="0"/>
              <a:t>이의 제기로 법원에 재심리 계류 중 </a:t>
            </a:r>
            <a:endParaRPr lang="ko-KR" altLang="en-US" sz="1400" dirty="0"/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1071538" y="1928802"/>
            <a:ext cx="2000264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미     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5.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규제 제도</a:t>
            </a:r>
            <a:endParaRPr lang="ko-KR" altLang="en-US" sz="28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875463" y="6280150"/>
            <a:ext cx="2133600" cy="244475"/>
          </a:xfrm>
        </p:spPr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17</a:t>
            </a:fld>
            <a:endParaRPr lang="en-US" altLang="ko-KR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357158" y="1428736"/>
            <a:ext cx="4000528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en-US" altLang="ko-KR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가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해외 주요국의 규제제도</a:t>
            </a:r>
            <a:endParaRPr kumimoji="0" lang="ko-KR" altLang="en-US" dirty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5" name="순서도: 대체 처리 14"/>
          <p:cNvSpPr/>
          <p:nvPr/>
        </p:nvSpPr>
        <p:spPr bwMode="auto">
          <a:xfrm>
            <a:off x="285720" y="2214554"/>
            <a:ext cx="8643998" cy="4071966"/>
          </a:xfrm>
          <a:prstGeom prst="flowChartAlternateProcess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sz="1400" b="1" dirty="0" smtClean="0"/>
              <a:t>◱ </a:t>
            </a:r>
            <a:r>
              <a:rPr lang="ko-KR" altLang="en-US" sz="1400" b="1" dirty="0" smtClean="0"/>
              <a:t> 민영 </a:t>
            </a:r>
            <a:r>
              <a:rPr lang="ko-KR" altLang="en-US" sz="1400" b="1" dirty="0" err="1" smtClean="0"/>
              <a:t>지상파</a:t>
            </a:r>
            <a:r>
              <a:rPr lang="ko-KR" altLang="en-US" sz="1400" b="1" dirty="0" smtClean="0"/>
              <a:t> 방송 </a:t>
            </a:r>
            <a:endParaRPr lang="en-US" altLang="ko-KR" sz="1400" b="1" dirty="0" smtClean="0"/>
          </a:p>
          <a:p>
            <a:pPr algn="l"/>
            <a:endParaRPr lang="ko-KR" altLang="en-US" sz="1400" dirty="0" smtClean="0"/>
          </a:p>
          <a:p>
            <a:pPr algn="l">
              <a:lnSpc>
                <a:spcPts val="1300"/>
              </a:lnSpc>
              <a:buFontTx/>
              <a:buChar char="-"/>
            </a:pPr>
            <a:r>
              <a:rPr lang="ko-KR" altLang="en-US" sz="1400" dirty="0" smtClean="0">
                <a:latin typeface="+mn-ea"/>
              </a:rPr>
              <a:t>규제기관인 </a:t>
            </a:r>
            <a:r>
              <a:rPr lang="en-US" altLang="ko-KR" sz="1400" dirty="0" err="1" smtClean="0">
                <a:latin typeface="+mn-ea"/>
              </a:rPr>
              <a:t>Ofcom</a:t>
            </a:r>
            <a:r>
              <a:rPr lang="ko-KR" altLang="en-US" sz="1400" dirty="0" smtClean="0">
                <a:latin typeface="+mn-ea"/>
              </a:rPr>
              <a:t>의 방송코드</a:t>
            </a:r>
            <a:r>
              <a:rPr lang="en-US" altLang="ko-KR" sz="1400" dirty="0" smtClean="0">
                <a:latin typeface="+mn-ea"/>
              </a:rPr>
              <a:t>(The </a:t>
            </a:r>
            <a:r>
              <a:rPr lang="en-US" altLang="ko-KR" sz="1400" dirty="0" err="1" smtClean="0">
                <a:latin typeface="+mn-ea"/>
              </a:rPr>
              <a:t>Ofcom</a:t>
            </a:r>
            <a:r>
              <a:rPr lang="en-US" altLang="ko-KR" sz="1400" dirty="0" smtClean="0">
                <a:latin typeface="+mn-ea"/>
              </a:rPr>
              <a:t> Broadcasting Code) </a:t>
            </a:r>
            <a:r>
              <a:rPr lang="ko-KR" altLang="en-US" sz="1400" dirty="0" smtClean="0">
                <a:latin typeface="+mn-ea"/>
              </a:rPr>
              <a:t>기준 제시 </a:t>
            </a:r>
            <a:endParaRPr lang="en-US" altLang="ko-KR" sz="1400" dirty="0" smtClean="0">
              <a:latin typeface="+mn-ea"/>
            </a:endParaRPr>
          </a:p>
          <a:p>
            <a:pPr algn="l">
              <a:lnSpc>
                <a:spcPts val="1300"/>
              </a:lnSpc>
              <a:buFontTx/>
              <a:buChar char="-"/>
            </a:pPr>
            <a:endParaRPr lang="ko-KR" altLang="en-US" sz="1400" dirty="0" smtClean="0">
              <a:latin typeface="+mn-ea"/>
            </a:endParaRPr>
          </a:p>
          <a:p>
            <a:pPr algn="l">
              <a:lnSpc>
                <a:spcPts val="1300"/>
              </a:lnSpc>
              <a:buFontTx/>
              <a:buChar char="-"/>
            </a:pPr>
            <a:r>
              <a:rPr lang="ko-KR" altLang="en-US" sz="1400" dirty="0" smtClean="0">
                <a:latin typeface="+mn-ea"/>
              </a:rPr>
              <a:t>모든 방송사업자가 방송 프로그램 제작 시 지켜야 할 원칙 제시</a:t>
            </a:r>
            <a:endParaRPr lang="en-US" altLang="ko-KR" sz="1400" dirty="0" smtClean="0">
              <a:latin typeface="+mn-ea"/>
            </a:endParaRPr>
          </a:p>
          <a:p>
            <a:pPr algn="l">
              <a:lnSpc>
                <a:spcPts val="1300"/>
              </a:lnSpc>
              <a:buFontTx/>
              <a:buChar char="-"/>
            </a:pPr>
            <a:endParaRPr lang="ko-KR" altLang="en-US" sz="1400" dirty="0" smtClean="0">
              <a:latin typeface="+mn-ea"/>
            </a:endParaRPr>
          </a:p>
          <a:p>
            <a:pPr algn="l">
              <a:lnSpc>
                <a:spcPts val="1300"/>
              </a:lnSpc>
            </a:pPr>
            <a:r>
              <a:rPr lang="en-US" altLang="ko-KR" sz="1400" dirty="0" smtClean="0">
                <a:latin typeface="+mn-ea"/>
              </a:rPr>
              <a:t>- </a:t>
            </a:r>
            <a:r>
              <a:rPr lang="ko-KR" altLang="en-US" sz="1400" dirty="0" smtClean="0">
                <a:latin typeface="+mn-ea"/>
              </a:rPr>
              <a:t>프로그램 내용의 유해성과 공격성 판단기준 및 내용규제의 정당성 유무 근거로 활용 </a:t>
            </a:r>
          </a:p>
          <a:p>
            <a:pPr algn="l"/>
            <a:r>
              <a:rPr lang="en-US" altLang="ko-KR" sz="1400" dirty="0" smtClean="0">
                <a:latin typeface="+mn-ea"/>
              </a:rPr>
              <a:t>  (1) </a:t>
            </a:r>
            <a:r>
              <a:rPr lang="ko-KR" altLang="en-US" sz="1400" dirty="0" smtClean="0">
                <a:latin typeface="+mn-ea"/>
              </a:rPr>
              <a:t>미성년자</a:t>
            </a:r>
            <a:r>
              <a:rPr lang="en-US" altLang="ko-KR" sz="1400" dirty="0" smtClean="0">
                <a:latin typeface="+mn-ea"/>
              </a:rPr>
              <a:t>(18</a:t>
            </a:r>
            <a:r>
              <a:rPr lang="ko-KR" altLang="en-US" sz="1400" dirty="0" smtClean="0">
                <a:latin typeface="+mn-ea"/>
              </a:rPr>
              <a:t>세 이하</a:t>
            </a:r>
            <a:r>
              <a:rPr lang="en-US" altLang="ko-KR" sz="1400" dirty="0" smtClean="0">
                <a:latin typeface="+mn-ea"/>
              </a:rPr>
              <a:t>)</a:t>
            </a:r>
            <a:r>
              <a:rPr lang="ko-KR" altLang="en-US" sz="1400" dirty="0" smtClean="0">
                <a:latin typeface="+mn-ea"/>
              </a:rPr>
              <a:t>의 보호 </a:t>
            </a:r>
          </a:p>
          <a:p>
            <a:pPr algn="l"/>
            <a:r>
              <a:rPr lang="en-US" altLang="ko-KR" sz="1400" dirty="0" smtClean="0">
                <a:latin typeface="+mn-ea"/>
              </a:rPr>
              <a:t>     . 9</a:t>
            </a:r>
            <a:r>
              <a:rPr lang="ko-KR" altLang="en-US" sz="1400" dirty="0" smtClean="0">
                <a:latin typeface="+mn-ea"/>
              </a:rPr>
              <a:t>시 이전에 </a:t>
            </a:r>
            <a:r>
              <a:rPr lang="en-US" altLang="ko-KR" sz="1400" dirty="0" smtClean="0">
                <a:latin typeface="+mn-ea"/>
              </a:rPr>
              <a:t>15</a:t>
            </a:r>
            <a:r>
              <a:rPr lang="ko-KR" altLang="en-US" sz="1400" dirty="0" smtClean="0">
                <a:latin typeface="+mn-ea"/>
              </a:rPr>
              <a:t>세 이하의 어린이들에게 적합하지 않은 내용 방영 불가 </a:t>
            </a:r>
            <a:endParaRPr lang="en-US" altLang="ko-KR" sz="1400" dirty="0" smtClean="0">
              <a:latin typeface="+mn-ea"/>
            </a:endParaRPr>
          </a:p>
          <a:p>
            <a:pPr algn="l"/>
            <a:r>
              <a:rPr lang="en-US" altLang="ko-KR" sz="1400" dirty="0" smtClean="0">
                <a:latin typeface="+mn-ea"/>
              </a:rPr>
              <a:t>  (2) </a:t>
            </a:r>
            <a:r>
              <a:rPr lang="ko-KR" altLang="en-US" sz="1400" dirty="0" smtClean="0">
                <a:latin typeface="+mn-ea"/>
              </a:rPr>
              <a:t>해롭고 공격적인 내용으로부터 공중보호 </a:t>
            </a:r>
          </a:p>
          <a:p>
            <a:pPr algn="l"/>
            <a:r>
              <a:rPr lang="en-US" altLang="ko-KR" sz="1400" dirty="0" smtClean="0">
                <a:latin typeface="+mn-ea"/>
              </a:rPr>
              <a:t>    . </a:t>
            </a:r>
            <a:r>
              <a:rPr lang="ko-KR" altLang="en-US" sz="1400" dirty="0" smtClean="0">
                <a:latin typeface="+mn-ea"/>
              </a:rPr>
              <a:t>공격적인 언어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폭력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섹스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모욕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인간적 존엄성 훼손 내용 방송 불가 </a:t>
            </a:r>
          </a:p>
          <a:p>
            <a:pPr algn="l"/>
            <a:r>
              <a:rPr lang="en-US" altLang="ko-KR" sz="1400" dirty="0" smtClean="0">
                <a:latin typeface="+mn-ea"/>
              </a:rPr>
              <a:t>    . </a:t>
            </a:r>
            <a:r>
              <a:rPr lang="ko-KR" altLang="en-US" sz="1400" dirty="0" smtClean="0">
                <a:latin typeface="+mn-ea"/>
              </a:rPr>
              <a:t>나이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장애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성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인종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종교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신념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성적 성향에 근거한 차별적 대우나 발언 금지 </a:t>
            </a:r>
          </a:p>
          <a:p>
            <a:pPr algn="l"/>
            <a:endParaRPr lang="en-US" altLang="ko-KR" sz="1400" dirty="0" smtClean="0">
              <a:latin typeface="+mn-ea"/>
            </a:endParaRPr>
          </a:p>
          <a:p>
            <a:pPr algn="l"/>
            <a:r>
              <a:rPr lang="en-US" altLang="ko-KR" sz="1400" dirty="0" smtClean="0">
                <a:latin typeface="+mn-ea"/>
              </a:rPr>
              <a:t>- </a:t>
            </a:r>
            <a:r>
              <a:rPr lang="ko-KR" altLang="en-US" sz="1400" dirty="0" smtClean="0">
                <a:latin typeface="+mn-ea"/>
              </a:rPr>
              <a:t>공격적 언어 규제 사례</a:t>
            </a:r>
          </a:p>
          <a:p>
            <a:pPr algn="l"/>
            <a:r>
              <a:rPr lang="en-US" altLang="ko-KR" sz="1400" dirty="0" smtClean="0">
                <a:latin typeface="+mn-ea"/>
              </a:rPr>
              <a:t>  . 2007</a:t>
            </a:r>
            <a:r>
              <a:rPr lang="ko-KR" altLang="en-US" sz="1400" dirty="0" smtClean="0">
                <a:latin typeface="+mn-ea"/>
              </a:rPr>
              <a:t>년 영국의 대표적 리얼리티 쇼 </a:t>
            </a:r>
            <a:r>
              <a:rPr lang="en-US" altLang="ko-KR" sz="1400" dirty="0" smtClean="0">
                <a:latin typeface="+mn-ea"/>
              </a:rPr>
              <a:t>&lt;</a:t>
            </a:r>
            <a:r>
              <a:rPr lang="ko-KR" altLang="en-US" sz="1400" dirty="0" err="1" smtClean="0">
                <a:latin typeface="+mn-ea"/>
              </a:rPr>
              <a:t>빅브라더</a:t>
            </a:r>
            <a:r>
              <a:rPr lang="en-US" altLang="ko-KR" sz="1400" dirty="0" smtClean="0">
                <a:latin typeface="+mn-ea"/>
              </a:rPr>
              <a:t>&gt;</a:t>
            </a:r>
            <a:r>
              <a:rPr lang="ko-KR" altLang="en-US" sz="1400" dirty="0" smtClean="0">
                <a:latin typeface="+mn-ea"/>
              </a:rPr>
              <a:t>에 참가자가 인도출신 배우에게 인종차별적 발언 </a:t>
            </a:r>
          </a:p>
          <a:p>
            <a:pPr algn="l"/>
            <a:r>
              <a:rPr lang="en-US" altLang="ko-KR" sz="1400" dirty="0" smtClean="0">
                <a:latin typeface="+mn-ea"/>
              </a:rPr>
              <a:t>  . </a:t>
            </a:r>
            <a:r>
              <a:rPr lang="en-US" altLang="ko-KR" sz="1400" dirty="0" err="1" smtClean="0">
                <a:latin typeface="+mn-ea"/>
              </a:rPr>
              <a:t>Ofcom</a:t>
            </a:r>
            <a:r>
              <a:rPr lang="ko-KR" altLang="en-US" sz="1400" dirty="0" smtClean="0">
                <a:latin typeface="+mn-ea"/>
              </a:rPr>
              <a:t>에 수만통의 항의전화 쇄도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제작자와 발언자</a:t>
            </a:r>
            <a:r>
              <a:rPr lang="en-US" altLang="ko-KR" sz="1400" dirty="0" smtClean="0">
                <a:latin typeface="+mn-ea"/>
              </a:rPr>
              <a:t>(</a:t>
            </a:r>
            <a:r>
              <a:rPr lang="ko-KR" altLang="en-US" sz="1400" dirty="0" smtClean="0">
                <a:latin typeface="+mn-ea"/>
              </a:rPr>
              <a:t>출연자</a:t>
            </a:r>
            <a:r>
              <a:rPr lang="en-US" altLang="ko-KR" sz="1400" dirty="0" smtClean="0">
                <a:latin typeface="+mn-ea"/>
              </a:rPr>
              <a:t>)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‘</a:t>
            </a:r>
            <a:r>
              <a:rPr lang="ko-KR" altLang="en-US" sz="1400" dirty="0" err="1" smtClean="0">
                <a:latin typeface="+mn-ea"/>
              </a:rPr>
              <a:t>공공질서법</a:t>
            </a:r>
            <a:r>
              <a:rPr lang="en-US" altLang="ko-KR" sz="1400" dirty="0" smtClean="0">
                <a:latin typeface="+mn-ea"/>
              </a:rPr>
              <a:t>’</a:t>
            </a:r>
            <a:r>
              <a:rPr lang="ko-KR" altLang="en-US" sz="1400" dirty="0" smtClean="0">
                <a:latin typeface="+mn-ea"/>
              </a:rPr>
              <a:t> 위반 여부 조사 </a:t>
            </a:r>
            <a:endParaRPr lang="en-US" altLang="ko-KR" sz="1400" dirty="0" smtClean="0">
              <a:latin typeface="+mn-ea"/>
            </a:endParaRPr>
          </a:p>
          <a:p>
            <a:pPr algn="l"/>
            <a:r>
              <a:rPr lang="en-US" altLang="ko-KR" sz="1400" dirty="0" smtClean="0">
                <a:latin typeface="+mn-ea"/>
              </a:rPr>
              <a:t>  . </a:t>
            </a:r>
            <a:r>
              <a:rPr lang="ko-KR" altLang="en-US" sz="1400" dirty="0" smtClean="0">
                <a:latin typeface="+mn-ea"/>
              </a:rPr>
              <a:t>광고주 해당 프로그램 광고철회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해당 연예인이 판매하는 상품 시장에서 수거</a:t>
            </a:r>
          </a:p>
        </p:txBody>
      </p:sp>
      <p:sp>
        <p:nvSpPr>
          <p:cNvPr id="7" name="모서리가 둥근 직사각형 6"/>
          <p:cNvSpPr/>
          <p:nvPr/>
        </p:nvSpPr>
        <p:spPr bwMode="auto">
          <a:xfrm>
            <a:off x="857224" y="2000240"/>
            <a:ext cx="2000264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영   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5.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규제 제도</a:t>
            </a:r>
            <a:endParaRPr lang="ko-KR" altLang="en-US" sz="28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875463" y="6351588"/>
            <a:ext cx="2133600" cy="244475"/>
          </a:xfrm>
        </p:spPr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18</a:t>
            </a:fld>
            <a:endParaRPr lang="en-US" altLang="ko-KR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357158" y="1428736"/>
            <a:ext cx="3890960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en-US" altLang="ko-KR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가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해외 주요국의 규제제도</a:t>
            </a:r>
            <a:endParaRPr kumimoji="0" lang="ko-KR" altLang="en-US" dirty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5" name="순서도: 대체 처리 14"/>
          <p:cNvSpPr/>
          <p:nvPr/>
        </p:nvSpPr>
        <p:spPr bwMode="auto">
          <a:xfrm>
            <a:off x="285720" y="2285992"/>
            <a:ext cx="8643998" cy="4071966"/>
          </a:xfrm>
          <a:prstGeom prst="flowChartAlternateProcess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sz="1400" b="1" dirty="0" smtClean="0">
                <a:latin typeface="+mn-ea"/>
              </a:rPr>
              <a:t>◱ </a:t>
            </a:r>
            <a:r>
              <a:rPr lang="ko-KR" altLang="en-US" sz="1400" b="1" dirty="0" smtClean="0">
                <a:latin typeface="+mn-ea"/>
              </a:rPr>
              <a:t> 공영방송 </a:t>
            </a:r>
            <a:r>
              <a:rPr lang="en-US" altLang="ko-KR" sz="1400" b="1" dirty="0" smtClean="0">
                <a:latin typeface="+mn-ea"/>
              </a:rPr>
              <a:t>BBC</a:t>
            </a:r>
          </a:p>
          <a:p>
            <a:pPr algn="l"/>
            <a:endParaRPr lang="en-US" altLang="ko-KR" sz="1400" dirty="0" smtClean="0">
              <a:latin typeface="+mn-ea"/>
            </a:endParaRPr>
          </a:p>
          <a:p>
            <a:pPr algn="l">
              <a:buFontTx/>
              <a:buChar char="-"/>
            </a:pPr>
            <a:r>
              <a:rPr lang="en-US" altLang="ko-KR" sz="1400" dirty="0" smtClean="0">
                <a:latin typeface="+mn-ea"/>
              </a:rPr>
              <a:t> BBC </a:t>
            </a:r>
            <a:r>
              <a:rPr lang="ko-KR" altLang="en-US" sz="1400" dirty="0" smtClean="0">
                <a:latin typeface="+mn-ea"/>
              </a:rPr>
              <a:t>편집가이드라인</a:t>
            </a:r>
            <a:r>
              <a:rPr lang="en-US" altLang="ko-KR" sz="1400" dirty="0" smtClean="0">
                <a:latin typeface="+mn-ea"/>
              </a:rPr>
              <a:t>(Editorial Guideline)</a:t>
            </a:r>
            <a:r>
              <a:rPr lang="ko-KR" altLang="en-US" sz="1400" dirty="0" smtClean="0">
                <a:latin typeface="+mn-ea"/>
              </a:rPr>
              <a:t>을 통해 제작 기준 규제</a:t>
            </a:r>
            <a:endParaRPr lang="en-US" altLang="ko-KR" sz="1400" dirty="0" smtClean="0">
              <a:latin typeface="+mn-ea"/>
            </a:endParaRPr>
          </a:p>
          <a:p>
            <a:pPr marL="342900" indent="-342900" algn="l"/>
            <a:r>
              <a:rPr lang="en-US" altLang="ko-KR" sz="1400" dirty="0" smtClean="0">
                <a:latin typeface="+mn-ea"/>
              </a:rPr>
              <a:t>   (1)</a:t>
            </a:r>
            <a:r>
              <a:rPr lang="ko-KR" altLang="en-US" sz="1400" dirty="0" smtClean="0">
                <a:latin typeface="+mn-ea"/>
              </a:rPr>
              <a:t>어린이 청소년에게 해로운 프로그램 제공 금지 </a:t>
            </a:r>
          </a:p>
          <a:p>
            <a:pPr algn="l"/>
            <a:r>
              <a:rPr lang="en-US" altLang="ko-KR" sz="1400" dirty="0" smtClean="0">
                <a:latin typeface="+mn-ea"/>
              </a:rPr>
              <a:t>   (2) </a:t>
            </a:r>
            <a:r>
              <a:rPr lang="ko-KR" altLang="en-US" sz="1400" dirty="0" err="1" smtClean="0">
                <a:latin typeface="+mn-ea"/>
              </a:rPr>
              <a:t>가족시청시간대</a:t>
            </a:r>
            <a:r>
              <a:rPr lang="en-US" altLang="ko-KR" sz="1400" dirty="0" smtClean="0">
                <a:latin typeface="+mn-ea"/>
              </a:rPr>
              <a:t>(</a:t>
            </a:r>
            <a:r>
              <a:rPr lang="ko-KR" altLang="en-US" sz="1400" dirty="0" smtClean="0">
                <a:latin typeface="+mn-ea"/>
              </a:rPr>
              <a:t>저녁 </a:t>
            </a:r>
            <a:r>
              <a:rPr lang="en-US" altLang="ko-KR" sz="1400" dirty="0" smtClean="0">
                <a:latin typeface="+mn-ea"/>
              </a:rPr>
              <a:t>9</a:t>
            </a:r>
            <a:r>
              <a:rPr lang="ko-KR" altLang="en-US" sz="1400" dirty="0" smtClean="0">
                <a:latin typeface="+mn-ea"/>
              </a:rPr>
              <a:t>시 이전</a:t>
            </a:r>
            <a:r>
              <a:rPr lang="en-US" altLang="ko-KR" sz="1400" dirty="0" smtClean="0">
                <a:latin typeface="+mn-ea"/>
              </a:rPr>
              <a:t>)</a:t>
            </a:r>
            <a:r>
              <a:rPr lang="ko-KR" altLang="en-US" sz="1400" dirty="0" smtClean="0">
                <a:latin typeface="+mn-ea"/>
              </a:rPr>
              <a:t>에 적합한 프로그램 방송 </a:t>
            </a:r>
          </a:p>
          <a:p>
            <a:pPr algn="l"/>
            <a:r>
              <a:rPr lang="en-US" altLang="ko-KR" sz="1400" dirty="0" smtClean="0">
                <a:latin typeface="+mn-ea"/>
              </a:rPr>
              <a:t>      . </a:t>
            </a:r>
            <a:r>
              <a:rPr lang="ko-KR" altLang="en-US" sz="1400" dirty="0" smtClean="0">
                <a:latin typeface="+mn-ea"/>
              </a:rPr>
              <a:t>막말은 </a:t>
            </a:r>
            <a:r>
              <a:rPr lang="ko-KR" altLang="en-US" sz="1400" dirty="0" err="1" smtClean="0">
                <a:latin typeface="+mn-ea"/>
              </a:rPr>
              <a:t>가족시청시간대</a:t>
            </a:r>
            <a:r>
              <a:rPr lang="ko-KR" altLang="en-US" sz="1400" dirty="0" smtClean="0">
                <a:latin typeface="+mn-ea"/>
              </a:rPr>
              <a:t> 이외</a:t>
            </a:r>
            <a:r>
              <a:rPr lang="en-US" altLang="ko-KR" sz="1400" dirty="0" smtClean="0">
                <a:latin typeface="+mn-ea"/>
              </a:rPr>
              <a:t>(21:00 </a:t>
            </a:r>
            <a:r>
              <a:rPr lang="ko-KR" altLang="en-US" sz="1400" dirty="0" smtClean="0">
                <a:latin typeface="+mn-ea"/>
              </a:rPr>
              <a:t>이후</a:t>
            </a:r>
            <a:r>
              <a:rPr lang="en-US" altLang="ko-KR" sz="1400" dirty="0" smtClean="0">
                <a:latin typeface="+mn-ea"/>
              </a:rPr>
              <a:t>)</a:t>
            </a:r>
            <a:r>
              <a:rPr lang="ko-KR" altLang="en-US" sz="1400" dirty="0" smtClean="0">
                <a:latin typeface="+mn-ea"/>
              </a:rPr>
              <a:t>에도 엄격규제</a:t>
            </a:r>
          </a:p>
          <a:p>
            <a:pPr algn="l"/>
            <a:r>
              <a:rPr lang="en-US" altLang="ko-KR" sz="1400" dirty="0" smtClean="0">
                <a:latin typeface="+mn-ea"/>
              </a:rPr>
              <a:t>   (3) </a:t>
            </a:r>
            <a:r>
              <a:rPr lang="ko-KR" altLang="en-US" sz="1400" dirty="0" smtClean="0">
                <a:latin typeface="+mn-ea"/>
              </a:rPr>
              <a:t>시청자가 </a:t>
            </a:r>
            <a:r>
              <a:rPr lang="en-US" altLang="ko-KR" sz="1400" dirty="0" smtClean="0">
                <a:latin typeface="+mn-ea"/>
              </a:rPr>
              <a:t>BBC </a:t>
            </a:r>
            <a:r>
              <a:rPr lang="ko-KR" altLang="en-US" sz="1400" dirty="0" smtClean="0">
                <a:latin typeface="+mn-ea"/>
              </a:rPr>
              <a:t>프로그램에 기대하고 있는 품질을 유지 </a:t>
            </a:r>
          </a:p>
          <a:p>
            <a:pPr algn="l"/>
            <a:r>
              <a:rPr lang="en-US" altLang="ko-KR" sz="1400" dirty="0" smtClean="0">
                <a:latin typeface="+mn-ea"/>
              </a:rPr>
              <a:t>      . </a:t>
            </a:r>
            <a:r>
              <a:rPr lang="ko-KR" altLang="en-US" sz="1400" dirty="0" smtClean="0">
                <a:latin typeface="+mn-ea"/>
              </a:rPr>
              <a:t>선정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폭력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공격적 언어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차별적 묘사 금지</a:t>
            </a:r>
          </a:p>
          <a:p>
            <a:pPr algn="l"/>
            <a:r>
              <a:rPr lang="en-US" altLang="ko-KR" sz="1400" dirty="0" smtClean="0">
                <a:latin typeface="+mn-ea"/>
              </a:rPr>
              <a:t>      . </a:t>
            </a:r>
            <a:r>
              <a:rPr lang="ko-KR" altLang="en-US" sz="1400" dirty="0" smtClean="0">
                <a:latin typeface="+mn-ea"/>
              </a:rPr>
              <a:t>음주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흡연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약물 남용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불법 약물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자살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자해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안전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법질서 유지 등 표현에 신중 </a:t>
            </a:r>
            <a:endParaRPr lang="en-US" altLang="ko-KR" sz="1400" dirty="0" smtClean="0">
              <a:latin typeface="+mn-ea"/>
            </a:endParaRPr>
          </a:p>
          <a:p>
            <a:pPr algn="l">
              <a:lnSpc>
                <a:spcPts val="1300"/>
              </a:lnSpc>
            </a:pPr>
            <a:endParaRPr lang="ko-KR" altLang="en-US" sz="1400" dirty="0" smtClean="0">
              <a:latin typeface="+mn-ea"/>
            </a:endParaRPr>
          </a:p>
          <a:p>
            <a:pPr algn="l">
              <a:lnSpc>
                <a:spcPts val="1300"/>
              </a:lnSpc>
              <a:buFontTx/>
              <a:buChar char="-"/>
            </a:pPr>
            <a:r>
              <a:rPr lang="ko-KR" altLang="en-US" sz="1400" dirty="0" smtClean="0">
                <a:latin typeface="+mn-ea"/>
              </a:rPr>
              <a:t>편집정책</a:t>
            </a:r>
            <a:r>
              <a:rPr lang="en-US" altLang="ko-KR" sz="1400" dirty="0" smtClean="0">
                <a:latin typeface="+mn-ea"/>
              </a:rPr>
              <a:t>(editorial </a:t>
            </a:r>
            <a:r>
              <a:rPr lang="en-US" altLang="ko-KR" sz="1400" dirty="0" err="1" smtClean="0">
                <a:latin typeface="+mn-ea"/>
              </a:rPr>
              <a:t>poicy</a:t>
            </a:r>
            <a:r>
              <a:rPr lang="en-US" altLang="ko-KR" sz="1400" dirty="0" smtClean="0">
                <a:latin typeface="+mn-ea"/>
              </a:rPr>
              <a:t>) </a:t>
            </a:r>
            <a:r>
              <a:rPr lang="ko-KR" altLang="en-US" sz="1400" dirty="0" smtClean="0">
                <a:latin typeface="+mn-ea"/>
              </a:rPr>
              <a:t>팀을 두어 제작 프로그램 내용의 적합성 판단  </a:t>
            </a:r>
            <a:endParaRPr lang="en-US" altLang="ko-KR" sz="1400" dirty="0" smtClean="0">
              <a:latin typeface="+mn-ea"/>
            </a:endParaRPr>
          </a:p>
          <a:p>
            <a:pPr algn="l">
              <a:lnSpc>
                <a:spcPts val="1300"/>
              </a:lnSpc>
              <a:buFontTx/>
              <a:buChar char="-"/>
            </a:pPr>
            <a:endParaRPr lang="en-US" altLang="ko-KR" sz="1400" dirty="0" smtClean="0">
              <a:latin typeface="+mn-ea"/>
            </a:endParaRPr>
          </a:p>
          <a:p>
            <a:pPr algn="l">
              <a:lnSpc>
                <a:spcPts val="1300"/>
              </a:lnSpc>
            </a:pPr>
            <a:r>
              <a:rPr lang="en-US" altLang="ko-KR" sz="1400" dirty="0" smtClean="0">
                <a:latin typeface="+mn-ea"/>
              </a:rPr>
              <a:t>- </a:t>
            </a:r>
            <a:r>
              <a:rPr lang="ko-KR" altLang="en-US" sz="1400" dirty="0" smtClean="0">
                <a:latin typeface="+mn-ea"/>
              </a:rPr>
              <a:t>막말 규제 사례</a:t>
            </a:r>
          </a:p>
          <a:p>
            <a:pPr algn="l"/>
            <a:r>
              <a:rPr lang="en-US" altLang="ko-KR" sz="1400" dirty="0" smtClean="0">
                <a:latin typeface="+mn-ea"/>
              </a:rPr>
              <a:t>  . BBC </a:t>
            </a:r>
            <a:r>
              <a:rPr lang="ko-KR" altLang="en-US" sz="1400" dirty="0" smtClean="0">
                <a:latin typeface="+mn-ea"/>
              </a:rPr>
              <a:t>프로그램의 공동 진행자인 </a:t>
            </a:r>
            <a:r>
              <a:rPr lang="ko-KR" altLang="en-US" sz="1400" dirty="0" err="1" smtClean="0">
                <a:latin typeface="+mn-ea"/>
              </a:rPr>
              <a:t>러셀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ko-KR" altLang="en-US" sz="1400" dirty="0" err="1" smtClean="0">
                <a:latin typeface="+mn-ea"/>
              </a:rPr>
              <a:t>브런드와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ko-KR" altLang="en-US" sz="1400" dirty="0" err="1" smtClean="0">
                <a:latin typeface="+mn-ea"/>
              </a:rPr>
              <a:t>조너던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ko-KR" altLang="en-US" sz="1400" dirty="0" err="1" smtClean="0">
                <a:latin typeface="+mn-ea"/>
              </a:rPr>
              <a:t>로스가</a:t>
            </a:r>
            <a:r>
              <a:rPr lang="ko-KR" altLang="en-US" sz="1400" dirty="0" smtClean="0">
                <a:latin typeface="+mn-ea"/>
              </a:rPr>
              <a:t> 영화배우 </a:t>
            </a:r>
            <a:r>
              <a:rPr lang="ko-KR" altLang="en-US" sz="1400" dirty="0" err="1" smtClean="0">
                <a:latin typeface="+mn-ea"/>
              </a:rPr>
              <a:t>작스의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 </a:t>
            </a:r>
            <a:r>
              <a:rPr lang="ko-KR" altLang="en-US" sz="1400" dirty="0" smtClean="0">
                <a:latin typeface="+mn-ea"/>
              </a:rPr>
              <a:t>자동응답기에 </a:t>
            </a:r>
            <a:endParaRPr lang="en-US" altLang="ko-KR" sz="1400" dirty="0" smtClean="0">
              <a:latin typeface="+mn-ea"/>
            </a:endParaRPr>
          </a:p>
          <a:p>
            <a:pPr algn="l"/>
            <a:r>
              <a:rPr lang="en-US" altLang="ko-KR" sz="1400" dirty="0" smtClean="0">
                <a:latin typeface="+mn-ea"/>
              </a:rPr>
              <a:t>    </a:t>
            </a:r>
            <a:r>
              <a:rPr lang="ko-KR" altLang="en-US" sz="1400" dirty="0" smtClean="0">
                <a:latin typeface="+mn-ea"/>
              </a:rPr>
              <a:t>욕설을 남기는 방송 실시</a:t>
            </a:r>
            <a:r>
              <a:rPr lang="en-US" altLang="ko-KR" sz="1400" dirty="0" smtClean="0">
                <a:latin typeface="+mn-ea"/>
              </a:rPr>
              <a:t>. </a:t>
            </a:r>
            <a:r>
              <a:rPr lang="ko-KR" altLang="en-US" sz="1400" dirty="0" smtClean="0">
                <a:latin typeface="+mn-ea"/>
              </a:rPr>
              <a:t>이른바 ‘</a:t>
            </a:r>
            <a:r>
              <a:rPr lang="ko-KR" altLang="en-US" sz="1400" dirty="0" err="1" smtClean="0">
                <a:latin typeface="+mn-ea"/>
              </a:rPr>
              <a:t>작스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ko-KR" altLang="en-US" sz="1400" dirty="0" err="1" smtClean="0">
                <a:latin typeface="+mn-ea"/>
              </a:rPr>
              <a:t>게이트</a:t>
            </a:r>
            <a:r>
              <a:rPr lang="ko-KR" altLang="en-US" sz="1400" dirty="0" smtClean="0">
                <a:latin typeface="+mn-ea"/>
              </a:rPr>
              <a:t>’ 발생 </a:t>
            </a:r>
          </a:p>
          <a:p>
            <a:pPr algn="l"/>
            <a:r>
              <a:rPr lang="en-US" altLang="ko-KR" sz="1400" dirty="0" smtClean="0">
                <a:latin typeface="+mn-ea"/>
              </a:rPr>
              <a:t>  . </a:t>
            </a:r>
            <a:r>
              <a:rPr lang="ko-KR" altLang="en-US" sz="1400" dirty="0" smtClean="0">
                <a:latin typeface="+mn-ea"/>
              </a:rPr>
              <a:t>진행자 </a:t>
            </a:r>
            <a:r>
              <a:rPr lang="ko-KR" altLang="en-US" sz="1400" dirty="0" err="1" smtClean="0">
                <a:latin typeface="+mn-ea"/>
              </a:rPr>
              <a:t>러셀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ko-KR" altLang="en-US" sz="1400" dirty="0" err="1" smtClean="0">
                <a:latin typeface="+mn-ea"/>
              </a:rPr>
              <a:t>브런드와</a:t>
            </a:r>
            <a:r>
              <a:rPr lang="ko-KR" altLang="en-US" sz="1400" dirty="0" smtClean="0">
                <a:latin typeface="+mn-ea"/>
              </a:rPr>
              <a:t> 방송책임자 </a:t>
            </a:r>
            <a:r>
              <a:rPr lang="ko-KR" altLang="en-US" sz="1400" dirty="0" err="1" smtClean="0">
                <a:latin typeface="+mn-ea"/>
              </a:rPr>
              <a:t>레슬리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ko-KR" altLang="en-US" sz="1400" dirty="0" err="1" smtClean="0">
                <a:latin typeface="+mn-ea"/>
              </a:rPr>
              <a:t>더글라스</a:t>
            </a:r>
            <a:r>
              <a:rPr lang="ko-KR" altLang="en-US" sz="1400" dirty="0" smtClean="0">
                <a:latin typeface="+mn-ea"/>
              </a:rPr>
              <a:t> 사임 </a:t>
            </a:r>
            <a:endParaRPr lang="ko-KR" altLang="en-US" sz="1400" dirty="0">
              <a:latin typeface="+mn-ea"/>
            </a:endParaRPr>
          </a:p>
        </p:txBody>
      </p:sp>
      <p:sp>
        <p:nvSpPr>
          <p:cNvPr id="7" name="모서리가 둥근 직사각형 6"/>
          <p:cNvSpPr/>
          <p:nvPr/>
        </p:nvSpPr>
        <p:spPr bwMode="auto">
          <a:xfrm>
            <a:off x="857224" y="2071678"/>
            <a:ext cx="2000264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영   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19</a:t>
            </a:fld>
            <a:endParaRPr lang="en-US" altLang="ko-KR"/>
          </a:p>
        </p:txBody>
      </p:sp>
      <p:pic>
        <p:nvPicPr>
          <p:cNvPr id="5" name="Picture 4" descr="11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9588" y="2717800"/>
            <a:ext cx="62484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143108" y="3071810"/>
            <a:ext cx="50006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규제 유형</a:t>
            </a:r>
            <a:endParaRPr lang="ko-KR" altLang="en-US" sz="32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163638" y="2781300"/>
            <a:ext cx="1031875" cy="1008063"/>
            <a:chOff x="577" y="1483"/>
            <a:chExt cx="490" cy="490"/>
          </a:xfrm>
        </p:grpSpPr>
        <p:pic>
          <p:nvPicPr>
            <p:cNvPr id="8" name="Picture 7" descr="원(1)"/>
            <p:cNvPicPr>
              <a:picLocks noChangeAspect="1" noChangeArrowheads="1"/>
            </p:cNvPicPr>
            <p:nvPr/>
          </p:nvPicPr>
          <p:blipFill>
            <a:blip r:embed="rId3" cstate="print">
              <a:lum bright="6000" contrast="6000"/>
              <a:grayscl/>
            </a:blip>
            <a:srcRect/>
            <a:stretch>
              <a:fillRect/>
            </a:stretch>
          </p:blipFill>
          <p:spPr bwMode="auto">
            <a:xfrm>
              <a:off x="577" y="1483"/>
              <a:ext cx="490" cy="4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639" y="1540"/>
              <a:ext cx="377" cy="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en-US" altLang="ko-KR" sz="2400" b="1" dirty="0">
                  <a:solidFill>
                    <a:srgbClr val="4D4D4D"/>
                  </a:solidFill>
                  <a:latin typeface="Tahoma" pitchFamily="34" charset="0"/>
                </a:rPr>
                <a:t>6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6.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규제 유형</a:t>
            </a:r>
            <a:endParaRPr lang="ko-KR" altLang="en-US" sz="3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20</a:t>
            </a:fld>
            <a:endParaRPr lang="en-US" altLang="ko-KR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428596" y="1500173"/>
            <a:ext cx="4000528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en-US" altLang="ko-KR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가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프로그램의 규제의 유형</a:t>
            </a:r>
            <a:endParaRPr kumimoji="0" lang="en-US" altLang="ko-KR" dirty="0" smtClean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7" name="타원 6"/>
          <p:cNvSpPr/>
          <p:nvPr/>
        </p:nvSpPr>
        <p:spPr bwMode="auto">
          <a:xfrm>
            <a:off x="285720" y="2071677"/>
            <a:ext cx="3071834" cy="64294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600" b="1" dirty="0" smtClean="0">
                <a:solidFill>
                  <a:schemeClr val="tx1"/>
                </a:solidFill>
                <a:latin typeface="+mj-ea"/>
                <a:ea typeface="+mj-ea"/>
              </a:rPr>
              <a:t>규제</a:t>
            </a:r>
            <a:r>
              <a:rPr lang="en-US" altLang="ko-KR" sz="1600" b="1" dirty="0" smtClean="0">
                <a:solidFill>
                  <a:schemeClr val="tx1"/>
                </a:solidFill>
                <a:latin typeface="+mj-ea"/>
                <a:ea typeface="+mj-ea"/>
              </a:rPr>
              <a:t>(Regulation)</a:t>
            </a:r>
            <a:r>
              <a:rPr lang="ko-KR" altLang="en-US" sz="1600" b="1" dirty="0" smtClean="0">
                <a:solidFill>
                  <a:schemeClr val="tx1"/>
                </a:solidFill>
                <a:latin typeface="+mj-ea"/>
                <a:ea typeface="+mj-ea"/>
              </a:rPr>
              <a:t>란</a:t>
            </a:r>
            <a:r>
              <a:rPr lang="en-US" altLang="ko-KR" sz="1600" b="1" dirty="0" smtClean="0">
                <a:solidFill>
                  <a:schemeClr val="tx1"/>
                </a:solidFill>
                <a:latin typeface="+mj-ea"/>
                <a:ea typeface="+mj-ea"/>
              </a:rPr>
              <a:t>?</a:t>
            </a:r>
            <a:endParaRPr kumimoji="1" lang="ko-KR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7" name="타원 16"/>
          <p:cNvSpPr/>
          <p:nvPr/>
        </p:nvSpPr>
        <p:spPr bwMode="auto">
          <a:xfrm>
            <a:off x="3428992" y="2857495"/>
            <a:ext cx="1714512" cy="64294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규제의 유형</a:t>
            </a:r>
            <a:endParaRPr kumimoji="1" lang="ko-KR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오른쪽 화살표 29"/>
          <p:cNvSpPr/>
          <p:nvPr/>
        </p:nvSpPr>
        <p:spPr bwMode="auto">
          <a:xfrm rot="8545717">
            <a:off x="2346042" y="3623759"/>
            <a:ext cx="1238002" cy="383779"/>
          </a:xfrm>
          <a:prstGeom prst="rightArrow">
            <a:avLst>
              <a:gd name="adj1" fmla="val 50000"/>
              <a:gd name="adj2" fmla="val 66120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" name="오른쪽 화살표 36"/>
          <p:cNvSpPr/>
          <p:nvPr/>
        </p:nvSpPr>
        <p:spPr bwMode="auto">
          <a:xfrm rot="5400000">
            <a:off x="3978071" y="3737176"/>
            <a:ext cx="714381" cy="383779"/>
          </a:xfrm>
          <a:prstGeom prst="rightArrow">
            <a:avLst>
              <a:gd name="adj1" fmla="val 50000"/>
              <a:gd name="adj2" fmla="val 66120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오른쪽 화살표 38"/>
          <p:cNvSpPr/>
          <p:nvPr/>
        </p:nvSpPr>
        <p:spPr bwMode="auto">
          <a:xfrm rot="1959639">
            <a:off x="5077746" y="3661272"/>
            <a:ext cx="1238002" cy="383779"/>
          </a:xfrm>
          <a:prstGeom prst="rightArrow">
            <a:avLst>
              <a:gd name="adj1" fmla="val 50000"/>
              <a:gd name="adj2" fmla="val 66120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모서리가 둥근 직사각형 40"/>
          <p:cNvSpPr/>
          <p:nvPr/>
        </p:nvSpPr>
        <p:spPr bwMode="auto">
          <a:xfrm>
            <a:off x="571472" y="4572007"/>
            <a:ext cx="2571768" cy="1714512"/>
          </a:xfrm>
          <a:prstGeom prst="roundRect">
            <a:avLst/>
          </a:prstGeom>
          <a:ln w="1270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400" b="1" dirty="0" smtClean="0"/>
              <a:t> </a:t>
            </a:r>
            <a:r>
              <a:rPr lang="ko-KR" altLang="en-US" sz="1400" dirty="0" smtClean="0"/>
              <a:t>가장 </a:t>
            </a:r>
            <a:r>
              <a:rPr lang="ko-KR" altLang="en-US" sz="1400" dirty="0"/>
              <a:t>이상적이고 바람직한 </a:t>
            </a:r>
            <a:r>
              <a:rPr lang="ko-KR" altLang="en-US" sz="1400" dirty="0" smtClean="0"/>
              <a:t>규제</a:t>
            </a:r>
            <a:endParaRPr lang="en-US" altLang="ko-KR" sz="1400" dirty="0" smtClean="0"/>
          </a:p>
          <a:p>
            <a:r>
              <a:rPr lang="ko-KR" altLang="en-US" sz="1400" dirty="0" smtClean="0"/>
              <a:t> </a:t>
            </a:r>
            <a:endParaRPr lang="ko-KR" altLang="en-US" sz="1400" dirty="0"/>
          </a:p>
          <a:p>
            <a:r>
              <a:rPr lang="en-US" altLang="ko-KR" sz="1400" dirty="0"/>
              <a:t>. </a:t>
            </a:r>
            <a:r>
              <a:rPr lang="ko-KR" altLang="en-US" sz="1400" dirty="0"/>
              <a:t>방송사</a:t>
            </a:r>
            <a:r>
              <a:rPr lang="en-US" altLang="ko-KR" sz="1400" dirty="0"/>
              <a:t>, </a:t>
            </a:r>
            <a:r>
              <a:rPr lang="ko-KR" altLang="en-US" sz="1400" dirty="0"/>
              <a:t>제작자</a:t>
            </a:r>
            <a:r>
              <a:rPr lang="en-US" altLang="ko-KR" sz="1400" dirty="0"/>
              <a:t>, </a:t>
            </a:r>
            <a:r>
              <a:rPr lang="ko-KR" altLang="en-US" sz="1400" dirty="0"/>
              <a:t>출연자 등 </a:t>
            </a:r>
            <a:endParaRPr lang="en-US" altLang="ko-KR" sz="1400" dirty="0" smtClean="0"/>
          </a:p>
          <a:p>
            <a:r>
              <a:rPr lang="ko-KR" altLang="en-US" sz="1400" dirty="0" smtClean="0"/>
              <a:t>방송프로그램 제작 </a:t>
            </a:r>
            <a:endParaRPr lang="en-US" altLang="ko-KR" sz="1400" dirty="0" smtClean="0"/>
          </a:p>
          <a:p>
            <a:r>
              <a:rPr lang="ko-KR" altLang="en-US" sz="1400" dirty="0" smtClean="0"/>
              <a:t>당사자의 </a:t>
            </a:r>
            <a:r>
              <a:rPr lang="ko-KR" altLang="en-US" sz="1400" dirty="0"/>
              <a:t>규제 </a:t>
            </a: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1142976" y="4357693"/>
            <a:ext cx="1428760" cy="4286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자율 규제</a:t>
            </a: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3143240" y="4572007"/>
            <a:ext cx="2571768" cy="1714512"/>
          </a:xfrm>
          <a:prstGeom prst="roundRect">
            <a:avLst/>
          </a:prstGeom>
          <a:ln w="1270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400" dirty="0"/>
              <a:t>자율규제를 보완</a:t>
            </a:r>
            <a:r>
              <a:rPr lang="en-US" altLang="ko-KR" sz="1400" dirty="0"/>
              <a:t>, </a:t>
            </a:r>
            <a:r>
              <a:rPr lang="ko-KR" altLang="en-US" sz="1400" dirty="0"/>
              <a:t>외부의 간섭</a:t>
            </a:r>
            <a:r>
              <a:rPr lang="en-US" altLang="ko-KR" sz="1400" dirty="0"/>
              <a:t>, </a:t>
            </a:r>
            <a:endParaRPr lang="en-US" altLang="ko-KR" sz="1400" dirty="0" smtClean="0"/>
          </a:p>
          <a:p>
            <a:r>
              <a:rPr lang="ko-KR" altLang="en-US" sz="1400" dirty="0" smtClean="0"/>
              <a:t>주로 </a:t>
            </a:r>
            <a:r>
              <a:rPr lang="ko-KR" altLang="en-US" sz="1400" dirty="0"/>
              <a:t>법과 제도로 규제 </a:t>
            </a:r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.</a:t>
            </a:r>
            <a:r>
              <a:rPr lang="ko-KR" altLang="en-US" sz="1400" dirty="0" smtClean="0"/>
              <a:t>규제기관의 </a:t>
            </a:r>
            <a:r>
              <a:rPr lang="ko-KR" altLang="en-US" sz="1400" dirty="0"/>
              <a:t>간섭</a:t>
            </a:r>
            <a:r>
              <a:rPr lang="en-US" altLang="ko-KR" sz="1400" dirty="0"/>
              <a:t>, </a:t>
            </a:r>
            <a:r>
              <a:rPr lang="ko-KR" altLang="en-US" sz="1400" dirty="0"/>
              <a:t>심의기구의 </a:t>
            </a:r>
            <a:endParaRPr lang="en-US" altLang="ko-KR" sz="1400" dirty="0" smtClean="0"/>
          </a:p>
          <a:p>
            <a:r>
              <a:rPr lang="ko-KR" altLang="en-US" sz="1400" dirty="0" smtClean="0"/>
              <a:t>행정행위 </a:t>
            </a:r>
            <a:r>
              <a:rPr lang="ko-KR" altLang="en-US" sz="1400" dirty="0"/>
              <a:t>등으로 규제 </a:t>
            </a:r>
          </a:p>
        </p:txBody>
      </p:sp>
      <p:sp>
        <p:nvSpPr>
          <p:cNvPr id="45" name="모서리가 둥근 직사각형 44"/>
          <p:cNvSpPr/>
          <p:nvPr/>
        </p:nvSpPr>
        <p:spPr bwMode="auto">
          <a:xfrm>
            <a:off x="3643306" y="4357693"/>
            <a:ext cx="1714512" cy="4286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법적 규제</a:t>
            </a:r>
          </a:p>
        </p:txBody>
      </p:sp>
      <p:sp>
        <p:nvSpPr>
          <p:cNvPr id="46" name="모서리가 둥근 직사각형 45"/>
          <p:cNvSpPr/>
          <p:nvPr/>
        </p:nvSpPr>
        <p:spPr bwMode="auto">
          <a:xfrm>
            <a:off x="5715008" y="4572007"/>
            <a:ext cx="2571768" cy="1714512"/>
          </a:xfrm>
          <a:prstGeom prst="roundRect">
            <a:avLst/>
          </a:prstGeom>
          <a:ln w="1270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400" dirty="0"/>
              <a:t>시청자 </a:t>
            </a:r>
            <a:r>
              <a:rPr lang="ko-KR" altLang="en-US" sz="1400" dirty="0" smtClean="0"/>
              <a:t> 주권과  권리  차원의 </a:t>
            </a:r>
            <a:endParaRPr lang="en-US" altLang="ko-KR" sz="1400" dirty="0" smtClean="0"/>
          </a:p>
          <a:p>
            <a:r>
              <a:rPr lang="ko-KR" altLang="en-US" sz="1400" dirty="0" smtClean="0"/>
              <a:t>요구와 </a:t>
            </a:r>
            <a:r>
              <a:rPr lang="ko-KR" altLang="en-US" sz="1400" dirty="0"/>
              <a:t>주장 </a:t>
            </a:r>
            <a:endParaRPr lang="en-US" altLang="ko-KR" sz="1400" dirty="0" smtClean="0"/>
          </a:p>
          <a:p>
            <a:endParaRPr lang="ko-KR" altLang="en-US" sz="1400" dirty="0"/>
          </a:p>
          <a:p>
            <a:r>
              <a:rPr lang="en-US" altLang="ko-KR" sz="1400" dirty="0"/>
              <a:t>. </a:t>
            </a:r>
            <a:r>
              <a:rPr lang="ko-KR" altLang="en-US" sz="1400" dirty="0"/>
              <a:t>시민단체</a:t>
            </a:r>
            <a:r>
              <a:rPr lang="en-US" altLang="ko-KR" sz="1400" dirty="0"/>
              <a:t>, </a:t>
            </a:r>
            <a:r>
              <a:rPr lang="ko-KR" altLang="en-US" sz="1400" dirty="0"/>
              <a:t>소비자 단체 </a:t>
            </a:r>
            <a:r>
              <a:rPr lang="ko-KR" altLang="en-US" sz="1400" dirty="0" smtClean="0"/>
              <a:t>등의</a:t>
            </a:r>
            <a:endParaRPr lang="en-US" altLang="ko-KR" sz="1400" dirty="0" smtClean="0"/>
          </a:p>
          <a:p>
            <a:r>
              <a:rPr lang="ko-KR" altLang="en-US" sz="1400" dirty="0" smtClean="0"/>
              <a:t> </a:t>
            </a:r>
            <a:r>
              <a:rPr lang="ko-KR" altLang="en-US" sz="1400" dirty="0"/>
              <a:t>압력과 시정요구 </a:t>
            </a:r>
          </a:p>
        </p:txBody>
      </p:sp>
      <p:sp>
        <p:nvSpPr>
          <p:cNvPr id="47" name="모서리가 둥근 직사각형 46"/>
          <p:cNvSpPr/>
          <p:nvPr/>
        </p:nvSpPr>
        <p:spPr bwMode="auto">
          <a:xfrm>
            <a:off x="6215074" y="4357693"/>
            <a:ext cx="1643074" cy="4286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사회적 규제</a:t>
            </a:r>
          </a:p>
        </p:txBody>
      </p:sp>
      <p:sp>
        <p:nvSpPr>
          <p:cNvPr id="18" name="모서리가 둥근 직사각형 17"/>
          <p:cNvSpPr/>
          <p:nvPr/>
        </p:nvSpPr>
        <p:spPr bwMode="auto">
          <a:xfrm>
            <a:off x="3214678" y="2143115"/>
            <a:ext cx="5143536" cy="50006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600" dirty="0" smtClean="0"/>
              <a:t>금지</a:t>
            </a:r>
            <a:r>
              <a:rPr lang="en-US" altLang="ko-KR" sz="1600" dirty="0" smtClean="0"/>
              <a:t>(Prohibit)</a:t>
            </a:r>
            <a:r>
              <a:rPr lang="ko-KR" altLang="en-US" sz="1600" dirty="0" smtClean="0"/>
              <a:t>와 허용</a:t>
            </a:r>
            <a:r>
              <a:rPr lang="en-US" altLang="ko-KR" sz="1600" dirty="0" smtClean="0"/>
              <a:t>(Free)</a:t>
            </a:r>
            <a:r>
              <a:rPr lang="ko-KR" altLang="en-US" sz="1600" dirty="0" smtClean="0"/>
              <a:t>의 중간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질서를 만드는 것 </a:t>
            </a:r>
            <a:endParaRPr lang="ko-KR" alt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6.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규제 유형</a:t>
            </a:r>
            <a:endParaRPr lang="ko-KR" altLang="en-US" sz="3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428596" y="1500174"/>
            <a:ext cx="4357718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en-US" altLang="ko-KR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나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프로그램의 규제의 형태</a:t>
            </a:r>
            <a:endParaRPr kumimoji="0" lang="en-US" altLang="ko-KR" dirty="0" smtClean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3" name="슬라이드 번호 개체 틀 3"/>
          <p:cNvSpPr txBox="1">
            <a:spLocks/>
          </p:cNvSpPr>
          <p:nvPr/>
        </p:nvSpPr>
        <p:spPr bwMode="gray">
          <a:xfrm>
            <a:off x="6804025" y="628015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9C50EA4-46C5-45F0-8231-348DD6C25E81}" type="slidenum">
              <a:rPr kumimoji="0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굴림" pitchFamily="50" charset="-127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ko-K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굴림" pitchFamily="50" charset="-127"/>
              <a:cs typeface="+mn-cs"/>
            </a:endParaRPr>
          </a:p>
        </p:txBody>
      </p:sp>
      <p:sp>
        <p:nvSpPr>
          <p:cNvPr id="14" name="모서리가 둥근 직사각형 13"/>
          <p:cNvSpPr/>
          <p:nvPr/>
        </p:nvSpPr>
        <p:spPr bwMode="auto">
          <a:xfrm>
            <a:off x="642910" y="2214554"/>
            <a:ext cx="7786742" cy="1143008"/>
          </a:xfrm>
          <a:prstGeom prst="roundRect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sz="1800" dirty="0"/>
              <a:t>- </a:t>
            </a:r>
            <a:r>
              <a:rPr lang="ko-KR" altLang="en-US" sz="1400" dirty="0"/>
              <a:t>법적인 제재를 받기 전에 방송사 또는 방송인들이 스스로 규제</a:t>
            </a:r>
          </a:p>
          <a:p>
            <a:pPr algn="l"/>
            <a:r>
              <a:rPr lang="en-US" altLang="ko-KR" sz="1400" dirty="0" smtClean="0"/>
              <a:t>  . </a:t>
            </a:r>
            <a:r>
              <a:rPr lang="ko-KR" altLang="en-US" sz="1400" dirty="0"/>
              <a:t>방송사의 심의기구</a:t>
            </a:r>
            <a:r>
              <a:rPr lang="en-US" altLang="ko-KR" sz="1400" dirty="0"/>
              <a:t>, </a:t>
            </a:r>
            <a:r>
              <a:rPr lang="ko-KR" altLang="en-US" sz="1400" dirty="0"/>
              <a:t>방송사의 프로그램 가이드라인과 윤리 헌장 등 </a:t>
            </a:r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500034" y="2071678"/>
            <a:ext cx="1428760" cy="4286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rPr>
              <a:t>자율 규제</a:t>
            </a:r>
          </a:p>
        </p:txBody>
      </p:sp>
      <p:sp>
        <p:nvSpPr>
          <p:cNvPr id="16" name="모서리가 둥근 직사각형 15"/>
          <p:cNvSpPr/>
          <p:nvPr/>
        </p:nvSpPr>
        <p:spPr bwMode="auto">
          <a:xfrm>
            <a:off x="642910" y="3643314"/>
            <a:ext cx="7786742" cy="1285884"/>
          </a:xfrm>
          <a:prstGeom prst="roundRect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sz="1800" dirty="0" smtClean="0"/>
              <a:t>- </a:t>
            </a:r>
            <a:r>
              <a:rPr lang="ko-KR" altLang="en-US" sz="1400" dirty="0"/>
              <a:t>법적인 규정을 통한 내용규제</a:t>
            </a:r>
            <a:r>
              <a:rPr lang="en-US" altLang="ko-KR" sz="1400" dirty="0"/>
              <a:t>, </a:t>
            </a:r>
            <a:r>
              <a:rPr lang="ko-KR" altLang="en-US" sz="1400" dirty="0"/>
              <a:t>정도에 따라 표현의 </a:t>
            </a:r>
            <a:r>
              <a:rPr lang="ko-KR" altLang="en-US" sz="1400" dirty="0" smtClean="0"/>
              <a:t>자유와 </a:t>
            </a:r>
            <a:r>
              <a:rPr lang="ko-KR" altLang="en-US" sz="1400" dirty="0"/>
              <a:t>상충</a:t>
            </a:r>
          </a:p>
          <a:p>
            <a:pPr algn="l"/>
            <a:r>
              <a:rPr lang="en-US" altLang="ko-KR" sz="1400" dirty="0" smtClean="0"/>
              <a:t>  . </a:t>
            </a:r>
            <a:r>
              <a:rPr lang="ko-KR" altLang="en-US" sz="1400" dirty="0"/>
              <a:t>직접 규제보다는 간접규제</a:t>
            </a:r>
            <a:r>
              <a:rPr lang="en-US" altLang="ko-KR" sz="1400" dirty="0"/>
              <a:t>: </a:t>
            </a:r>
            <a:r>
              <a:rPr lang="ko-KR" altLang="en-US" sz="1400" dirty="0"/>
              <a:t>재 </a:t>
            </a:r>
            <a:r>
              <a:rPr lang="ko-KR" altLang="en-US" sz="1400" dirty="0" err="1"/>
              <a:t>허가시</a:t>
            </a:r>
            <a:r>
              <a:rPr lang="ko-KR" altLang="en-US" sz="1400" dirty="0"/>
              <a:t> 반영 등 </a:t>
            </a:r>
          </a:p>
          <a:p>
            <a:pPr algn="l"/>
            <a:r>
              <a:rPr lang="en-US" altLang="ko-KR" sz="1400" dirty="0" smtClean="0"/>
              <a:t>  . </a:t>
            </a:r>
            <a:r>
              <a:rPr lang="ko-KR" altLang="en-US" sz="1400" dirty="0"/>
              <a:t>자율규제 문제발생시</a:t>
            </a:r>
            <a:r>
              <a:rPr lang="en-US" altLang="ko-KR" sz="1400" dirty="0"/>
              <a:t>, </a:t>
            </a:r>
            <a:r>
              <a:rPr lang="ko-KR" altLang="en-US" sz="1400" dirty="0" smtClean="0"/>
              <a:t>자율규제로 규제가 어려울 경우 </a:t>
            </a:r>
            <a:r>
              <a:rPr lang="ko-KR" altLang="en-US" sz="1400" dirty="0"/>
              <a:t>개입 </a:t>
            </a:r>
          </a:p>
        </p:txBody>
      </p:sp>
      <p:sp>
        <p:nvSpPr>
          <p:cNvPr id="17" name="모서리가 둥근 직사각형 16"/>
          <p:cNvSpPr/>
          <p:nvPr/>
        </p:nvSpPr>
        <p:spPr bwMode="auto">
          <a:xfrm>
            <a:off x="500034" y="3500438"/>
            <a:ext cx="1500198" cy="4286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rPr>
              <a:t>  법적 규제 </a:t>
            </a:r>
          </a:p>
        </p:txBody>
      </p:sp>
      <p:sp>
        <p:nvSpPr>
          <p:cNvPr id="18" name="모서리가 둥근 직사각형 17"/>
          <p:cNvSpPr/>
          <p:nvPr/>
        </p:nvSpPr>
        <p:spPr bwMode="auto">
          <a:xfrm>
            <a:off x="642910" y="5214950"/>
            <a:ext cx="7786742" cy="1143008"/>
          </a:xfrm>
          <a:prstGeom prst="roundRect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sz="1400" dirty="0">
                <a:latin typeface="+mn-ea"/>
              </a:rPr>
              <a:t>- </a:t>
            </a:r>
            <a:r>
              <a:rPr lang="ko-KR" altLang="en-US" sz="1400" dirty="0">
                <a:latin typeface="+mn-ea"/>
              </a:rPr>
              <a:t>시민단체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시청자들이 </a:t>
            </a:r>
            <a:r>
              <a:rPr lang="ko-KR" altLang="en-US" sz="1400" dirty="0">
                <a:latin typeface="+mn-ea"/>
              </a:rPr>
              <a:t>방송내용을 감시 </a:t>
            </a:r>
          </a:p>
          <a:p>
            <a:pPr algn="l"/>
            <a:r>
              <a:rPr lang="en-US" altLang="ko-KR" sz="1400" dirty="0" smtClean="0">
                <a:latin typeface="+mn-ea"/>
              </a:rPr>
              <a:t> . </a:t>
            </a:r>
            <a:r>
              <a:rPr lang="ko-KR" altLang="en-US" sz="1400" dirty="0">
                <a:latin typeface="+mn-ea"/>
              </a:rPr>
              <a:t>모니터링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항의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개선요구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수용자 운동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규제 요구 등 </a:t>
            </a:r>
          </a:p>
        </p:txBody>
      </p:sp>
      <p:sp>
        <p:nvSpPr>
          <p:cNvPr id="19" name="모서리가 둥근 직사각형 18"/>
          <p:cNvSpPr/>
          <p:nvPr/>
        </p:nvSpPr>
        <p:spPr bwMode="auto">
          <a:xfrm>
            <a:off x="571472" y="5143512"/>
            <a:ext cx="1571636" cy="35719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rPr>
              <a:t> 사회적 규제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22</a:t>
            </a:fld>
            <a:endParaRPr lang="en-US" altLang="ko-KR"/>
          </a:p>
        </p:txBody>
      </p:sp>
      <p:pic>
        <p:nvPicPr>
          <p:cNvPr id="5" name="Picture 4" descr="11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9588" y="2717800"/>
            <a:ext cx="62484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143108" y="3071810"/>
            <a:ext cx="564360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규제 근거</a:t>
            </a:r>
            <a:endParaRPr lang="ko-KR" altLang="en-US" sz="32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163638" y="2781300"/>
            <a:ext cx="1031875" cy="1008063"/>
            <a:chOff x="577" y="1483"/>
            <a:chExt cx="490" cy="490"/>
          </a:xfrm>
        </p:grpSpPr>
        <p:pic>
          <p:nvPicPr>
            <p:cNvPr id="8" name="Picture 7" descr="원(1)"/>
            <p:cNvPicPr>
              <a:picLocks noChangeAspect="1" noChangeArrowheads="1"/>
            </p:cNvPicPr>
            <p:nvPr/>
          </p:nvPicPr>
          <p:blipFill>
            <a:blip r:embed="rId3" cstate="print">
              <a:lum bright="6000" contrast="6000"/>
              <a:grayscl/>
            </a:blip>
            <a:srcRect/>
            <a:stretch>
              <a:fillRect/>
            </a:stretch>
          </p:blipFill>
          <p:spPr bwMode="auto">
            <a:xfrm>
              <a:off x="577" y="1483"/>
              <a:ext cx="490" cy="4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639" y="1540"/>
              <a:ext cx="377" cy="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en-US" altLang="ko-KR" sz="2400" b="1" dirty="0">
                  <a:solidFill>
                    <a:srgbClr val="4D4D4D"/>
                  </a:solidFill>
                  <a:latin typeface="Tahoma" pitchFamily="34" charset="0"/>
                </a:rPr>
                <a:t>7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 smtClean="0"/>
              <a:t>7</a:t>
            </a:r>
            <a:r>
              <a:rPr lang="en-US" altLang="ko-KR" dirty="0" smtClean="0"/>
              <a:t>.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규제 근거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23</a:t>
            </a:fld>
            <a:endParaRPr lang="en-US" altLang="ko-KR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357158" y="1571612"/>
            <a:ext cx="3714776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en-US" altLang="ko-KR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가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방송 내용규제의 근거</a:t>
            </a:r>
            <a:endParaRPr kumimoji="0" lang="en-US" altLang="ko-KR" dirty="0" smtClean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357158" y="2428868"/>
            <a:ext cx="8358246" cy="1500198"/>
          </a:xfrm>
          <a:prstGeom prst="roundRect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400" dirty="0" smtClean="0">
                <a:latin typeface="+mn-ea"/>
              </a:rPr>
              <a:t>  </a:t>
            </a:r>
            <a:r>
              <a:rPr lang="en-US" altLang="ko-KR" sz="1400" dirty="0" smtClean="0">
                <a:latin typeface="+mn-ea"/>
              </a:rPr>
              <a:t>-</a:t>
            </a:r>
            <a:r>
              <a:rPr lang="ko-KR" altLang="en-US" sz="1400" dirty="0" smtClean="0">
                <a:latin typeface="+mn-ea"/>
              </a:rPr>
              <a:t> 전파지원은 유한하며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공공의 자산</a:t>
            </a:r>
          </a:p>
          <a:p>
            <a:pPr algn="l"/>
            <a:r>
              <a:rPr lang="en-US" altLang="ko-KR" sz="1400" dirty="0" smtClean="0">
                <a:latin typeface="+mn-ea"/>
              </a:rPr>
              <a:t>  - </a:t>
            </a:r>
            <a:r>
              <a:rPr lang="ko-KR" altLang="en-US" sz="1400" dirty="0" smtClean="0">
                <a:latin typeface="+mn-ea"/>
              </a:rPr>
              <a:t>공공의 자산을 이용하는 방송사는 프로그램의 공공성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공익성 유지 의무 </a:t>
            </a:r>
          </a:p>
          <a:p>
            <a:pPr algn="l"/>
            <a:r>
              <a:rPr lang="en-US" altLang="ko-KR" sz="1400" dirty="0" smtClean="0">
                <a:latin typeface="+mn-ea"/>
              </a:rPr>
              <a:t>    ※ </a:t>
            </a:r>
            <a:r>
              <a:rPr lang="ko-KR" altLang="en-US" sz="1400" dirty="0" smtClean="0">
                <a:latin typeface="+mn-ea"/>
              </a:rPr>
              <a:t>디지털시대에도 전파자원은 여전히 희소하며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공공의 자산 </a:t>
            </a:r>
            <a:endParaRPr lang="en-US" altLang="ko-KR" sz="1400" dirty="0" smtClean="0">
              <a:latin typeface="+mn-ea"/>
            </a:endParaRPr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428596" y="4357694"/>
            <a:ext cx="8286808" cy="1428760"/>
          </a:xfrm>
          <a:prstGeom prst="roundRect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400" dirty="0" smtClean="0"/>
          </a:p>
          <a:p>
            <a:pPr algn="l"/>
            <a:endParaRPr lang="en-US" altLang="ko-KR" sz="1400" dirty="0" smtClean="0"/>
          </a:p>
          <a:p>
            <a:pPr algn="l"/>
            <a:r>
              <a:rPr lang="ko-KR" altLang="en-US" sz="1400" dirty="0" smtClean="0"/>
              <a:t>  </a:t>
            </a:r>
            <a:r>
              <a:rPr lang="en-US" altLang="ko-KR" sz="1400" dirty="0" smtClean="0"/>
              <a:t>- </a:t>
            </a:r>
            <a:r>
              <a:rPr lang="ko-KR" altLang="en-US" sz="1400" dirty="0" smtClean="0"/>
              <a:t>방송은 시청각적 호소력과 사회적 파급효과 소유</a:t>
            </a:r>
          </a:p>
          <a:p>
            <a:pPr algn="l"/>
            <a:r>
              <a:rPr lang="en-US" altLang="ko-KR" sz="1400" dirty="0" smtClean="0"/>
              <a:t>  - </a:t>
            </a:r>
            <a:r>
              <a:rPr lang="ko-KR" altLang="en-US" sz="1400" dirty="0" smtClean="0"/>
              <a:t>방송 프로그램은 사회와 개인에 긍정적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부정적 외부효과 발생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>
                <a:latin typeface="+mn-ea"/>
              </a:rPr>
              <a:t>    ※ </a:t>
            </a:r>
            <a:r>
              <a:rPr lang="ko-KR" altLang="en-US" sz="1400" dirty="0" smtClean="0">
                <a:latin typeface="+mn-ea"/>
              </a:rPr>
              <a:t>디지털시대에 </a:t>
            </a:r>
            <a:r>
              <a:rPr lang="ko-KR" altLang="en-US" sz="1400" dirty="0" err="1" smtClean="0">
                <a:latin typeface="+mn-ea"/>
              </a:rPr>
              <a:t>지상파</a:t>
            </a:r>
            <a:r>
              <a:rPr lang="ko-KR" altLang="en-US" sz="1400" dirty="0" smtClean="0">
                <a:latin typeface="+mn-ea"/>
              </a:rPr>
              <a:t> 방송은 보편적 서비스로 대부분의 국민에게 전달 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 </a:t>
            </a:r>
            <a:endParaRPr lang="ko-KR" altLang="en-US" sz="1400" dirty="0" smtClean="0"/>
          </a:p>
          <a:p>
            <a:endParaRPr lang="ko-KR" altLang="en-US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모서리가 둥근 직사각형 6"/>
          <p:cNvSpPr/>
          <p:nvPr/>
        </p:nvSpPr>
        <p:spPr bwMode="auto">
          <a:xfrm>
            <a:off x="571472" y="2214554"/>
            <a:ext cx="2714644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전파의 희소성과 공공성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모서리가 둥근 직사각형 7"/>
          <p:cNvSpPr/>
          <p:nvPr/>
        </p:nvSpPr>
        <p:spPr bwMode="auto">
          <a:xfrm>
            <a:off x="642910" y="4143380"/>
            <a:ext cx="3143272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방송 프로그램의 사회적 영향력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 smtClean="0"/>
              <a:t>7</a:t>
            </a:r>
            <a:r>
              <a:rPr lang="en-US" altLang="ko-KR" dirty="0" smtClean="0"/>
              <a:t>.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규제 근거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24</a:t>
            </a:fld>
            <a:endParaRPr lang="en-US" altLang="ko-KR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428596" y="1428736"/>
            <a:ext cx="5248282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en-US" altLang="ko-KR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나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방송 내용규제와 표현의 자유</a:t>
            </a:r>
            <a:endParaRPr kumimoji="0" lang="en-US" altLang="ko-KR" dirty="0" smtClean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7" name="타원 6"/>
          <p:cNvSpPr/>
          <p:nvPr/>
        </p:nvSpPr>
        <p:spPr bwMode="auto">
          <a:xfrm>
            <a:off x="642910" y="2071678"/>
            <a:ext cx="1714512" cy="642942"/>
          </a:xfrm>
          <a:prstGeom prst="ellipse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표현의 자유</a:t>
            </a:r>
          </a:p>
        </p:txBody>
      </p:sp>
      <p:sp>
        <p:nvSpPr>
          <p:cNvPr id="8" name="갈매기형 수장 7"/>
          <p:cNvSpPr/>
          <p:nvPr/>
        </p:nvSpPr>
        <p:spPr bwMode="auto">
          <a:xfrm>
            <a:off x="2143108" y="2000240"/>
            <a:ext cx="6643734" cy="785818"/>
          </a:xfrm>
          <a:prstGeom prst="chevron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400" b="1" spc="-100" dirty="0" smtClean="0"/>
          </a:p>
          <a:p>
            <a:pPr algn="l"/>
            <a:r>
              <a:rPr lang="en-US" altLang="ko-KR" sz="1400" b="1" spc="-100" dirty="0" smtClean="0"/>
              <a:t>- </a:t>
            </a:r>
            <a:r>
              <a:rPr lang="ko-KR" altLang="en-US" sz="1400" b="1" spc="-100" dirty="0"/>
              <a:t>천부인권으로 대부분 자유민주주의 국가에서 헌법에 국민의 권리로 보장 </a:t>
            </a:r>
          </a:p>
          <a:p>
            <a:pPr algn="l">
              <a:buFontTx/>
              <a:buChar char="-"/>
            </a:pPr>
            <a:r>
              <a:rPr lang="ko-KR" altLang="en-US" sz="1400" b="1" spc="-100" dirty="0" smtClean="0"/>
              <a:t>방송제작자와 </a:t>
            </a:r>
            <a:r>
              <a:rPr lang="ko-KR" altLang="en-US" sz="1400" b="1" spc="-100" dirty="0"/>
              <a:t>방송사의 프로그램을 통한 자유로운 사상의 표현 권리로 </a:t>
            </a:r>
            <a:r>
              <a:rPr lang="ko-KR" altLang="en-US" sz="1400" b="1" spc="-100" dirty="0" smtClean="0"/>
              <a:t>간주</a:t>
            </a:r>
            <a:endParaRPr lang="en-US" altLang="ko-KR" sz="1400" b="1" spc="-100" dirty="0" smtClean="0"/>
          </a:p>
          <a:p>
            <a:pPr>
              <a:buFontTx/>
              <a:buChar char="-"/>
            </a:pPr>
            <a:endParaRPr lang="ko-KR" altLang="en-US" sz="1400" b="1" dirty="0"/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571472" y="3143248"/>
            <a:ext cx="8143932" cy="1285884"/>
          </a:xfrm>
          <a:prstGeom prst="roundRect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>
              <a:lnSpc>
                <a:spcPts val="1200"/>
              </a:lnSpc>
              <a:buFontTx/>
              <a:buChar char="-"/>
            </a:pPr>
            <a:r>
              <a:rPr lang="ko-KR" altLang="en-US" sz="1400" dirty="0" smtClean="0"/>
              <a:t>방송 프로그램의 규제는 표현의 자유를 위축시킬 가능성 존재 </a:t>
            </a:r>
            <a:endParaRPr lang="en-US" altLang="ko-KR" sz="1400" dirty="0" smtClean="0"/>
          </a:p>
          <a:p>
            <a:pPr algn="l">
              <a:lnSpc>
                <a:spcPts val="1200"/>
              </a:lnSpc>
              <a:buFontTx/>
              <a:buChar char="-"/>
            </a:pPr>
            <a:endParaRPr lang="ko-KR" altLang="en-US" sz="1400" dirty="0" smtClean="0"/>
          </a:p>
          <a:p>
            <a:pPr algn="l">
              <a:lnSpc>
                <a:spcPts val="1200"/>
              </a:lnSpc>
            </a:pPr>
            <a:r>
              <a:rPr lang="en-US" altLang="ko-KR" sz="1400" dirty="0" smtClean="0"/>
              <a:t>-</a:t>
            </a:r>
            <a:r>
              <a:rPr lang="ko-KR" altLang="en-US" sz="1400" dirty="0" smtClean="0"/>
              <a:t>사생활 침해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공공의 이익 침해 등 표현의 자유가 다른 사람의 권리 </a:t>
            </a:r>
            <a:r>
              <a:rPr lang="ko-KR" altLang="en-US" sz="1400" dirty="0" err="1" smtClean="0"/>
              <a:t>침해시</a:t>
            </a:r>
            <a:r>
              <a:rPr lang="ko-KR" altLang="en-US" sz="1400" dirty="0" smtClean="0"/>
              <a:t> 제한 가능</a:t>
            </a:r>
            <a:endParaRPr lang="ko-KR" altLang="en-US" sz="1400" dirty="0"/>
          </a:p>
        </p:txBody>
      </p:sp>
      <p:sp>
        <p:nvSpPr>
          <p:cNvPr id="17" name="모서리가 둥근 직사각형 16"/>
          <p:cNvSpPr/>
          <p:nvPr/>
        </p:nvSpPr>
        <p:spPr bwMode="auto">
          <a:xfrm>
            <a:off x="500034" y="4714884"/>
            <a:ext cx="8143932" cy="1500198"/>
          </a:xfrm>
          <a:prstGeom prst="roundRect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>
              <a:lnSpc>
                <a:spcPts val="1200"/>
              </a:lnSpc>
              <a:buFontTx/>
              <a:buChar char="-"/>
            </a:pPr>
            <a:endParaRPr lang="en-US" altLang="ko-KR" sz="1400" dirty="0" smtClean="0"/>
          </a:p>
          <a:p>
            <a:pPr algn="l">
              <a:lnSpc>
                <a:spcPts val="1200"/>
              </a:lnSpc>
              <a:buFontTx/>
              <a:buChar char="-"/>
            </a:pPr>
            <a:r>
              <a:rPr lang="ko-KR" altLang="en-US" sz="1400" dirty="0" smtClean="0"/>
              <a:t>표현의 자유보장이 방송의 상업화와 저질화를 부추기는 원인으로 작용 </a:t>
            </a:r>
            <a:endParaRPr lang="en-US" altLang="ko-KR" sz="1400" dirty="0" smtClean="0"/>
          </a:p>
          <a:p>
            <a:pPr algn="l">
              <a:lnSpc>
                <a:spcPts val="1200"/>
              </a:lnSpc>
              <a:buFontTx/>
              <a:buChar char="-"/>
            </a:pPr>
            <a:endParaRPr lang="ko-KR" altLang="en-US" sz="1400" dirty="0" smtClean="0"/>
          </a:p>
          <a:p>
            <a:pPr algn="l">
              <a:lnSpc>
                <a:spcPts val="1200"/>
              </a:lnSpc>
              <a:buFontTx/>
              <a:buChar char="-"/>
            </a:pPr>
            <a:r>
              <a:rPr lang="ko-KR" altLang="en-US" sz="1400" spc="-90" dirty="0" smtClean="0"/>
              <a:t>소유와 진입규제는 완화하지만 선정적이고 폭력적인 프로그램을 규제하는 내용 규제는 </a:t>
            </a:r>
            <a:r>
              <a:rPr lang="en-US" altLang="ko-KR" sz="1400" spc="-90" dirty="0" smtClean="0"/>
              <a:t> </a:t>
            </a:r>
            <a:r>
              <a:rPr lang="ko-KR" altLang="en-US" sz="1400" spc="-90" dirty="0" smtClean="0"/>
              <a:t>강화하는 추세</a:t>
            </a:r>
            <a:endParaRPr lang="en-US" altLang="ko-KR" sz="1400" spc="-90" dirty="0" smtClean="0"/>
          </a:p>
          <a:p>
            <a:pPr algn="l">
              <a:lnSpc>
                <a:spcPts val="1200"/>
              </a:lnSpc>
            </a:pPr>
            <a:endParaRPr lang="ko-KR" altLang="en-US" sz="1400" dirty="0" smtClean="0"/>
          </a:p>
          <a:p>
            <a:pPr algn="l">
              <a:lnSpc>
                <a:spcPts val="1200"/>
              </a:lnSpc>
            </a:pPr>
            <a:r>
              <a:rPr lang="en-US" altLang="ko-KR" sz="1400" dirty="0" smtClean="0"/>
              <a:t>- ‘</a:t>
            </a:r>
            <a:r>
              <a:rPr lang="ko-KR" altLang="en-US" sz="1400" dirty="0" smtClean="0"/>
              <a:t>사회적 위험제거’에 초점</a:t>
            </a:r>
            <a:r>
              <a:rPr lang="en-US" altLang="ko-KR" sz="1400" dirty="0" smtClean="0"/>
              <a:t>. </a:t>
            </a:r>
            <a:r>
              <a:rPr lang="ko-KR" altLang="en-US" sz="1400" dirty="0" smtClean="0"/>
              <a:t>마치 ‘담배’의 규제강화 추세와 동일 </a:t>
            </a:r>
            <a:endParaRPr lang="ko-KR" altLang="en-US" sz="1400" dirty="0"/>
          </a:p>
        </p:txBody>
      </p:sp>
      <p:sp>
        <p:nvSpPr>
          <p:cNvPr id="19" name="모서리가 둥근 직사각형 18"/>
          <p:cNvSpPr/>
          <p:nvPr/>
        </p:nvSpPr>
        <p:spPr bwMode="auto">
          <a:xfrm>
            <a:off x="714348" y="2928934"/>
            <a:ext cx="2500330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내용규제와 표현의 자유</a:t>
            </a:r>
          </a:p>
        </p:txBody>
      </p:sp>
      <p:sp>
        <p:nvSpPr>
          <p:cNvPr id="20" name="모서리가 둥근 직사각형 19"/>
          <p:cNvSpPr/>
          <p:nvPr/>
        </p:nvSpPr>
        <p:spPr bwMode="auto">
          <a:xfrm>
            <a:off x="785786" y="4572008"/>
            <a:ext cx="3571900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표현의 자유 보장과 방송프로그램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 smtClean="0"/>
              <a:t>7</a:t>
            </a:r>
            <a:r>
              <a:rPr lang="en-US" altLang="ko-KR" dirty="0" smtClean="0"/>
              <a:t>.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규제 근거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804025" y="6351588"/>
            <a:ext cx="2133600" cy="244475"/>
          </a:xfrm>
        </p:spPr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25</a:t>
            </a:fld>
            <a:endParaRPr lang="en-US" altLang="ko-KR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428596" y="1428736"/>
            <a:ext cx="3571900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en-US" altLang="ko-KR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다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내용규제의 목적</a:t>
            </a:r>
            <a:endParaRPr kumimoji="0" lang="en-US" altLang="ko-KR" dirty="0" smtClean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285720" y="3357562"/>
            <a:ext cx="1928826" cy="300039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사회적 전통과</a:t>
            </a:r>
            <a:endParaRPr lang="en-US" altLang="ko-KR" sz="1400" dirty="0" smtClean="0"/>
          </a:p>
          <a:p>
            <a:r>
              <a:rPr lang="ko-KR" altLang="en-US" sz="1400" dirty="0" smtClean="0"/>
              <a:t> 가치관의 보호를 </a:t>
            </a:r>
            <a:endParaRPr lang="en-US" altLang="ko-KR" sz="1400" dirty="0" smtClean="0"/>
          </a:p>
          <a:p>
            <a:pPr algn="l"/>
            <a:r>
              <a:rPr lang="ko-KR" altLang="en-US" sz="1400" dirty="0" smtClean="0"/>
              <a:t>  통한 사회질서 유지</a:t>
            </a:r>
            <a:endParaRPr lang="en-US" altLang="ko-KR" sz="1400" dirty="0" smtClean="0"/>
          </a:p>
          <a:p>
            <a:pPr algn="l"/>
            <a:endParaRPr lang="en-US" altLang="ko-KR" sz="1400" dirty="0" smtClean="0"/>
          </a:p>
          <a:p>
            <a:pPr algn="l"/>
            <a:endParaRPr lang="en-US" altLang="ko-KR" sz="1400" dirty="0" smtClean="0"/>
          </a:p>
          <a:p>
            <a:pPr algn="l"/>
            <a:endParaRPr lang="en-US" altLang="ko-KR" sz="1400" dirty="0" smtClean="0"/>
          </a:p>
          <a:p>
            <a:pPr algn="l"/>
            <a:endParaRPr lang="en-US" altLang="ko-KR" sz="1400" dirty="0" smtClean="0"/>
          </a:p>
          <a:p>
            <a:pPr algn="l"/>
            <a:r>
              <a:rPr lang="ko-KR" altLang="en-US" sz="1400" dirty="0" smtClean="0"/>
              <a:t> </a:t>
            </a:r>
            <a:endParaRPr lang="ko-KR" altLang="en-US" sz="1400" dirty="0"/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428596" y="3143248"/>
            <a:ext cx="1643074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600" b="1" dirty="0" smtClean="0"/>
              <a:t>가치의 보존</a:t>
            </a:r>
            <a:endParaRPr lang="ko-KR" altLang="en-US" sz="1600" b="1" dirty="0"/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2285984" y="3357562"/>
            <a:ext cx="1928826" cy="300039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폭력물과 음란물 </a:t>
            </a:r>
            <a:endParaRPr lang="en-US" altLang="ko-KR" sz="1400" dirty="0" smtClean="0"/>
          </a:p>
          <a:p>
            <a:r>
              <a:rPr lang="ko-KR" altLang="en-US" sz="1400" dirty="0" smtClean="0"/>
              <a:t>   등으로부터 어린이 </a:t>
            </a:r>
            <a:endParaRPr lang="en-US" altLang="ko-KR" sz="1400" dirty="0" smtClean="0"/>
          </a:p>
          <a:p>
            <a:pPr algn="l"/>
            <a:r>
              <a:rPr lang="ko-KR" altLang="en-US" sz="1400" dirty="0" smtClean="0"/>
              <a:t>  청소년의 보호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. V</a:t>
            </a:r>
            <a:r>
              <a:rPr lang="ko-KR" altLang="en-US" sz="1400" dirty="0" smtClean="0"/>
              <a:t>칩 제도 등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</a:t>
            </a:r>
          </a:p>
          <a:p>
            <a:pPr>
              <a:buFontTx/>
              <a:buChar char="-"/>
            </a:pPr>
            <a:r>
              <a:rPr lang="ko-KR" altLang="en-US" sz="1400" dirty="0" smtClean="0"/>
              <a:t>등급제 등을 통해 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</a:t>
            </a:r>
            <a:r>
              <a:rPr lang="ko-KR" altLang="en-US" sz="1400" dirty="0" smtClean="0"/>
              <a:t>규제 강화 추세 </a:t>
            </a:r>
            <a:endParaRPr lang="en-US" altLang="ko-KR" sz="1400" dirty="0" smtClean="0"/>
          </a:p>
          <a:p>
            <a:pPr algn="l"/>
            <a:endParaRPr lang="ko-KR" altLang="en-US" sz="1400" dirty="0"/>
          </a:p>
        </p:txBody>
      </p:sp>
      <p:sp>
        <p:nvSpPr>
          <p:cNvPr id="16" name="모서리가 둥근 직사각형 15"/>
          <p:cNvSpPr/>
          <p:nvPr/>
        </p:nvSpPr>
        <p:spPr bwMode="auto">
          <a:xfrm>
            <a:off x="2428860" y="3143248"/>
            <a:ext cx="1714512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600" b="1" dirty="0" smtClean="0"/>
              <a:t>청소년의 보호</a:t>
            </a:r>
            <a:endParaRPr lang="ko-KR" altLang="en-US" sz="1600" b="1" dirty="0"/>
          </a:p>
        </p:txBody>
      </p:sp>
      <p:sp>
        <p:nvSpPr>
          <p:cNvPr id="17" name="모서리가 둥근 직사각형 16"/>
          <p:cNvSpPr/>
          <p:nvPr/>
        </p:nvSpPr>
        <p:spPr bwMode="auto">
          <a:xfrm>
            <a:off x="4357686" y="3357562"/>
            <a:ext cx="2214578" cy="300039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altLang="ko-KR" sz="1400" dirty="0" smtClean="0"/>
              <a:t>   - </a:t>
            </a:r>
            <a:r>
              <a:rPr lang="ko-KR" altLang="en-US" sz="1400" dirty="0" smtClean="0"/>
              <a:t>사실을 충실하게 전달</a:t>
            </a:r>
            <a:r>
              <a:rPr lang="en-US" altLang="ko-KR" sz="1400" dirty="0" smtClean="0"/>
              <a:t>, </a:t>
            </a:r>
          </a:p>
          <a:p>
            <a:pPr algn="l"/>
            <a:r>
              <a:rPr lang="ko-KR" altLang="en-US" sz="1400" dirty="0" smtClean="0"/>
              <a:t>   어느 한쪽에 편향되지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</a:t>
            </a:r>
            <a:r>
              <a:rPr lang="ko-KR" altLang="en-US" sz="1400" dirty="0" smtClean="0"/>
              <a:t>않은 객관성과 행위의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</a:t>
            </a:r>
            <a:r>
              <a:rPr lang="ko-KR" altLang="en-US" sz="1400" dirty="0" smtClean="0"/>
              <a:t>절차적 정당성 확보</a:t>
            </a:r>
            <a:endParaRPr lang="en-US" altLang="ko-KR" sz="1400" dirty="0" smtClean="0"/>
          </a:p>
          <a:p>
            <a:endParaRPr lang="en-US" altLang="ko-KR" sz="1400" dirty="0" smtClean="0"/>
          </a:p>
          <a:p>
            <a:pPr algn="l">
              <a:buFontTx/>
              <a:buChar char="-"/>
            </a:pPr>
            <a:r>
              <a:rPr lang="ko-KR" altLang="en-US" sz="1400" dirty="0" smtClean="0"/>
              <a:t> 제작자만의 자유가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</a:t>
            </a:r>
            <a:r>
              <a:rPr lang="ko-KR" altLang="en-US" sz="1400" dirty="0" smtClean="0"/>
              <a:t>아닌 일반시민의 견해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</a:t>
            </a:r>
            <a:r>
              <a:rPr lang="ko-KR" altLang="en-US" sz="1400" dirty="0" smtClean="0"/>
              <a:t>표현이 중요</a:t>
            </a:r>
            <a:endParaRPr lang="ko-KR" altLang="en-US" sz="1400" dirty="0"/>
          </a:p>
        </p:txBody>
      </p:sp>
      <p:sp>
        <p:nvSpPr>
          <p:cNvPr id="18" name="모서리가 둥근 직사각형 17"/>
          <p:cNvSpPr/>
          <p:nvPr/>
        </p:nvSpPr>
        <p:spPr bwMode="auto">
          <a:xfrm>
            <a:off x="4643438" y="3143248"/>
            <a:ext cx="1571636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600" b="1" dirty="0" smtClean="0"/>
              <a:t>공정성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19" name="모서리가 둥근 직사각형 18"/>
          <p:cNvSpPr/>
          <p:nvPr/>
        </p:nvSpPr>
        <p:spPr bwMode="auto">
          <a:xfrm>
            <a:off x="6715140" y="3357562"/>
            <a:ext cx="2214578" cy="300039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프로그램이 다양한 </a:t>
            </a:r>
            <a:endParaRPr lang="en-US" altLang="ko-KR" sz="1400" dirty="0" smtClean="0"/>
          </a:p>
          <a:p>
            <a:r>
              <a:rPr lang="ko-KR" altLang="en-US" sz="1400" dirty="0" smtClean="0"/>
              <a:t>    목소리와 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주제를 통해 </a:t>
            </a:r>
            <a:endParaRPr lang="en-US" altLang="ko-KR" sz="1400" dirty="0" smtClean="0"/>
          </a:p>
          <a:p>
            <a:r>
              <a:rPr lang="ko-KR" altLang="en-US" sz="1400" dirty="0" smtClean="0"/>
              <a:t>  시청자의 이해를 대변</a:t>
            </a:r>
            <a:endParaRPr lang="en-US" altLang="ko-KR" sz="1400" dirty="0" smtClean="0"/>
          </a:p>
          <a:p>
            <a:pPr algn="l"/>
            <a:endParaRPr lang="en-US" altLang="ko-KR" sz="1400" dirty="0" smtClean="0"/>
          </a:p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프로그램 간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보도</a:t>
            </a:r>
            <a:r>
              <a:rPr lang="en-US" altLang="ko-KR" sz="1400" dirty="0" smtClean="0"/>
              <a:t>,</a:t>
            </a:r>
            <a:r>
              <a:rPr lang="ko-KR" altLang="en-US" sz="1400" dirty="0" smtClean="0"/>
              <a:t>교양</a:t>
            </a:r>
            <a:r>
              <a:rPr lang="en-US" altLang="ko-KR" sz="1400" dirty="0" smtClean="0"/>
              <a:t>,</a:t>
            </a:r>
          </a:p>
          <a:p>
            <a:pPr algn="l"/>
            <a:r>
              <a:rPr lang="en-US" altLang="ko-KR" sz="1400" dirty="0" smtClean="0"/>
              <a:t>  </a:t>
            </a:r>
            <a:r>
              <a:rPr lang="ko-KR" altLang="en-US" sz="1400" dirty="0" smtClean="0"/>
              <a:t>오락</a:t>
            </a:r>
            <a:r>
              <a:rPr lang="en-US" altLang="ko-KR" sz="1400" dirty="0" smtClean="0"/>
              <a:t>), </a:t>
            </a:r>
            <a:r>
              <a:rPr lang="ko-KR" altLang="en-US" sz="1400" dirty="0" smtClean="0"/>
              <a:t>프로그램 내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여성</a:t>
            </a:r>
            <a:r>
              <a:rPr lang="en-US" altLang="ko-KR" sz="1400" dirty="0" smtClean="0"/>
              <a:t>, </a:t>
            </a:r>
          </a:p>
          <a:p>
            <a:pPr algn="l"/>
            <a:r>
              <a:rPr lang="en-US" altLang="ko-KR" sz="1400" dirty="0" smtClean="0"/>
              <a:t>  </a:t>
            </a:r>
            <a:r>
              <a:rPr lang="ko-KR" altLang="en-US" sz="1400" dirty="0" err="1" smtClean="0"/>
              <a:t>취약자</a:t>
            </a:r>
            <a:r>
              <a:rPr lang="ko-KR" altLang="en-US" sz="1400" dirty="0" smtClean="0"/>
              <a:t> 등</a:t>
            </a:r>
            <a:r>
              <a:rPr lang="en-US" altLang="ko-KR" sz="1400" dirty="0" smtClean="0"/>
              <a:t>)</a:t>
            </a:r>
            <a:r>
              <a:rPr lang="ko-KR" altLang="en-US" sz="1400" dirty="0" smtClean="0"/>
              <a:t>에서 다양성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</a:t>
            </a:r>
            <a:r>
              <a:rPr lang="ko-KR" altLang="en-US" sz="1400" dirty="0" smtClean="0"/>
              <a:t>보장 필요 </a:t>
            </a:r>
            <a:endParaRPr lang="ko-KR" altLang="en-US" sz="1400" dirty="0"/>
          </a:p>
        </p:txBody>
      </p:sp>
      <p:sp>
        <p:nvSpPr>
          <p:cNvPr id="20" name="모서리가 둥근 직사각형 19"/>
          <p:cNvSpPr/>
          <p:nvPr/>
        </p:nvSpPr>
        <p:spPr bwMode="auto">
          <a:xfrm>
            <a:off x="6929454" y="3143248"/>
            <a:ext cx="1714512" cy="428628"/>
          </a:xfrm>
          <a:prstGeom prst="roundRect">
            <a:avLst>
              <a:gd name="adj" fmla="val 38889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600" b="1" dirty="0" smtClean="0"/>
              <a:t>다양성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14" name="모서리가 둥근 직사각형 13"/>
          <p:cNvSpPr/>
          <p:nvPr/>
        </p:nvSpPr>
        <p:spPr bwMode="auto">
          <a:xfrm>
            <a:off x="500034" y="2143116"/>
            <a:ext cx="5429256" cy="642942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>
                <a:latin typeface="+mn-ea"/>
              </a:rPr>
              <a:t>◶ 기본 목적</a:t>
            </a:r>
            <a:r>
              <a:rPr lang="en-US" altLang="ko-KR" sz="1600" b="1" dirty="0" smtClean="0">
                <a:latin typeface="+mn-ea"/>
              </a:rPr>
              <a:t>: </a:t>
            </a:r>
            <a:r>
              <a:rPr lang="ko-KR" altLang="en-US" sz="1600" b="1" dirty="0" smtClean="0">
                <a:latin typeface="+mn-ea"/>
              </a:rPr>
              <a:t>가치의 보존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smtClean="0">
                <a:latin typeface="+mn-ea"/>
              </a:rPr>
              <a:t>청소년 보호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smtClean="0">
                <a:latin typeface="+mn-ea"/>
              </a:rPr>
              <a:t>공정성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smtClean="0">
                <a:latin typeface="+mn-ea"/>
              </a:rPr>
              <a:t>다양성 </a:t>
            </a:r>
            <a:endParaRPr lang="en-US" altLang="ko-KR" sz="1600" b="1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6858000" cy="533400"/>
          </a:xfrm>
        </p:spPr>
        <p:txBody>
          <a:bodyPr/>
          <a:lstStyle/>
          <a:p>
            <a:r>
              <a:rPr lang="en-US" altLang="ko-KR" sz="2400" dirty="0" smtClean="0"/>
              <a:t>7</a:t>
            </a:r>
            <a:r>
              <a:rPr lang="en-US" altLang="ko-KR" dirty="0" smtClean="0"/>
              <a:t>.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규제 근거</a:t>
            </a:r>
            <a:endParaRPr lang="ko-KR" altLang="en-US" dirty="0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428596" y="1428736"/>
            <a:ext cx="4000528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en-US" altLang="ko-KR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라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err="1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지상파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방송의 내용규제</a:t>
            </a:r>
            <a:endParaRPr kumimoji="0" lang="en-US" altLang="ko-KR" dirty="0" smtClean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8" name="모서리가 둥근 직사각형 7"/>
          <p:cNvSpPr/>
          <p:nvPr/>
        </p:nvSpPr>
        <p:spPr bwMode="auto">
          <a:xfrm>
            <a:off x="500034" y="2357430"/>
            <a:ext cx="7786742" cy="857256"/>
          </a:xfrm>
          <a:prstGeom prst="roundRect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>
              <a:buFontTx/>
              <a:buChar char="-"/>
            </a:pPr>
            <a:r>
              <a:rPr lang="ko-KR" altLang="en-US" sz="1400" dirty="0" smtClean="0"/>
              <a:t>공익성과 공공성 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공공의 이익에 부합하고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공공의 안녕과  질서 유지를 통한 사회통합 및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                      </a:t>
            </a:r>
            <a:r>
              <a:rPr lang="ko-KR" altLang="en-US" sz="1400" dirty="0" smtClean="0"/>
              <a:t>사회발전에 기여 </a:t>
            </a:r>
            <a:endParaRPr lang="ko-KR" altLang="en-US" sz="1400" dirty="0"/>
          </a:p>
        </p:txBody>
      </p:sp>
      <p:sp>
        <p:nvSpPr>
          <p:cNvPr id="9" name="모서리가 둥근 직사각형 8"/>
          <p:cNvSpPr/>
          <p:nvPr/>
        </p:nvSpPr>
        <p:spPr bwMode="auto">
          <a:xfrm>
            <a:off x="642910" y="2143116"/>
            <a:ext cx="2643206" cy="357190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rPr>
              <a:t>지상파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rPr>
              <a:t> 방송의 일반적 역할</a:t>
            </a:r>
          </a:p>
        </p:txBody>
      </p:sp>
      <p:sp>
        <p:nvSpPr>
          <p:cNvPr id="10" name="순서도: 대체 처리 9"/>
          <p:cNvSpPr/>
          <p:nvPr/>
        </p:nvSpPr>
        <p:spPr bwMode="auto">
          <a:xfrm>
            <a:off x="500034" y="3571876"/>
            <a:ext cx="7858180" cy="2643206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>
              <a:buFontTx/>
              <a:buChar char="-"/>
            </a:pPr>
            <a:r>
              <a:rPr lang="ko-KR" altLang="en-US" sz="1400" dirty="0" smtClean="0">
                <a:latin typeface="+mn-ea"/>
              </a:rPr>
              <a:t>보편적 서비스 제공</a:t>
            </a:r>
            <a:endParaRPr lang="en-US" altLang="ko-KR" sz="1400" dirty="0" smtClean="0">
              <a:latin typeface="+mn-ea"/>
            </a:endParaRPr>
          </a:p>
          <a:p>
            <a:pPr algn="l"/>
            <a:r>
              <a:rPr lang="en-US" altLang="ko-KR" sz="1400" dirty="0" smtClean="0">
                <a:latin typeface="+mn-ea"/>
              </a:rPr>
              <a:t>  . </a:t>
            </a:r>
            <a:r>
              <a:rPr lang="ko-KR" altLang="en-US" sz="1400" dirty="0" err="1" smtClean="0">
                <a:latin typeface="+mn-ea"/>
              </a:rPr>
              <a:t>지상파</a:t>
            </a:r>
            <a:r>
              <a:rPr lang="ko-KR" altLang="en-US" sz="1400" dirty="0" smtClean="0">
                <a:latin typeface="+mn-ea"/>
              </a:rPr>
              <a:t> 방송은 사회적 약자와 강자</a:t>
            </a:r>
            <a:r>
              <a:rPr lang="en-US" altLang="ko-KR" sz="1400" dirty="0" smtClean="0">
                <a:latin typeface="+mn-ea"/>
              </a:rPr>
              <a:t> </a:t>
            </a:r>
            <a:r>
              <a:rPr lang="ko-KR" altLang="en-US" sz="1400" dirty="0" smtClean="0">
                <a:latin typeface="+mn-ea"/>
              </a:rPr>
              <a:t>모두가 접근 가능한 보편적 서비스 제공자 역할 </a:t>
            </a:r>
            <a:endParaRPr lang="en-US" altLang="ko-KR" sz="1400" dirty="0" smtClean="0">
              <a:latin typeface="+mn-ea"/>
            </a:endParaRPr>
          </a:p>
          <a:p>
            <a:pPr algn="l"/>
            <a:r>
              <a:rPr lang="ko-KR" altLang="en-US" sz="1400" dirty="0" smtClean="0">
                <a:latin typeface="+mn-ea"/>
              </a:rPr>
              <a:t> </a:t>
            </a:r>
          </a:p>
          <a:p>
            <a:pPr algn="l">
              <a:buFontTx/>
              <a:buChar char="-"/>
            </a:pPr>
            <a:r>
              <a:rPr lang="ko-KR" altLang="en-US" sz="1400" dirty="0" smtClean="0">
                <a:latin typeface="+mn-ea"/>
              </a:rPr>
              <a:t>사회통합 기능</a:t>
            </a:r>
            <a:endParaRPr lang="en-US" altLang="ko-KR" sz="1400" dirty="0" smtClean="0">
              <a:latin typeface="+mn-ea"/>
            </a:endParaRPr>
          </a:p>
          <a:p>
            <a:pPr algn="l"/>
            <a:r>
              <a:rPr lang="en-US" altLang="ko-KR" sz="1400" dirty="0" smtClean="0">
                <a:latin typeface="+mn-ea"/>
              </a:rPr>
              <a:t>  </a:t>
            </a:r>
            <a:r>
              <a:rPr lang="en-US" altLang="ko-KR" sz="1400" spc="-100" dirty="0" smtClean="0">
                <a:latin typeface="+mn-ea"/>
              </a:rPr>
              <a:t>. </a:t>
            </a:r>
            <a:r>
              <a:rPr lang="ko-KR" altLang="en-US" sz="1400" spc="-100" dirty="0" smtClean="0">
                <a:latin typeface="+mn-ea"/>
              </a:rPr>
              <a:t>사회 구성원간 상호 무관심과 사회적 연결고리 </a:t>
            </a:r>
            <a:r>
              <a:rPr lang="ko-KR" altLang="en-US" sz="1400" spc="-100" dirty="0" smtClean="0">
                <a:latin typeface="+mn-ea"/>
              </a:rPr>
              <a:t>약화 방지를 </a:t>
            </a:r>
            <a:r>
              <a:rPr lang="ko-KR" altLang="en-US" sz="1400" spc="-100" dirty="0" smtClean="0">
                <a:latin typeface="+mn-ea"/>
              </a:rPr>
              <a:t>위해 다원적인 프로그램 제공자 역할 </a:t>
            </a:r>
            <a:endParaRPr lang="en-US" altLang="ko-KR" sz="1400" spc="-100" dirty="0" smtClean="0">
              <a:latin typeface="+mn-ea"/>
            </a:endParaRPr>
          </a:p>
          <a:p>
            <a:pPr algn="l"/>
            <a:endParaRPr lang="ko-KR" altLang="en-US" sz="1400" dirty="0" smtClean="0">
              <a:latin typeface="+mn-ea"/>
            </a:endParaRPr>
          </a:p>
          <a:p>
            <a:pPr algn="l">
              <a:buFontTx/>
              <a:buChar char="-"/>
            </a:pPr>
            <a:r>
              <a:rPr lang="ko-KR" altLang="en-US" sz="1400" dirty="0" smtClean="0">
                <a:latin typeface="+mn-ea"/>
              </a:rPr>
              <a:t>양질의 </a:t>
            </a:r>
            <a:r>
              <a:rPr lang="ko-KR" altLang="en-US" sz="1400" dirty="0" err="1" smtClean="0">
                <a:latin typeface="+mn-ea"/>
              </a:rPr>
              <a:t>콘텐츠</a:t>
            </a:r>
            <a:r>
              <a:rPr lang="ko-KR" altLang="en-US" sz="1400" dirty="0" smtClean="0">
                <a:latin typeface="+mn-ea"/>
              </a:rPr>
              <a:t> 제공</a:t>
            </a:r>
            <a:endParaRPr lang="en-US" altLang="ko-KR" sz="1400" dirty="0" smtClean="0">
              <a:latin typeface="+mn-ea"/>
            </a:endParaRPr>
          </a:p>
          <a:p>
            <a:pPr algn="l"/>
            <a:r>
              <a:rPr lang="en-US" altLang="ko-KR" sz="1400" dirty="0" smtClean="0">
                <a:latin typeface="+mn-ea"/>
              </a:rPr>
              <a:t>   . </a:t>
            </a:r>
            <a:r>
              <a:rPr lang="ko-KR" altLang="en-US" sz="1400" dirty="0" smtClean="0">
                <a:latin typeface="+mn-ea"/>
              </a:rPr>
              <a:t>유료서비스와 경쟁 증가로 프로그램의 상업화와 오락화가 진전 되고 있어 </a:t>
            </a:r>
            <a:endParaRPr lang="en-US" altLang="ko-KR" sz="1400" dirty="0" smtClean="0">
              <a:latin typeface="+mn-ea"/>
            </a:endParaRPr>
          </a:p>
          <a:p>
            <a:pPr algn="l"/>
            <a:r>
              <a:rPr lang="en-US" altLang="ko-KR" sz="1400" dirty="0" smtClean="0">
                <a:latin typeface="+mn-ea"/>
              </a:rPr>
              <a:t>     </a:t>
            </a:r>
            <a:r>
              <a:rPr lang="ko-KR" altLang="en-US" sz="1400" dirty="0" smtClean="0">
                <a:latin typeface="+mn-ea"/>
              </a:rPr>
              <a:t>방송 프로그램 품질의 </a:t>
            </a:r>
            <a:r>
              <a:rPr lang="ko-KR" altLang="en-US" sz="1400" dirty="0" err="1" smtClean="0">
                <a:latin typeface="+mn-ea"/>
              </a:rPr>
              <a:t>조정자</a:t>
            </a:r>
            <a:r>
              <a:rPr lang="ko-KR" altLang="en-US" sz="1400" dirty="0" smtClean="0">
                <a:latin typeface="+mn-ea"/>
              </a:rPr>
              <a:t> 역할 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642910" y="3429000"/>
            <a:ext cx="3786214" cy="357190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공공서비스로서 </a:t>
            </a:r>
            <a:r>
              <a:rPr kumimoji="1" lang="ko-KR" alt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지상파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방송의 역할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6858000" cy="533400"/>
          </a:xfrm>
        </p:spPr>
        <p:txBody>
          <a:bodyPr/>
          <a:lstStyle/>
          <a:p>
            <a:r>
              <a:rPr lang="en-US" altLang="ko-KR" sz="2400" dirty="0" smtClean="0"/>
              <a:t>7.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규제 근거</a:t>
            </a:r>
            <a:endParaRPr lang="ko-KR" altLang="en-US" sz="2400" dirty="0"/>
          </a:p>
        </p:txBody>
      </p:sp>
      <p:sp>
        <p:nvSpPr>
          <p:cNvPr id="5" name="슬라이드 번호 개체 틀 3"/>
          <p:cNvSpPr txBox="1">
            <a:spLocks/>
          </p:cNvSpPr>
          <p:nvPr/>
        </p:nvSpPr>
        <p:spPr bwMode="gray">
          <a:xfrm>
            <a:off x="6643702" y="6000768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9C50EA4-46C5-45F0-8231-348DD6C25E81}" type="slidenum">
              <a:rPr kumimoji="0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굴림" pitchFamily="50" charset="-127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굴림" pitchFamily="50" charset="-127"/>
              <a:cs typeface="+mn-cs"/>
            </a:endParaRPr>
          </a:p>
        </p:txBody>
      </p:sp>
      <p:sp>
        <p:nvSpPr>
          <p:cNvPr id="8" name="순서도: 대체 처리 7"/>
          <p:cNvSpPr/>
          <p:nvPr/>
        </p:nvSpPr>
        <p:spPr bwMode="auto">
          <a:xfrm>
            <a:off x="428596" y="1928802"/>
            <a:ext cx="7929618" cy="4000528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>
              <a:buFontTx/>
              <a:buChar char="-"/>
            </a:pPr>
            <a:endParaRPr lang="en-US" altLang="ko-KR" sz="1400" dirty="0" smtClean="0"/>
          </a:p>
          <a:p>
            <a:pPr algn="l">
              <a:buFontTx/>
              <a:buChar char="-"/>
            </a:pPr>
            <a:r>
              <a:rPr lang="ko-KR" altLang="en-US" sz="1400" dirty="0" smtClean="0"/>
              <a:t>폭력적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비하적</a:t>
            </a:r>
            <a:r>
              <a:rPr lang="en-US" altLang="ko-KR" sz="1400" dirty="0" smtClean="0"/>
              <a:t>, </a:t>
            </a:r>
            <a:r>
              <a:rPr lang="ko-KR" altLang="en-US" sz="1400" dirty="0" err="1" smtClean="0"/>
              <a:t>저품격의</a:t>
            </a:r>
            <a:r>
              <a:rPr lang="ko-KR" altLang="en-US" sz="1400" dirty="0" smtClean="0"/>
              <a:t> 언어사용 프로그램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-&gt; </a:t>
            </a:r>
            <a:r>
              <a:rPr lang="ko-KR" altLang="en-US" sz="1400" dirty="0" smtClean="0"/>
              <a:t>공공의 안녕과 건전한 사회형성에 저해 </a:t>
            </a:r>
            <a:endParaRPr lang="en-US" altLang="ko-KR" sz="1400" dirty="0" smtClean="0"/>
          </a:p>
          <a:p>
            <a:pPr algn="l"/>
            <a:endParaRPr lang="en-US" altLang="ko-KR" sz="1400" dirty="0" smtClean="0"/>
          </a:p>
          <a:p>
            <a:pPr algn="l">
              <a:buFontTx/>
              <a:buChar char="-"/>
            </a:pPr>
            <a:r>
              <a:rPr lang="ko-KR" altLang="en-US" sz="1400" dirty="0" smtClean="0"/>
              <a:t>동일한 패턴의 막말 및 </a:t>
            </a:r>
            <a:r>
              <a:rPr lang="ko-KR" altLang="en-US" sz="1400" dirty="0" err="1" smtClean="0"/>
              <a:t>저품격</a:t>
            </a:r>
            <a:r>
              <a:rPr lang="ko-KR" altLang="en-US" sz="1400" dirty="0" smtClean="0"/>
              <a:t> 프로그램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-&gt;</a:t>
            </a:r>
            <a:r>
              <a:rPr lang="ko-KR" altLang="en-US" sz="1400" dirty="0" smtClean="0"/>
              <a:t> 특정계층만을 대상으로 하여 보편적 서비스 역할 약화 </a:t>
            </a:r>
            <a:endParaRPr lang="en-US" altLang="ko-KR" sz="1400" dirty="0" smtClean="0"/>
          </a:p>
          <a:p>
            <a:pPr algn="l">
              <a:buFontTx/>
              <a:buChar char="-"/>
            </a:pPr>
            <a:endParaRPr lang="ko-KR" altLang="en-US" sz="1400" dirty="0" smtClean="0"/>
          </a:p>
          <a:p>
            <a:pPr algn="l">
              <a:buFontTx/>
              <a:buChar char="-"/>
            </a:pPr>
            <a:r>
              <a:rPr lang="ko-KR" altLang="en-US" sz="1400" dirty="0" smtClean="0"/>
              <a:t>반사회적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반인륜적 프로그램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-&gt; </a:t>
            </a:r>
            <a:r>
              <a:rPr lang="ko-KR" altLang="en-US" sz="1400" dirty="0" smtClean="0"/>
              <a:t> 공공성과 공익성에 부적합 </a:t>
            </a:r>
            <a:endParaRPr lang="en-US" altLang="ko-KR" sz="1400" dirty="0" smtClean="0"/>
          </a:p>
          <a:p>
            <a:pPr algn="l">
              <a:buFontTx/>
              <a:buChar char="-"/>
            </a:pPr>
            <a:endParaRPr lang="ko-KR" altLang="en-US" sz="1400" dirty="0" smtClean="0"/>
          </a:p>
          <a:p>
            <a:pPr algn="l">
              <a:buFontTx/>
              <a:buChar char="-"/>
            </a:pPr>
            <a:r>
              <a:rPr lang="ko-KR" altLang="en-US" sz="1400" dirty="0" smtClean="0"/>
              <a:t> 계층과 성 차별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반 가족 및 사회적 프로그램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-&gt; </a:t>
            </a:r>
            <a:r>
              <a:rPr lang="ko-KR" altLang="en-US" sz="1400" dirty="0" smtClean="0"/>
              <a:t>사회통합과 사회질서 유지에 부적합 </a:t>
            </a:r>
            <a:endParaRPr lang="en-US" altLang="ko-KR" sz="1400" dirty="0" smtClean="0"/>
          </a:p>
          <a:p>
            <a:pPr algn="l">
              <a:buFontTx/>
              <a:buChar char="-"/>
            </a:pPr>
            <a:endParaRPr lang="ko-KR" altLang="en-US" sz="1400" dirty="0" smtClean="0"/>
          </a:p>
          <a:p>
            <a:pPr algn="l">
              <a:buFontTx/>
              <a:buChar char="-"/>
            </a:pPr>
            <a:r>
              <a:rPr lang="ko-KR" altLang="en-US" sz="1400" dirty="0" err="1" smtClean="0"/>
              <a:t>저품격</a:t>
            </a:r>
            <a:r>
              <a:rPr lang="ko-KR" altLang="en-US" sz="1400" dirty="0" smtClean="0"/>
              <a:t> 프로그램의 지속적 양산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-&gt;</a:t>
            </a:r>
            <a:r>
              <a:rPr lang="ko-KR" altLang="en-US" sz="1400" dirty="0" smtClean="0"/>
              <a:t> 양질의 </a:t>
            </a:r>
            <a:r>
              <a:rPr lang="ko-KR" altLang="en-US" sz="1400" dirty="0" err="1" smtClean="0"/>
              <a:t>콘텐츠</a:t>
            </a:r>
            <a:r>
              <a:rPr lang="ko-KR" altLang="en-US" sz="1400" dirty="0" smtClean="0"/>
              <a:t> 제공 기반 훼손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방송 및 사회 발전 저해</a:t>
            </a:r>
            <a:endParaRPr lang="ko-KR" altLang="en-US" sz="1400" dirty="0"/>
          </a:p>
        </p:txBody>
      </p:sp>
      <p:sp>
        <p:nvSpPr>
          <p:cNvPr id="9" name="모서리가 둥근 직사각형 8"/>
          <p:cNvSpPr/>
          <p:nvPr/>
        </p:nvSpPr>
        <p:spPr bwMode="auto">
          <a:xfrm>
            <a:off x="857224" y="1714488"/>
            <a:ext cx="3786214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rPr>
              <a:t>막말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rPr>
              <a:t>, </a:t>
            </a:r>
            <a:r>
              <a:rPr kumimoji="1" lang="ko-KR" alt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rPr>
              <a:t>저품격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rPr>
              <a:t> 프로그램 규제 근거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9544155" y="2783960"/>
            <a:ext cx="4379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latinLnBrk="0">
              <a:defRPr/>
            </a:pPr>
            <a:fld id="{69C50EA4-46C5-45F0-8231-348DD6C25E81}" type="slidenum">
              <a:rPr kumimoji="0" lang="ko-KR" altLang="en-US" sz="1800" smtClean="0">
                <a:solidFill>
                  <a:srgbClr val="000000"/>
                </a:solidFill>
                <a:latin typeface="맑은 고딕"/>
                <a:ea typeface="굴림" pitchFamily="50" charset="-127"/>
              </a:rPr>
              <a:pPr lvl="0" algn="r" latinLnBrk="0">
                <a:defRPr/>
              </a:pPr>
              <a:t>27</a:t>
            </a:fld>
            <a:endParaRPr kumimoji="0" lang="en-US" altLang="ko-KR" sz="1800" dirty="0">
              <a:solidFill>
                <a:srgbClr val="000000"/>
              </a:solidFill>
              <a:latin typeface="맑은 고딕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28</a:t>
            </a:fld>
            <a:endParaRPr lang="en-US" altLang="ko-KR"/>
          </a:p>
        </p:txBody>
      </p:sp>
      <p:pic>
        <p:nvPicPr>
          <p:cNvPr id="5" name="Picture 4" descr="11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9588" y="2717800"/>
            <a:ext cx="62484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143108" y="3071810"/>
            <a:ext cx="564360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막말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프로그램 자율규제 방안</a:t>
            </a:r>
            <a:endParaRPr lang="ko-KR" altLang="en-US" sz="32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163638" y="2781300"/>
            <a:ext cx="1031875" cy="1008063"/>
            <a:chOff x="577" y="1483"/>
            <a:chExt cx="490" cy="490"/>
          </a:xfrm>
        </p:grpSpPr>
        <p:pic>
          <p:nvPicPr>
            <p:cNvPr id="8" name="Picture 7" descr="원(1)"/>
            <p:cNvPicPr>
              <a:picLocks noChangeAspect="1" noChangeArrowheads="1"/>
            </p:cNvPicPr>
            <p:nvPr/>
          </p:nvPicPr>
          <p:blipFill>
            <a:blip r:embed="rId3" cstate="print">
              <a:lum bright="6000" contrast="6000"/>
              <a:grayscl/>
            </a:blip>
            <a:srcRect/>
            <a:stretch>
              <a:fillRect/>
            </a:stretch>
          </p:blipFill>
          <p:spPr bwMode="auto">
            <a:xfrm>
              <a:off x="577" y="1483"/>
              <a:ext cx="490" cy="4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639" y="1540"/>
              <a:ext cx="377" cy="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en-US" altLang="ko-KR" sz="2400" b="1" dirty="0" smtClean="0">
                  <a:solidFill>
                    <a:srgbClr val="4D4D4D"/>
                  </a:solidFill>
                  <a:latin typeface="Tahoma" pitchFamily="34" charset="0"/>
                </a:rPr>
                <a:t>8</a:t>
              </a:r>
              <a:endParaRPr lang="en-US" altLang="ko-KR" sz="2400" b="1" dirty="0">
                <a:solidFill>
                  <a:srgbClr val="4D4D4D"/>
                </a:solidFill>
                <a:latin typeface="Tahoma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 smtClean="0"/>
              <a:t>8.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막말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자율규제 방안</a:t>
            </a:r>
            <a:endParaRPr lang="ko-KR" altLang="en-US" sz="24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875463" y="6280150"/>
            <a:ext cx="2133600" cy="244475"/>
          </a:xfrm>
        </p:spPr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29</a:t>
            </a:fld>
            <a:endParaRPr lang="en-US" altLang="ko-KR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428596" y="1357298"/>
            <a:ext cx="2643206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en-US" altLang="ko-KR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가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방송사</a:t>
            </a:r>
            <a:endParaRPr kumimoji="0" lang="ko-KR" altLang="en-US" dirty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5" name="순서도: 대체 처리 14"/>
          <p:cNvSpPr/>
          <p:nvPr/>
        </p:nvSpPr>
        <p:spPr bwMode="auto">
          <a:xfrm>
            <a:off x="642910" y="2143116"/>
            <a:ext cx="7786742" cy="1143008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200" dirty="0" smtClean="0"/>
          </a:p>
          <a:p>
            <a:pPr algn="l"/>
            <a:r>
              <a:rPr lang="en-US" altLang="ko-KR" sz="1200" b="1" dirty="0" smtClean="0"/>
              <a:t> </a:t>
            </a:r>
            <a:r>
              <a:rPr lang="en-US" altLang="ko-KR" sz="1400" b="1" dirty="0" smtClean="0">
                <a:latin typeface="+mn-ea"/>
              </a:rPr>
              <a:t>- </a:t>
            </a:r>
            <a:r>
              <a:rPr lang="ko-KR" altLang="en-US" sz="1400" dirty="0" smtClean="0">
                <a:latin typeface="+mn-ea"/>
              </a:rPr>
              <a:t>현행 추상적이고 선언적인 자체 프로그램 가이드라인 구체화 </a:t>
            </a:r>
          </a:p>
          <a:p>
            <a:pPr algn="l"/>
            <a:r>
              <a:rPr lang="en-US" altLang="ko-KR" sz="1400" dirty="0" smtClean="0">
                <a:latin typeface="+mn-ea"/>
              </a:rPr>
              <a:t>   . &lt;KBS </a:t>
            </a:r>
            <a:r>
              <a:rPr lang="ko-KR" altLang="en-US" sz="1400" dirty="0" smtClean="0">
                <a:latin typeface="+mn-ea"/>
              </a:rPr>
              <a:t>방송강령</a:t>
            </a:r>
            <a:r>
              <a:rPr lang="en-US" altLang="ko-KR" sz="1400" dirty="0" smtClean="0">
                <a:latin typeface="+mn-ea"/>
              </a:rPr>
              <a:t>&gt;, &lt;MBC</a:t>
            </a:r>
            <a:r>
              <a:rPr lang="ko-KR" altLang="en-US" sz="1400" dirty="0" smtClean="0">
                <a:latin typeface="+mn-ea"/>
              </a:rPr>
              <a:t>프로그램 기준</a:t>
            </a:r>
            <a:r>
              <a:rPr lang="en-US" altLang="ko-KR" sz="1400" dirty="0" smtClean="0">
                <a:latin typeface="+mn-ea"/>
              </a:rPr>
              <a:t>&gt; </a:t>
            </a:r>
            <a:r>
              <a:rPr lang="ko-KR" altLang="en-US" sz="1400" dirty="0" smtClean="0">
                <a:latin typeface="+mn-ea"/>
              </a:rPr>
              <a:t>등 구체적인 기준 제시</a:t>
            </a:r>
          </a:p>
          <a:p>
            <a:pPr algn="l"/>
            <a:r>
              <a:rPr lang="en-US" altLang="ko-KR" sz="1400" dirty="0" smtClean="0">
                <a:latin typeface="+mn-ea"/>
              </a:rPr>
              <a:t> - </a:t>
            </a:r>
            <a:r>
              <a:rPr lang="ko-KR" altLang="en-US" sz="1400" dirty="0" smtClean="0">
                <a:latin typeface="+mn-ea"/>
              </a:rPr>
              <a:t>자체 프로그램 가이드라인의 실제적 적용 및 실천 필요 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7" name="순서도: 대체 처리 16"/>
          <p:cNvSpPr/>
          <p:nvPr/>
        </p:nvSpPr>
        <p:spPr bwMode="auto">
          <a:xfrm>
            <a:off x="642910" y="3643314"/>
            <a:ext cx="7786742" cy="1000131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600" dirty="0" smtClean="0">
              <a:latin typeface="+mn-ea"/>
            </a:endParaRPr>
          </a:p>
          <a:p>
            <a:pPr algn="l"/>
            <a:r>
              <a:rPr lang="en-US" altLang="ko-KR" sz="1600" dirty="0" smtClean="0">
                <a:latin typeface="+mn-ea"/>
              </a:rPr>
              <a:t>- </a:t>
            </a:r>
            <a:r>
              <a:rPr lang="ko-KR" altLang="en-US" sz="1400" dirty="0" smtClean="0">
                <a:latin typeface="+mn-ea"/>
              </a:rPr>
              <a:t>방송사 자체 예능 프로그램 제작 가이드라인 마련하여 적용 노력 필요 </a:t>
            </a:r>
          </a:p>
          <a:p>
            <a:pPr algn="l"/>
            <a:r>
              <a:rPr lang="en-US" altLang="ko-KR" sz="1400" dirty="0" smtClean="0">
                <a:latin typeface="+mn-ea"/>
              </a:rPr>
              <a:t>- KBS '</a:t>
            </a:r>
            <a:r>
              <a:rPr lang="ko-KR" altLang="en-US" sz="1400" dirty="0" smtClean="0">
                <a:latin typeface="+mn-ea"/>
              </a:rPr>
              <a:t>방송의 소재 및 표현에 관한 예능 프로그램 제작 가이드 라인’ 사례 </a:t>
            </a:r>
          </a:p>
          <a:p>
            <a:pPr algn="l"/>
            <a:r>
              <a:rPr lang="en-US" altLang="ko-KR" sz="1400" dirty="0" smtClean="0">
                <a:latin typeface="+mn-ea"/>
              </a:rPr>
              <a:t>   . ‘</a:t>
            </a:r>
            <a:r>
              <a:rPr lang="ko-KR" altLang="en-US" sz="1400" dirty="0" smtClean="0">
                <a:latin typeface="+mn-ea"/>
              </a:rPr>
              <a:t>소재의 선택 및 표현’</a:t>
            </a:r>
            <a:r>
              <a:rPr lang="en-US" altLang="ko-KR" sz="1400" dirty="0" smtClean="0">
                <a:latin typeface="+mn-ea"/>
              </a:rPr>
              <a:t>, ‘</a:t>
            </a:r>
            <a:r>
              <a:rPr lang="ko-KR" altLang="en-US" sz="1400" dirty="0" smtClean="0">
                <a:latin typeface="+mn-ea"/>
              </a:rPr>
              <a:t>방송 언어 및 자막’</a:t>
            </a:r>
            <a:r>
              <a:rPr lang="en-US" altLang="ko-KR" sz="1400" dirty="0" smtClean="0">
                <a:latin typeface="+mn-ea"/>
              </a:rPr>
              <a:t>, ‘</a:t>
            </a:r>
            <a:r>
              <a:rPr lang="ko-KR" altLang="en-US" sz="1400" dirty="0" smtClean="0">
                <a:latin typeface="+mn-ea"/>
              </a:rPr>
              <a:t>삼진 </a:t>
            </a:r>
            <a:r>
              <a:rPr lang="ko-KR" altLang="en-US" sz="1400" dirty="0" err="1" smtClean="0">
                <a:latin typeface="+mn-ea"/>
              </a:rPr>
              <a:t>아웃제</a:t>
            </a:r>
            <a:r>
              <a:rPr lang="ko-KR" altLang="en-US" sz="1400" dirty="0" smtClean="0">
                <a:latin typeface="+mn-ea"/>
              </a:rPr>
              <a:t>’ 규정 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0" name="순서도: 대체 처리 19"/>
          <p:cNvSpPr/>
          <p:nvPr/>
        </p:nvSpPr>
        <p:spPr bwMode="auto">
          <a:xfrm>
            <a:off x="642910" y="5000636"/>
            <a:ext cx="7786742" cy="1643074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100" dirty="0" smtClean="0"/>
          </a:p>
          <a:p>
            <a:pPr algn="l"/>
            <a:endParaRPr lang="en-US" altLang="ko-KR" sz="1100" dirty="0" smtClean="0"/>
          </a:p>
          <a:p>
            <a:pPr algn="l"/>
            <a:r>
              <a:rPr lang="en-US" altLang="ko-KR" sz="1400" dirty="0" smtClean="0">
                <a:latin typeface="+mn-ea"/>
              </a:rPr>
              <a:t>- </a:t>
            </a:r>
            <a:r>
              <a:rPr lang="ko-KR" altLang="en-US" sz="1400" dirty="0" smtClean="0">
                <a:latin typeface="+mn-ea"/>
              </a:rPr>
              <a:t>방송사 심의부서 강화 및 실질적인 심의와 조치 </a:t>
            </a:r>
          </a:p>
          <a:p>
            <a:pPr algn="l">
              <a:buFontTx/>
              <a:buChar char="-"/>
            </a:pPr>
            <a:r>
              <a:rPr lang="ko-KR" altLang="en-US" sz="1400" dirty="0" smtClean="0">
                <a:latin typeface="+mn-ea"/>
              </a:rPr>
              <a:t> 삼진 </a:t>
            </a:r>
            <a:r>
              <a:rPr lang="ko-KR" altLang="en-US" sz="1400" dirty="0" err="1" smtClean="0">
                <a:latin typeface="+mn-ea"/>
              </a:rPr>
              <a:t>아웃제</a:t>
            </a:r>
            <a:r>
              <a:rPr lang="ko-KR" altLang="en-US" sz="1400" dirty="0" smtClean="0">
                <a:latin typeface="+mn-ea"/>
              </a:rPr>
              <a:t> 도입 </a:t>
            </a:r>
            <a:endParaRPr lang="en-US" altLang="ko-KR" sz="1400" dirty="0" smtClean="0">
              <a:latin typeface="+mn-ea"/>
            </a:endParaRPr>
          </a:p>
          <a:p>
            <a:pPr algn="l"/>
            <a:r>
              <a:rPr lang="en-US" altLang="ko-KR" sz="1400" dirty="0" smtClean="0">
                <a:latin typeface="+mn-ea"/>
              </a:rPr>
              <a:t>  . </a:t>
            </a:r>
            <a:r>
              <a:rPr lang="ko-KR" altLang="en-US" sz="1400" dirty="0" smtClean="0">
                <a:latin typeface="+mn-ea"/>
              </a:rPr>
              <a:t>그릇된 방송언어를 반복적 사용하는 진행자와 출연진에 </a:t>
            </a:r>
            <a:r>
              <a:rPr lang="ko-KR" altLang="en-US" sz="1400" dirty="0" err="1" smtClean="0">
                <a:latin typeface="+mn-ea"/>
              </a:rPr>
              <a:t>삼진아웃제</a:t>
            </a:r>
            <a:r>
              <a:rPr lang="ko-KR" altLang="en-US" sz="1400" dirty="0" smtClean="0">
                <a:latin typeface="+mn-ea"/>
              </a:rPr>
              <a:t> 실시 </a:t>
            </a:r>
          </a:p>
          <a:p>
            <a:pPr algn="l"/>
            <a:r>
              <a:rPr lang="en-US" altLang="ko-KR" sz="1400" dirty="0" smtClean="0">
                <a:latin typeface="+mn-ea"/>
              </a:rPr>
              <a:t>  . </a:t>
            </a:r>
            <a:r>
              <a:rPr lang="ko-KR" altLang="en-US" sz="1400" dirty="0" smtClean="0">
                <a:latin typeface="+mn-ea"/>
              </a:rPr>
              <a:t>막말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err="1" smtClean="0">
                <a:latin typeface="+mn-ea"/>
              </a:rPr>
              <a:t>저품질</a:t>
            </a:r>
            <a:r>
              <a:rPr lang="ko-KR" altLang="en-US" sz="1400" dirty="0" smtClean="0">
                <a:latin typeface="+mn-ea"/>
              </a:rPr>
              <a:t> 방송을 반복적으로 제작하는 제작진에 대해서도 ‘</a:t>
            </a:r>
            <a:r>
              <a:rPr lang="ko-KR" altLang="en-US" sz="1400" dirty="0" err="1" smtClean="0">
                <a:latin typeface="+mn-ea"/>
              </a:rPr>
              <a:t>삼진아웃제</a:t>
            </a:r>
            <a:r>
              <a:rPr lang="ko-KR" altLang="en-US" sz="1400" dirty="0" smtClean="0">
                <a:latin typeface="+mn-ea"/>
              </a:rPr>
              <a:t>’ 실시</a:t>
            </a:r>
            <a:endParaRPr lang="en-US" altLang="ko-KR" sz="1400" dirty="0" smtClean="0">
              <a:latin typeface="+mn-ea"/>
            </a:endParaRPr>
          </a:p>
          <a:p>
            <a:pPr algn="l"/>
            <a:r>
              <a:rPr lang="en-US" altLang="ko-KR" sz="1400" dirty="0" smtClean="0">
                <a:latin typeface="+mn-ea"/>
              </a:rPr>
              <a:t>  . 1</a:t>
            </a:r>
            <a:r>
              <a:rPr lang="ko-KR" altLang="en-US" sz="1400" dirty="0" smtClean="0">
                <a:latin typeface="+mn-ea"/>
              </a:rPr>
              <a:t>회 주의</a:t>
            </a:r>
            <a:r>
              <a:rPr lang="en-US" altLang="ko-KR" sz="1400" dirty="0" smtClean="0">
                <a:latin typeface="+mn-ea"/>
              </a:rPr>
              <a:t>, 2</a:t>
            </a:r>
            <a:r>
              <a:rPr lang="ko-KR" altLang="en-US" sz="1400" dirty="0" smtClean="0">
                <a:latin typeface="+mn-ea"/>
              </a:rPr>
              <a:t>회 경고</a:t>
            </a:r>
            <a:r>
              <a:rPr lang="en-US" altLang="ko-KR" sz="1400" dirty="0" smtClean="0">
                <a:latin typeface="+mn-ea"/>
              </a:rPr>
              <a:t>, 3</a:t>
            </a:r>
            <a:r>
              <a:rPr lang="ko-KR" altLang="en-US" sz="1400" dirty="0" smtClean="0">
                <a:latin typeface="+mn-ea"/>
              </a:rPr>
              <a:t>회 출연 정지 또는 금지 등의 조치 </a:t>
            </a:r>
            <a:endParaRPr lang="en-US" altLang="ko-KR" sz="1400" dirty="0" smtClean="0">
              <a:latin typeface="+mn-ea"/>
            </a:endParaRPr>
          </a:p>
          <a:p>
            <a:pPr algn="l"/>
            <a:r>
              <a:rPr lang="en-US" altLang="ko-KR" sz="1400" dirty="0" smtClean="0">
                <a:latin typeface="+mn-ea"/>
              </a:rPr>
              <a:t>- </a:t>
            </a:r>
            <a:r>
              <a:rPr lang="ko-KR" altLang="en-US" sz="1400" dirty="0" smtClean="0">
                <a:latin typeface="+mn-ea"/>
              </a:rPr>
              <a:t>시청자 불만의 접수 및 처리기구 상설화 </a:t>
            </a:r>
          </a:p>
          <a:p>
            <a:pPr algn="l">
              <a:buFontTx/>
              <a:buChar char="-"/>
            </a:pPr>
            <a:endParaRPr lang="ko-KR" altLang="en-US" sz="1600" dirty="0"/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785786" y="1928802"/>
            <a:ext cx="4000528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600" b="1" dirty="0" smtClean="0"/>
              <a:t>자체 프로그램 가이드라인 구체화와 실천</a:t>
            </a:r>
            <a:endParaRPr lang="ko-KR" altLang="en-US" sz="1100" dirty="0"/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785786" y="3428999"/>
            <a:ext cx="4214842" cy="428628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600" b="1" dirty="0" smtClean="0"/>
              <a:t>예능 프로그램 제작 가이드라인 마련과 실천</a:t>
            </a:r>
            <a:endParaRPr lang="ko-KR" altLang="en-US" sz="1100" dirty="0"/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857224" y="4786322"/>
            <a:ext cx="3571900" cy="357190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자율심의 체계 강화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 smtClean="0"/>
              <a:t>8.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막말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자율규제 방안</a:t>
            </a:r>
            <a:endParaRPr lang="ko-KR" altLang="en-US" sz="24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875463" y="6280150"/>
            <a:ext cx="2133600" cy="244475"/>
          </a:xfrm>
        </p:spPr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30</a:t>
            </a:fld>
            <a:endParaRPr lang="en-US" altLang="ko-KR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395288" y="1341438"/>
            <a:ext cx="2962266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en-US" altLang="ko-KR" dirty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가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방송사</a:t>
            </a:r>
            <a:endParaRPr kumimoji="0" lang="en-US" altLang="ko-KR" dirty="0" smtClean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5" name="순서도: 대체 처리 14"/>
          <p:cNvSpPr/>
          <p:nvPr/>
        </p:nvSpPr>
        <p:spPr bwMode="auto">
          <a:xfrm>
            <a:off x="571472" y="2214554"/>
            <a:ext cx="7786742" cy="1143008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sz="1200" b="1" dirty="0" smtClean="0"/>
              <a:t>- </a:t>
            </a:r>
            <a:r>
              <a:rPr lang="ko-KR" altLang="en-US" sz="1400" dirty="0" smtClean="0"/>
              <a:t>제작진에 대한 프로그램 제작 가이드라인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방송심의규정 숙지 등의 교육 실시 </a:t>
            </a:r>
          </a:p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신입사원 및 관련 종사자의 윤리 교육 및 제작가이드라인 수지 등의 교육 실시 </a:t>
            </a:r>
            <a:endParaRPr lang="ko-KR" altLang="en-US" sz="1400" dirty="0"/>
          </a:p>
        </p:txBody>
      </p:sp>
      <p:sp>
        <p:nvSpPr>
          <p:cNvPr id="17" name="순서도: 대체 처리 16"/>
          <p:cNvSpPr/>
          <p:nvPr/>
        </p:nvSpPr>
        <p:spPr bwMode="auto">
          <a:xfrm>
            <a:off x="571472" y="3786190"/>
            <a:ext cx="7786742" cy="1143008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>
              <a:buFontTx/>
              <a:buChar char="-"/>
            </a:pPr>
            <a:r>
              <a:rPr lang="en-US" altLang="ko-KR" sz="1400" b="1" dirty="0" smtClean="0"/>
              <a:t> </a:t>
            </a:r>
            <a:r>
              <a:rPr lang="ko-KR" altLang="en-US" sz="1400" dirty="0" smtClean="0"/>
              <a:t>방송법에 의해 의무 편성하는 각 방송사의 </a:t>
            </a:r>
            <a:r>
              <a:rPr lang="ko-KR" altLang="en-US" sz="1400" dirty="0" err="1" smtClean="0"/>
              <a:t>옴브즈만</a:t>
            </a:r>
            <a:r>
              <a:rPr lang="ko-KR" altLang="en-US" sz="1400" dirty="0" smtClean="0"/>
              <a:t> 프로그램에 방송언어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저 품격 프로그램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</a:t>
            </a:r>
            <a:r>
              <a:rPr lang="ko-KR" altLang="en-US" sz="1400" dirty="0" smtClean="0"/>
              <a:t>평가 코너를 신설 </a:t>
            </a:r>
          </a:p>
          <a:p>
            <a:pPr algn="l"/>
            <a:r>
              <a:rPr lang="en-US" altLang="ko-KR" sz="1400" dirty="0" smtClean="0"/>
              <a:t> . </a:t>
            </a:r>
            <a:r>
              <a:rPr lang="ko-KR" altLang="en-US" sz="1400" dirty="0" smtClean="0"/>
              <a:t>매주 정기적으로 자사 프로그램의 방송언어와 품질에 대해 점검하여 개선하는 방송 실시 </a:t>
            </a:r>
            <a:endParaRPr lang="ko-KR" altLang="en-US" sz="1400" dirty="0"/>
          </a:p>
        </p:txBody>
      </p:sp>
      <p:sp>
        <p:nvSpPr>
          <p:cNvPr id="20" name="순서도: 대체 처리 19"/>
          <p:cNvSpPr/>
          <p:nvPr/>
        </p:nvSpPr>
        <p:spPr bwMode="auto">
          <a:xfrm>
            <a:off x="571472" y="5357826"/>
            <a:ext cx="7786742" cy="1143008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형식적인 시청자위원회의 구성과 운영에서 탈피하여 실질적인 시청자 의견 수렴기관화 필요</a:t>
            </a:r>
          </a:p>
          <a:p>
            <a:pPr algn="l">
              <a:buFontTx/>
              <a:buChar char="-"/>
            </a:pPr>
            <a:r>
              <a:rPr lang="ko-KR" altLang="en-US" sz="1400" dirty="0" smtClean="0"/>
              <a:t>시청자위원회에서 막말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저 품격 드라마의 문제 제기와 시정 시스템 정착 필요</a:t>
            </a:r>
            <a:endParaRPr lang="ko-KR" altLang="en-US" sz="1400" dirty="0"/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714348" y="1928802"/>
            <a:ext cx="3571900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종사자 교육 강화</a:t>
            </a:r>
            <a:endParaRPr lang="ko-KR" altLang="en-US" sz="1100" dirty="0"/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714348" y="3500438"/>
            <a:ext cx="3571900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err="1" smtClean="0"/>
              <a:t>옴부즈만</a:t>
            </a:r>
            <a:r>
              <a:rPr lang="ko-KR" altLang="en-US" sz="1600" b="1" dirty="0" smtClean="0"/>
              <a:t> 프로그램 상설코너 마련</a:t>
            </a:r>
            <a:endParaRPr lang="ko-KR" altLang="en-US" sz="1100" dirty="0"/>
          </a:p>
        </p:txBody>
      </p:sp>
      <p:sp>
        <p:nvSpPr>
          <p:cNvPr id="14" name="모서리가 둥근 직사각형 13"/>
          <p:cNvSpPr/>
          <p:nvPr/>
        </p:nvSpPr>
        <p:spPr bwMode="auto">
          <a:xfrm>
            <a:off x="714348" y="5143512"/>
            <a:ext cx="3571900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시청자위원회의 올바른 구성과 운영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 smtClean="0"/>
              <a:t>8.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막말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자율규제 방안</a:t>
            </a:r>
            <a:endParaRPr lang="ko-KR" altLang="en-US" sz="2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31</a:t>
            </a:fld>
            <a:endParaRPr lang="en-US" altLang="ko-KR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428596" y="1357298"/>
            <a:ext cx="2500330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나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제작자</a:t>
            </a:r>
            <a:endParaRPr kumimoji="0" lang="en-US" altLang="ko-KR" dirty="0" smtClean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571472" y="2071678"/>
            <a:ext cx="3786214" cy="2428892"/>
          </a:xfrm>
          <a:prstGeom prst="roundRect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>
              <a:buFontTx/>
              <a:buChar char="-"/>
            </a:pPr>
            <a:endParaRPr lang="en-US" altLang="ko-KR" sz="1400" dirty="0" smtClean="0"/>
          </a:p>
          <a:p>
            <a:pPr algn="l">
              <a:buFontTx/>
              <a:buChar char="-"/>
            </a:pPr>
            <a:r>
              <a:rPr lang="ko-KR" altLang="en-US" sz="1400" dirty="0" smtClean="0"/>
              <a:t>한국</a:t>
            </a:r>
            <a:r>
              <a:rPr lang="en-US" altLang="ko-KR" sz="1400" dirty="0"/>
              <a:t>PD</a:t>
            </a:r>
            <a:r>
              <a:rPr lang="ko-KR" altLang="en-US" sz="1400" dirty="0"/>
              <a:t>연합회 ‘윤리강령’에 </a:t>
            </a:r>
            <a:r>
              <a:rPr lang="ko-KR" altLang="en-US" sz="1400" dirty="0" smtClean="0"/>
              <a:t>양질의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</a:t>
            </a:r>
            <a:r>
              <a:rPr lang="ko-KR" altLang="en-US" sz="1400" dirty="0" smtClean="0"/>
              <a:t>프로그램 </a:t>
            </a:r>
            <a:r>
              <a:rPr lang="ko-KR" altLang="en-US" sz="1400" dirty="0"/>
              <a:t>제작에 관한 </a:t>
            </a:r>
            <a:r>
              <a:rPr lang="ko-KR" altLang="en-US" sz="1400" dirty="0" smtClean="0"/>
              <a:t>규정 보완</a:t>
            </a:r>
            <a:r>
              <a:rPr lang="en-US" altLang="ko-KR" sz="1400" dirty="0" smtClean="0"/>
              <a:t>,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준수 </a:t>
            </a:r>
            <a:endParaRPr lang="en-US" altLang="ko-KR" sz="1400" dirty="0" smtClean="0"/>
          </a:p>
          <a:p>
            <a:pPr algn="l"/>
            <a:endParaRPr lang="ko-KR" altLang="en-US" sz="1400" dirty="0"/>
          </a:p>
          <a:p>
            <a:pPr algn="l">
              <a:buFontTx/>
              <a:buChar char="-"/>
            </a:pPr>
            <a:r>
              <a:rPr lang="ko-KR" altLang="en-US" sz="1400" dirty="0" smtClean="0"/>
              <a:t>한국</a:t>
            </a:r>
            <a:r>
              <a:rPr lang="en-US" altLang="ko-KR" sz="1400" dirty="0"/>
              <a:t>PD</a:t>
            </a:r>
            <a:r>
              <a:rPr lang="ko-KR" altLang="en-US" sz="1400" dirty="0"/>
              <a:t>연합회 중심의 </a:t>
            </a:r>
            <a:r>
              <a:rPr lang="ko-KR" altLang="en-US" sz="1400" dirty="0" smtClean="0"/>
              <a:t>방송프로그램</a:t>
            </a:r>
            <a:endParaRPr lang="en-US" altLang="ko-KR" sz="1400" dirty="0" smtClean="0"/>
          </a:p>
          <a:p>
            <a:pPr algn="l"/>
            <a:r>
              <a:rPr lang="ko-KR" altLang="en-US" sz="1400" dirty="0" smtClean="0"/>
              <a:t> 품격유지를 </a:t>
            </a:r>
            <a:r>
              <a:rPr lang="ko-KR" altLang="en-US" sz="1400" dirty="0"/>
              <a:t>위한 교육</a:t>
            </a:r>
            <a:r>
              <a:rPr lang="en-US" altLang="ko-KR" sz="1400" dirty="0"/>
              <a:t>, </a:t>
            </a:r>
            <a:r>
              <a:rPr lang="ko-KR" altLang="en-US" sz="1400" dirty="0"/>
              <a:t>캠페인 등 </a:t>
            </a:r>
            <a:r>
              <a:rPr lang="ko-KR" altLang="en-US" sz="1400" dirty="0" smtClean="0"/>
              <a:t>실시</a:t>
            </a:r>
            <a:endParaRPr lang="en-US" altLang="ko-KR" sz="1400" dirty="0" smtClean="0"/>
          </a:p>
          <a:p>
            <a:pPr algn="l"/>
            <a:r>
              <a:rPr lang="ko-KR" altLang="en-US" sz="1400" dirty="0" smtClean="0"/>
              <a:t> </a:t>
            </a:r>
            <a:endParaRPr lang="ko-KR" altLang="en-US" sz="1400" dirty="0"/>
          </a:p>
          <a:p>
            <a:pPr algn="l">
              <a:buFontTx/>
              <a:buChar char="-"/>
            </a:pPr>
            <a:r>
              <a:rPr lang="ko-KR" altLang="en-US" sz="1400" dirty="0" smtClean="0"/>
              <a:t>각 </a:t>
            </a:r>
            <a:r>
              <a:rPr lang="ko-KR" altLang="en-US" sz="1400" dirty="0"/>
              <a:t>방송사내의 </a:t>
            </a:r>
            <a:r>
              <a:rPr lang="en-US" altLang="ko-KR" sz="1400" dirty="0"/>
              <a:t>PD</a:t>
            </a:r>
            <a:r>
              <a:rPr lang="ko-KR" altLang="en-US" sz="1400" dirty="0"/>
              <a:t>연합회의 </a:t>
            </a:r>
            <a:r>
              <a:rPr lang="ko-KR" altLang="en-US" sz="1400" dirty="0" smtClean="0"/>
              <a:t>자정노력 </a:t>
            </a:r>
            <a:r>
              <a:rPr lang="ko-KR" altLang="en-US" sz="1400" dirty="0"/>
              <a:t>필요 </a:t>
            </a:r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4643438" y="2071678"/>
            <a:ext cx="4000528" cy="2428892"/>
          </a:xfrm>
          <a:prstGeom prst="roundRect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>
              <a:buFontTx/>
              <a:buChar char="-"/>
            </a:pPr>
            <a:r>
              <a:rPr lang="ko-KR" altLang="en-US" sz="1400" dirty="0" smtClean="0"/>
              <a:t>한국방송작가협회 </a:t>
            </a:r>
            <a:r>
              <a:rPr lang="ko-KR" altLang="en-US" sz="1400" dirty="0"/>
              <a:t>중심의 가칭 </a:t>
            </a:r>
            <a:endParaRPr lang="en-US" altLang="ko-KR" sz="1400" dirty="0" smtClean="0"/>
          </a:p>
          <a:p>
            <a:pPr algn="l"/>
            <a:r>
              <a:rPr lang="ko-KR" altLang="en-US" sz="1400" dirty="0" smtClean="0"/>
              <a:t> ‘</a:t>
            </a:r>
            <a:r>
              <a:rPr lang="ko-KR" altLang="en-US" sz="1400" dirty="0"/>
              <a:t>방송프로그램집필가이드라인’을 </a:t>
            </a:r>
            <a:r>
              <a:rPr lang="ko-KR" altLang="en-US" sz="1400" dirty="0" smtClean="0"/>
              <a:t> 제정 </a:t>
            </a:r>
            <a:r>
              <a:rPr lang="ko-KR" altLang="en-US" sz="1400" dirty="0"/>
              <a:t>및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</a:t>
            </a:r>
            <a:r>
              <a:rPr lang="ko-KR" altLang="en-US" sz="1400" dirty="0" smtClean="0"/>
              <a:t>공표</a:t>
            </a:r>
            <a:r>
              <a:rPr lang="en-US" altLang="ko-KR" sz="1400" dirty="0"/>
              <a:t>, </a:t>
            </a:r>
            <a:r>
              <a:rPr lang="ko-KR" altLang="en-US" sz="1400" dirty="0" smtClean="0"/>
              <a:t>시행필요</a:t>
            </a:r>
            <a:endParaRPr lang="en-US" altLang="ko-KR" sz="1400" dirty="0" smtClean="0"/>
          </a:p>
          <a:p>
            <a:pPr algn="l"/>
            <a:endParaRPr lang="ko-KR" altLang="en-US" sz="1400" dirty="0"/>
          </a:p>
          <a:p>
            <a:pPr algn="l">
              <a:buFontTx/>
              <a:buChar char="-"/>
            </a:pPr>
            <a:r>
              <a:rPr lang="ko-KR" altLang="en-US" sz="1400" dirty="0" smtClean="0"/>
              <a:t>막말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저품격</a:t>
            </a:r>
            <a:r>
              <a:rPr lang="ko-KR" altLang="en-US" sz="1400" dirty="0"/>
              <a:t> 프로그램 집필자제 등 </a:t>
            </a:r>
            <a:endParaRPr lang="en-US" altLang="ko-KR" sz="1400" dirty="0" smtClean="0"/>
          </a:p>
          <a:p>
            <a:pPr algn="l">
              <a:buFontTx/>
              <a:buChar char="-"/>
            </a:pPr>
            <a:endParaRPr lang="en-US" altLang="ko-KR" sz="1400" dirty="0" smtClean="0"/>
          </a:p>
          <a:p>
            <a:pPr algn="l">
              <a:buFontTx/>
              <a:buChar char="-"/>
            </a:pPr>
            <a:r>
              <a:rPr lang="ko-KR" altLang="en-US" sz="1400" dirty="0" smtClean="0"/>
              <a:t>각 방송사별 작가모임 중심 자정노력 </a:t>
            </a:r>
            <a:r>
              <a:rPr lang="ko-KR" altLang="en-US" sz="1400" dirty="0"/>
              <a:t>필요 </a:t>
            </a:r>
          </a:p>
        </p:txBody>
      </p:sp>
      <p:sp>
        <p:nvSpPr>
          <p:cNvPr id="17" name="Text Box 94"/>
          <p:cNvSpPr txBox="1">
            <a:spLocks noChangeArrowheads="1"/>
          </p:cNvSpPr>
          <p:nvPr/>
        </p:nvSpPr>
        <p:spPr bwMode="auto">
          <a:xfrm>
            <a:off x="428596" y="4786322"/>
            <a:ext cx="2571768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다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출연자</a:t>
            </a:r>
            <a:endParaRPr kumimoji="0" lang="en-US" altLang="ko-KR" dirty="0" smtClean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8" name="순서도: 대체 처리 17"/>
          <p:cNvSpPr/>
          <p:nvPr/>
        </p:nvSpPr>
        <p:spPr bwMode="auto">
          <a:xfrm>
            <a:off x="642910" y="5357826"/>
            <a:ext cx="7858180" cy="1143008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600" b="1" dirty="0" smtClean="0"/>
          </a:p>
          <a:p>
            <a:pPr algn="l"/>
            <a:r>
              <a:rPr lang="ko-KR" altLang="en-US" sz="1600" b="1" dirty="0" smtClean="0"/>
              <a:t>◶ </a:t>
            </a:r>
            <a:r>
              <a:rPr lang="ko-KR" altLang="en-US" sz="1400" dirty="0"/>
              <a:t>자제와 자정노력 </a:t>
            </a:r>
          </a:p>
          <a:p>
            <a:pPr algn="l">
              <a:buFontTx/>
              <a:buChar char="-"/>
            </a:pPr>
            <a:r>
              <a:rPr lang="ko-KR" altLang="en-US" sz="1400" dirty="0" smtClean="0"/>
              <a:t> 방송출연자는 </a:t>
            </a:r>
            <a:r>
              <a:rPr lang="ko-KR" altLang="en-US" sz="1400" dirty="0"/>
              <a:t>사회적 공인이라는 점을 고려하여 올바른 언어사용  </a:t>
            </a:r>
            <a:r>
              <a:rPr lang="ko-KR" altLang="en-US" sz="1400" dirty="0" smtClean="0"/>
              <a:t>및 품위유지 필요 </a:t>
            </a:r>
            <a:endParaRPr lang="ko-KR" altLang="en-US" sz="1400" dirty="0"/>
          </a:p>
          <a:p>
            <a:pPr algn="l"/>
            <a:r>
              <a:rPr lang="en-US" altLang="ko-KR" sz="1400" dirty="0"/>
              <a:t>- </a:t>
            </a:r>
            <a:r>
              <a:rPr lang="ko-KR" altLang="en-US" sz="1400" dirty="0"/>
              <a:t>어린이 청소년의 </a:t>
            </a:r>
            <a:r>
              <a:rPr lang="ko-KR" altLang="en-US" sz="1400" dirty="0" err="1"/>
              <a:t>롤</a:t>
            </a:r>
            <a:r>
              <a:rPr lang="ko-KR" altLang="en-US" sz="1400" dirty="0"/>
              <a:t> 모델이라는 점을 고려한 신중한 언행 필요 </a:t>
            </a:r>
          </a:p>
          <a:p>
            <a:pPr algn="l"/>
            <a:r>
              <a:rPr lang="en-US" altLang="ko-KR" sz="1400" dirty="0"/>
              <a:t>- ‘</a:t>
            </a:r>
            <a:r>
              <a:rPr lang="ko-KR" altLang="en-US" sz="1400" dirty="0"/>
              <a:t>튀기’</a:t>
            </a:r>
            <a:r>
              <a:rPr lang="en-US" altLang="ko-KR" sz="1400" dirty="0"/>
              <a:t>, ‘</a:t>
            </a:r>
            <a:r>
              <a:rPr lang="ko-KR" altLang="en-US" sz="1400" dirty="0"/>
              <a:t>돌출발언’</a:t>
            </a:r>
            <a:r>
              <a:rPr lang="en-US" altLang="ko-KR" sz="1400" dirty="0"/>
              <a:t>, ‘</a:t>
            </a:r>
            <a:r>
              <a:rPr lang="ko-KR" altLang="en-US" sz="1400" dirty="0"/>
              <a:t>섹스어필’ 등을 통한 스타덤 부상을 위한 ‘한탕주의’ 지양</a:t>
            </a:r>
          </a:p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1357290" y="1857364"/>
            <a:ext cx="2357454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방송 </a:t>
            </a:r>
            <a:r>
              <a:rPr lang="en-US" altLang="ko-KR" sz="1600" b="1" dirty="0" smtClean="0">
                <a:solidFill>
                  <a:schemeClr val="tx1"/>
                </a:solidFill>
                <a:latin typeface="+mn-ea"/>
              </a:rPr>
              <a:t>PD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연합회</a:t>
            </a:r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5500694" y="1785926"/>
            <a:ext cx="2286016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방송 작가협회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32</a:t>
            </a:fld>
            <a:endParaRPr lang="en-US" altLang="ko-KR"/>
          </a:p>
        </p:txBody>
      </p:sp>
      <p:pic>
        <p:nvPicPr>
          <p:cNvPr id="5" name="Picture 4" descr="11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9588" y="2717800"/>
            <a:ext cx="62484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143108" y="3071810"/>
            <a:ext cx="564360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법적규제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방안</a:t>
            </a:r>
            <a:endParaRPr lang="ko-KR" altLang="en-US" sz="32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163638" y="2781300"/>
            <a:ext cx="1031875" cy="1008063"/>
            <a:chOff x="577" y="1483"/>
            <a:chExt cx="490" cy="490"/>
          </a:xfrm>
        </p:grpSpPr>
        <p:pic>
          <p:nvPicPr>
            <p:cNvPr id="8" name="Picture 7" descr="원(1)"/>
            <p:cNvPicPr>
              <a:picLocks noChangeAspect="1" noChangeArrowheads="1"/>
            </p:cNvPicPr>
            <p:nvPr/>
          </p:nvPicPr>
          <p:blipFill>
            <a:blip r:embed="rId3" cstate="print">
              <a:lum bright="6000" contrast="6000"/>
              <a:grayscl/>
            </a:blip>
            <a:srcRect/>
            <a:stretch>
              <a:fillRect/>
            </a:stretch>
          </p:blipFill>
          <p:spPr bwMode="auto">
            <a:xfrm>
              <a:off x="577" y="1483"/>
              <a:ext cx="490" cy="4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639" y="1540"/>
              <a:ext cx="377" cy="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en-US" altLang="ko-KR" sz="2400" b="1" dirty="0" smtClean="0">
                  <a:solidFill>
                    <a:srgbClr val="4D4D4D"/>
                  </a:solidFill>
                  <a:latin typeface="Tahoma" pitchFamily="34" charset="0"/>
                </a:rPr>
                <a:t>9</a:t>
              </a:r>
              <a:endParaRPr lang="en-US" altLang="ko-KR" sz="2400" b="1" dirty="0">
                <a:solidFill>
                  <a:srgbClr val="4D4D4D"/>
                </a:solidFill>
                <a:latin typeface="Tahoma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9.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법적규제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방안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33</a:t>
            </a:fld>
            <a:endParaRPr lang="en-US" altLang="ko-KR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428596" y="1428736"/>
            <a:ext cx="3714776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가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규제기관 심의 강화</a:t>
            </a:r>
            <a:endParaRPr kumimoji="0" lang="en-US" altLang="ko-KR" dirty="0" smtClean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9" name="순서도: 대체 처리 8"/>
          <p:cNvSpPr/>
          <p:nvPr/>
        </p:nvSpPr>
        <p:spPr bwMode="auto">
          <a:xfrm>
            <a:off x="642910" y="2362181"/>
            <a:ext cx="7786742" cy="1428760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sz="1200" b="1" dirty="0" smtClean="0"/>
              <a:t>- </a:t>
            </a:r>
            <a:r>
              <a:rPr lang="ko-KR" altLang="en-US" sz="1400" dirty="0" smtClean="0"/>
              <a:t>일관성 있고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확실하고</a:t>
            </a:r>
            <a:r>
              <a:rPr lang="en-US" altLang="ko-KR" sz="1400" dirty="0" smtClean="0"/>
              <a:t>,</a:t>
            </a:r>
            <a:r>
              <a:rPr lang="ko-KR" altLang="en-US" sz="1400" dirty="0" smtClean="0"/>
              <a:t> 능동적인 심의체제 구축 </a:t>
            </a:r>
          </a:p>
          <a:p>
            <a:pPr algn="l">
              <a:buFontTx/>
              <a:buChar char="-"/>
            </a:pPr>
            <a:r>
              <a:rPr lang="ko-KR" altLang="en-US" sz="1400" dirty="0" smtClean="0"/>
              <a:t> 사회적 요구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특정기간 등에만 심의하기보다는 상시심의 체제 구축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. </a:t>
            </a:r>
            <a:r>
              <a:rPr lang="ko-KR" altLang="en-US" sz="1400" dirty="0" smtClean="0"/>
              <a:t>막말</a:t>
            </a:r>
            <a:r>
              <a:rPr lang="en-US" altLang="ko-KR" sz="1400" dirty="0" smtClean="0"/>
              <a:t>, </a:t>
            </a:r>
            <a:r>
              <a:rPr lang="ko-KR" altLang="en-US" sz="1400" dirty="0" err="1" smtClean="0"/>
              <a:t>저품격</a:t>
            </a:r>
            <a:r>
              <a:rPr lang="ko-KR" altLang="en-US" sz="1400" dirty="0" smtClean="0"/>
              <a:t> 프로그램의 지속적 모니터링 및 결과 공표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막말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저 품격 프로그램의 심의기준과 경험의 축적을 통한 분명한 심의기준 마련 시행 </a:t>
            </a:r>
            <a:endParaRPr lang="ko-KR" altLang="en-US" sz="1400" dirty="0"/>
          </a:p>
        </p:txBody>
      </p:sp>
      <p:sp>
        <p:nvSpPr>
          <p:cNvPr id="11" name="순서도: 대체 처리 10"/>
          <p:cNvSpPr/>
          <p:nvPr/>
        </p:nvSpPr>
        <p:spPr bwMode="auto">
          <a:xfrm>
            <a:off x="642910" y="4429132"/>
            <a:ext cx="7786742" cy="1647825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>
              <a:buFontTx/>
              <a:buChar char="-"/>
            </a:pPr>
            <a:r>
              <a:rPr lang="ko-KR" altLang="en-US" sz="1400" dirty="0" smtClean="0"/>
              <a:t> 일정수준 이상의 제재를 받은 프로그램은 유료방송을 통한 재방송 시 이를 수정하여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</a:t>
            </a:r>
            <a:r>
              <a:rPr lang="ko-KR" altLang="en-US" sz="1400" dirty="0" smtClean="0"/>
              <a:t>방송하도록 제도화 </a:t>
            </a:r>
          </a:p>
          <a:p>
            <a:pPr algn="l">
              <a:buFontTx/>
              <a:buChar char="-"/>
            </a:pPr>
            <a:r>
              <a:rPr lang="ko-KR" altLang="en-US" sz="1400" dirty="0" smtClean="0"/>
              <a:t> 사회적으로 심하게 물의를 일으켰거나 프로그램 내용 수정이 불가능한  방송  프로그램의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</a:t>
            </a:r>
            <a:r>
              <a:rPr lang="ko-KR" altLang="en-US" sz="1400" dirty="0" smtClean="0"/>
              <a:t>경우 유료방송을  통한  재 방송 및 재 유통 제한 </a:t>
            </a:r>
            <a:endParaRPr lang="ko-KR" altLang="en-US" sz="1400" dirty="0"/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857224" y="2071678"/>
            <a:ext cx="4286280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방송통신심의위원회의 심의체계 개선</a:t>
            </a:r>
            <a:endParaRPr lang="ko-KR" altLang="en-US" sz="1600" b="1" dirty="0"/>
          </a:p>
        </p:txBody>
      </p:sp>
      <p:sp>
        <p:nvSpPr>
          <p:cNvPr id="16" name="모서리가 둥근 직사각형 15"/>
          <p:cNvSpPr/>
          <p:nvPr/>
        </p:nvSpPr>
        <p:spPr bwMode="auto">
          <a:xfrm>
            <a:off x="857224" y="4143380"/>
            <a:ext cx="4286280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막말</a:t>
            </a:r>
            <a:r>
              <a:rPr lang="en-US" altLang="ko-KR" sz="1600" b="1" dirty="0" smtClean="0"/>
              <a:t>, </a:t>
            </a:r>
            <a:r>
              <a:rPr lang="ko-KR" altLang="en-US" sz="1600" b="1" dirty="0" err="1" smtClean="0"/>
              <a:t>저품격</a:t>
            </a:r>
            <a:r>
              <a:rPr lang="ko-KR" altLang="en-US" sz="1600" b="1" dirty="0" smtClean="0"/>
              <a:t> 프로그램 재방송 규제  </a:t>
            </a:r>
            <a:endParaRPr lang="ko-KR" altLang="en-US" sz="1600" b="1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9.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법적규제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방안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34</a:t>
            </a:fld>
            <a:endParaRPr lang="en-US" altLang="ko-KR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428596" y="1500174"/>
            <a:ext cx="3571900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가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규제기관 심의 강화</a:t>
            </a:r>
            <a:endParaRPr kumimoji="0" lang="en-US" altLang="ko-KR" dirty="0" smtClean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1" name="순서도: 대체 처리 10"/>
          <p:cNvSpPr/>
          <p:nvPr/>
        </p:nvSpPr>
        <p:spPr bwMode="auto">
          <a:xfrm>
            <a:off x="571472" y="4352943"/>
            <a:ext cx="7786742" cy="1790701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200" dirty="0" smtClean="0"/>
          </a:p>
          <a:p>
            <a:pPr algn="l">
              <a:buFontTx/>
              <a:buChar char="-"/>
            </a:pPr>
            <a:r>
              <a:rPr lang="ko-KR" altLang="en-US" sz="1400" dirty="0" smtClean="0"/>
              <a:t> 막말은 언어 폭력에 해당하므로 막말의 효과적인 규제를 위해  방송프로그램 등급제와는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</a:t>
            </a:r>
            <a:r>
              <a:rPr lang="ko-KR" altLang="en-US" sz="1400" dirty="0" smtClean="0"/>
              <a:t>별도로 언어프로그램 등급제 도입 </a:t>
            </a:r>
          </a:p>
          <a:p>
            <a:pPr algn="l"/>
            <a:r>
              <a:rPr lang="ko-KR" altLang="en-US" sz="1400" dirty="0" smtClean="0"/>
              <a:t>  </a:t>
            </a:r>
            <a:r>
              <a:rPr lang="en-US" altLang="ko-KR" sz="1400" dirty="0" smtClean="0"/>
              <a:t>. </a:t>
            </a:r>
            <a:r>
              <a:rPr lang="ko-KR" altLang="en-US" sz="1400" dirty="0" smtClean="0"/>
              <a:t>거친 언어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다소 거친 언어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매우 거친 언어 등과 같은 등급제를 도입하여 방송시간 규제</a:t>
            </a:r>
          </a:p>
          <a:p>
            <a:pPr algn="l"/>
            <a:r>
              <a:rPr lang="en-US" altLang="ko-KR" sz="1400" dirty="0" smtClean="0"/>
              <a:t>  . </a:t>
            </a:r>
            <a:r>
              <a:rPr lang="ko-KR" altLang="en-US" sz="1400" dirty="0" smtClean="0"/>
              <a:t>특히 언어를 통해 대부분의 프로그램을 소화하는 라디오 프로그램에 적용 필요 </a:t>
            </a:r>
            <a:endParaRPr lang="ko-KR" altLang="en-US" sz="1400" dirty="0"/>
          </a:p>
        </p:txBody>
      </p:sp>
      <p:sp>
        <p:nvSpPr>
          <p:cNvPr id="13" name="순서도: 대체 처리 12"/>
          <p:cNvSpPr/>
          <p:nvPr/>
        </p:nvSpPr>
        <p:spPr bwMode="auto">
          <a:xfrm>
            <a:off x="571472" y="2571744"/>
            <a:ext cx="7786742" cy="1143008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200" dirty="0" smtClean="0"/>
          </a:p>
          <a:p>
            <a:pPr algn="l">
              <a:buFontTx/>
              <a:buChar char="-"/>
            </a:pPr>
            <a:r>
              <a:rPr lang="ko-KR" altLang="en-US" sz="1400" dirty="0" smtClean="0"/>
              <a:t> 방송통신심의위원회 내에서 상대적으로 비중이 낮은 방송언어분야의 심의강화 </a:t>
            </a:r>
          </a:p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막말 및 </a:t>
            </a:r>
            <a:r>
              <a:rPr lang="ko-KR" altLang="en-US" sz="1400" dirty="0" err="1" smtClean="0"/>
              <a:t>저품격</a:t>
            </a:r>
            <a:r>
              <a:rPr lang="ko-KR" altLang="en-US" sz="1400" dirty="0" smtClean="0"/>
              <a:t> </a:t>
            </a:r>
            <a:r>
              <a:rPr lang="ko-KR" altLang="en-US" sz="1400" dirty="0" smtClean="0"/>
              <a:t>프로그램에 대한 심의기준 강화와 구체화 </a:t>
            </a:r>
            <a:endParaRPr lang="ko-KR" altLang="en-US" sz="1400" dirty="0"/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785786" y="2285992"/>
            <a:ext cx="3571900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막말 저 품격 프로그램 심의강화</a:t>
            </a:r>
            <a:endParaRPr lang="ko-KR" altLang="en-US" sz="1600" b="1" dirty="0"/>
          </a:p>
        </p:txBody>
      </p:sp>
      <p:sp>
        <p:nvSpPr>
          <p:cNvPr id="16" name="모서리가 둥근 직사각형 15"/>
          <p:cNvSpPr/>
          <p:nvPr/>
        </p:nvSpPr>
        <p:spPr bwMode="auto">
          <a:xfrm>
            <a:off x="785786" y="4143380"/>
            <a:ext cx="3571900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방송언어등급제 실시 </a:t>
            </a:r>
            <a:endParaRPr lang="ko-KR" altLang="en-US" sz="1600" b="1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9.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법적규제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방안</a:t>
            </a:r>
            <a:endParaRPr lang="ko-KR" altLang="en-US" dirty="0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428596" y="1433487"/>
            <a:ext cx="3786214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나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법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,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제도 시행 및 개선</a:t>
            </a:r>
            <a:endParaRPr kumimoji="0" lang="en-US" altLang="ko-KR" dirty="0" smtClean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9" name="순서도: 대체 처리 8"/>
          <p:cNvSpPr/>
          <p:nvPr/>
        </p:nvSpPr>
        <p:spPr bwMode="auto">
          <a:xfrm>
            <a:off x="571472" y="2219305"/>
            <a:ext cx="7786742" cy="714380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200" dirty="0" smtClean="0"/>
          </a:p>
          <a:p>
            <a:pPr algn="l"/>
            <a:r>
              <a:rPr lang="en-US" altLang="ko-KR" sz="1400" b="1" dirty="0" smtClean="0"/>
              <a:t> </a:t>
            </a:r>
            <a:r>
              <a:rPr lang="en-US" altLang="ko-KR" sz="1400" dirty="0" smtClean="0">
                <a:latin typeface="+mn-ea"/>
              </a:rPr>
              <a:t>- </a:t>
            </a:r>
            <a:r>
              <a:rPr lang="ko-KR" altLang="en-US" sz="1400" spc="-100" dirty="0" smtClean="0">
                <a:latin typeface="+mn-ea"/>
              </a:rPr>
              <a:t>현행 법제에 명시하고 있는 일정수준 이상의 제재를 받는 방송사에</a:t>
            </a:r>
            <a:r>
              <a:rPr lang="en-US" altLang="ko-KR" sz="1400" spc="-100" dirty="0" smtClean="0">
                <a:latin typeface="+mn-ea"/>
              </a:rPr>
              <a:t> </a:t>
            </a:r>
            <a:r>
              <a:rPr lang="ko-KR" altLang="en-US" sz="1400" spc="-100" dirty="0" smtClean="0">
                <a:latin typeface="+mn-ea"/>
              </a:rPr>
              <a:t>과징금 부과</a:t>
            </a:r>
            <a:r>
              <a:rPr lang="en-US" altLang="ko-KR" sz="1400" spc="-100" dirty="0" smtClean="0">
                <a:latin typeface="+mn-ea"/>
              </a:rPr>
              <a:t>  </a:t>
            </a:r>
            <a:r>
              <a:rPr lang="ko-KR" altLang="en-US" sz="1400" spc="-100" dirty="0" smtClean="0">
                <a:latin typeface="+mn-ea"/>
              </a:rPr>
              <a:t>규정 엄격한 적용</a:t>
            </a:r>
            <a:endParaRPr lang="ko-KR" altLang="en-US" sz="1400" spc="-100" dirty="0">
              <a:latin typeface="+mn-ea"/>
            </a:endParaRPr>
          </a:p>
        </p:txBody>
      </p:sp>
      <p:sp>
        <p:nvSpPr>
          <p:cNvPr id="11" name="순서도: 대체 처리 10"/>
          <p:cNvSpPr/>
          <p:nvPr/>
        </p:nvSpPr>
        <p:spPr bwMode="auto">
          <a:xfrm>
            <a:off x="571472" y="3286124"/>
            <a:ext cx="7786742" cy="1219197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200" dirty="0" smtClean="0"/>
          </a:p>
          <a:p>
            <a:pPr algn="l"/>
            <a:r>
              <a:rPr lang="en-US" altLang="ko-KR" sz="1600" b="1" dirty="0" smtClean="0"/>
              <a:t>- </a:t>
            </a:r>
            <a:r>
              <a:rPr lang="ko-KR" altLang="en-US" sz="1400" dirty="0" smtClean="0"/>
              <a:t>현행 모든 방송매체에 적용하고 있는 ‘</a:t>
            </a:r>
            <a:r>
              <a:rPr lang="ko-KR" altLang="en-US" sz="1400" dirty="0" err="1" smtClean="0"/>
              <a:t>방송심의에관한규정</a:t>
            </a:r>
            <a:r>
              <a:rPr lang="ko-KR" altLang="en-US" sz="1400" dirty="0" smtClean="0"/>
              <a:t>’의 수정 </a:t>
            </a:r>
          </a:p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매체특성을 고려하여 무료 </a:t>
            </a:r>
            <a:r>
              <a:rPr lang="ko-KR" altLang="en-US" sz="1400" dirty="0" err="1" smtClean="0"/>
              <a:t>지상파방송과</a:t>
            </a:r>
            <a:r>
              <a:rPr lang="ko-KR" altLang="en-US" sz="1400" dirty="0" smtClean="0"/>
              <a:t> 유료방송의 방송심의기준 차별화 필요 </a:t>
            </a:r>
          </a:p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err="1" smtClean="0"/>
              <a:t>지상파</a:t>
            </a:r>
            <a:r>
              <a:rPr lang="ko-KR" altLang="en-US" sz="1400" dirty="0" smtClean="0"/>
              <a:t> 방송의 경우 공영방송과 민영방송의 방송심의기준 차별화 및 적용 필요 </a:t>
            </a:r>
            <a:endParaRPr lang="ko-KR" altLang="en-US" sz="1400" dirty="0"/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785786" y="2004991"/>
            <a:ext cx="3571900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방송통신위원회 제재 엄격화 </a:t>
            </a:r>
            <a:endParaRPr lang="ko-KR" altLang="en-US" sz="1600" b="1" dirty="0"/>
          </a:p>
        </p:txBody>
      </p:sp>
      <p:sp>
        <p:nvSpPr>
          <p:cNvPr id="16" name="모서리가 둥근 직사각형 15"/>
          <p:cNvSpPr/>
          <p:nvPr/>
        </p:nvSpPr>
        <p:spPr bwMode="auto">
          <a:xfrm>
            <a:off x="785786" y="3076561"/>
            <a:ext cx="3571900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600" b="1" dirty="0" smtClean="0"/>
              <a:t>방송 매체 유형별 심의기준 차별화 </a:t>
            </a:r>
            <a:endParaRPr lang="ko-KR" altLang="en-US" sz="1600" b="1" dirty="0"/>
          </a:p>
        </p:txBody>
      </p:sp>
      <p:sp>
        <p:nvSpPr>
          <p:cNvPr id="17" name="순서도: 대체 처리 16"/>
          <p:cNvSpPr/>
          <p:nvPr/>
        </p:nvSpPr>
        <p:spPr bwMode="auto">
          <a:xfrm>
            <a:off x="571472" y="4862511"/>
            <a:ext cx="7786742" cy="1714512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>
              <a:buFontTx/>
              <a:buChar char="-"/>
            </a:pPr>
            <a:endParaRPr lang="en-US" altLang="ko-KR" sz="1400" dirty="0" smtClean="0">
              <a:latin typeface="+mn-ea"/>
            </a:endParaRPr>
          </a:p>
          <a:p>
            <a:pPr algn="l">
              <a:buFontTx/>
              <a:buChar char="-"/>
            </a:pPr>
            <a:r>
              <a:rPr lang="ko-KR" altLang="en-US" sz="1400" dirty="0" smtClean="0">
                <a:latin typeface="+mn-ea"/>
              </a:rPr>
              <a:t> 현행 청소년보호법시행령</a:t>
            </a:r>
            <a:r>
              <a:rPr lang="en-US" altLang="ko-KR" sz="1400" dirty="0" smtClean="0">
                <a:latin typeface="+mn-ea"/>
              </a:rPr>
              <a:t>(</a:t>
            </a:r>
            <a:r>
              <a:rPr lang="ko-KR" altLang="en-US" sz="1400" dirty="0" smtClean="0">
                <a:latin typeface="+mn-ea"/>
              </a:rPr>
              <a:t>제</a:t>
            </a:r>
            <a:r>
              <a:rPr lang="en-US" altLang="ko-KR" sz="1400" dirty="0" smtClean="0">
                <a:latin typeface="+mn-ea"/>
              </a:rPr>
              <a:t>18</a:t>
            </a:r>
            <a:r>
              <a:rPr lang="ko-KR" altLang="en-US" sz="1400" dirty="0" smtClean="0">
                <a:latin typeface="+mn-ea"/>
              </a:rPr>
              <a:t>조</a:t>
            </a:r>
            <a:r>
              <a:rPr lang="en-US" altLang="ko-KR" sz="1400" dirty="0" smtClean="0">
                <a:latin typeface="+mn-ea"/>
              </a:rPr>
              <a:t>)</a:t>
            </a:r>
            <a:r>
              <a:rPr lang="ko-KR" altLang="en-US" sz="1400" dirty="0" smtClean="0">
                <a:latin typeface="+mn-ea"/>
              </a:rPr>
              <a:t>상의 청소년보호방송시간</a:t>
            </a:r>
            <a:r>
              <a:rPr lang="en-US" altLang="ko-KR" sz="1400" dirty="0" smtClean="0">
                <a:latin typeface="+mn-ea"/>
              </a:rPr>
              <a:t>(</a:t>
            </a:r>
            <a:r>
              <a:rPr lang="ko-KR" altLang="en-US" sz="1400" dirty="0" smtClean="0">
                <a:latin typeface="+mn-ea"/>
              </a:rPr>
              <a:t>평일 </a:t>
            </a:r>
            <a:r>
              <a:rPr lang="en-US" altLang="ko-KR" sz="1400" dirty="0" smtClean="0">
                <a:latin typeface="+mn-ea"/>
              </a:rPr>
              <a:t>13</a:t>
            </a:r>
            <a:r>
              <a:rPr lang="ko-KR" altLang="en-US" sz="1400" dirty="0" smtClean="0">
                <a:latin typeface="+mn-ea"/>
              </a:rPr>
              <a:t>시</a:t>
            </a:r>
            <a:r>
              <a:rPr lang="en-US" altLang="ko-KR" sz="1400" dirty="0" smtClean="0">
                <a:latin typeface="+mn-ea"/>
              </a:rPr>
              <a:t>-21</a:t>
            </a:r>
            <a:r>
              <a:rPr lang="ko-KR" altLang="en-US" sz="1400" dirty="0" smtClean="0">
                <a:latin typeface="+mn-ea"/>
              </a:rPr>
              <a:t>시</a:t>
            </a:r>
            <a:r>
              <a:rPr lang="en-US" altLang="ko-KR" sz="1400" dirty="0" smtClean="0">
                <a:latin typeface="+mn-ea"/>
              </a:rPr>
              <a:t>,  </a:t>
            </a:r>
            <a:r>
              <a:rPr lang="ko-KR" altLang="en-US" sz="1400" dirty="0" smtClean="0">
                <a:latin typeface="+mn-ea"/>
              </a:rPr>
              <a:t>휴일과 방학 등 </a:t>
            </a:r>
            <a:endParaRPr lang="en-US" altLang="ko-KR" sz="1400" dirty="0" smtClean="0">
              <a:latin typeface="+mn-ea"/>
            </a:endParaRPr>
          </a:p>
          <a:p>
            <a:pPr algn="l"/>
            <a:r>
              <a:rPr lang="en-US" altLang="ko-KR" sz="1400" dirty="0" smtClean="0">
                <a:latin typeface="+mn-ea"/>
              </a:rPr>
              <a:t>   10</a:t>
            </a:r>
            <a:r>
              <a:rPr lang="ko-KR" altLang="en-US" sz="1400" dirty="0" smtClean="0">
                <a:latin typeface="+mn-ea"/>
              </a:rPr>
              <a:t>시</a:t>
            </a:r>
            <a:r>
              <a:rPr lang="en-US" altLang="ko-KR" sz="1400" dirty="0" smtClean="0">
                <a:latin typeface="+mn-ea"/>
              </a:rPr>
              <a:t>-21</a:t>
            </a:r>
            <a:r>
              <a:rPr lang="ko-KR" altLang="en-US" sz="1400" dirty="0" smtClean="0">
                <a:latin typeface="+mn-ea"/>
              </a:rPr>
              <a:t>시</a:t>
            </a:r>
            <a:r>
              <a:rPr lang="en-US" altLang="ko-KR" sz="1400" dirty="0" smtClean="0">
                <a:latin typeface="+mn-ea"/>
              </a:rPr>
              <a:t>)</a:t>
            </a:r>
            <a:r>
              <a:rPr lang="ko-KR" altLang="en-US" sz="1400" dirty="0" smtClean="0">
                <a:latin typeface="+mn-ea"/>
              </a:rPr>
              <a:t>의 확대</a:t>
            </a:r>
          </a:p>
          <a:p>
            <a:pPr algn="l"/>
            <a:r>
              <a:rPr lang="ko-KR" altLang="en-US" sz="1400" dirty="0" smtClean="0">
                <a:latin typeface="+mn-ea"/>
              </a:rPr>
              <a:t>  </a:t>
            </a:r>
            <a:r>
              <a:rPr lang="en-US" altLang="ko-KR" sz="1400" dirty="0" smtClean="0">
                <a:latin typeface="+mn-ea"/>
              </a:rPr>
              <a:t>. </a:t>
            </a:r>
            <a:r>
              <a:rPr lang="ko-KR" altLang="en-US" sz="1400" dirty="0" smtClean="0">
                <a:latin typeface="+mn-ea"/>
              </a:rPr>
              <a:t>현재 방송법시행령</a:t>
            </a:r>
            <a:r>
              <a:rPr lang="en-US" altLang="ko-KR" sz="1400" dirty="0" smtClean="0">
                <a:latin typeface="+mn-ea"/>
              </a:rPr>
              <a:t>(</a:t>
            </a:r>
            <a:r>
              <a:rPr lang="ko-KR" altLang="en-US" sz="1400" dirty="0" smtClean="0">
                <a:latin typeface="+mn-ea"/>
              </a:rPr>
              <a:t>제</a:t>
            </a:r>
            <a:r>
              <a:rPr lang="en-US" altLang="ko-KR" sz="1400" dirty="0" smtClean="0">
                <a:latin typeface="+mn-ea"/>
              </a:rPr>
              <a:t>50</a:t>
            </a:r>
            <a:r>
              <a:rPr lang="ko-KR" altLang="en-US" sz="1400" dirty="0" smtClean="0">
                <a:latin typeface="+mn-ea"/>
              </a:rPr>
              <a:t>조</a:t>
            </a:r>
            <a:r>
              <a:rPr lang="en-US" altLang="ko-KR" sz="1400" dirty="0" smtClean="0">
                <a:latin typeface="+mn-ea"/>
              </a:rPr>
              <a:t>)</a:t>
            </a:r>
            <a:r>
              <a:rPr lang="ko-KR" altLang="en-US" sz="1400" dirty="0" smtClean="0">
                <a:latin typeface="+mn-ea"/>
              </a:rPr>
              <a:t>상의 </a:t>
            </a:r>
            <a:r>
              <a:rPr lang="ko-KR" altLang="en-US" sz="1400" dirty="0" err="1" smtClean="0">
                <a:latin typeface="+mn-ea"/>
              </a:rPr>
              <a:t>주시청시간</a:t>
            </a:r>
            <a:r>
              <a:rPr lang="en-US" altLang="ko-KR" sz="1400" dirty="0" smtClean="0">
                <a:latin typeface="+mn-ea"/>
              </a:rPr>
              <a:t>(</a:t>
            </a:r>
            <a:r>
              <a:rPr lang="ko-KR" altLang="en-US" sz="1400" dirty="0" smtClean="0">
                <a:latin typeface="+mn-ea"/>
              </a:rPr>
              <a:t>평일 </a:t>
            </a:r>
            <a:r>
              <a:rPr lang="en-US" altLang="ko-KR" sz="1400" dirty="0" smtClean="0">
                <a:latin typeface="+mn-ea"/>
              </a:rPr>
              <a:t>19</a:t>
            </a:r>
            <a:r>
              <a:rPr lang="ko-KR" altLang="en-US" sz="1400" dirty="0" smtClean="0">
                <a:latin typeface="+mn-ea"/>
              </a:rPr>
              <a:t>시</a:t>
            </a:r>
            <a:r>
              <a:rPr lang="en-US" altLang="ko-KR" sz="1400" dirty="0" smtClean="0">
                <a:latin typeface="+mn-ea"/>
              </a:rPr>
              <a:t>-22</a:t>
            </a:r>
            <a:r>
              <a:rPr lang="ko-KR" altLang="en-US" sz="1400" dirty="0" smtClean="0">
                <a:latin typeface="+mn-ea"/>
              </a:rPr>
              <a:t>시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주말 </a:t>
            </a:r>
            <a:r>
              <a:rPr lang="en-US" altLang="ko-KR" sz="1400" dirty="0" smtClean="0">
                <a:latin typeface="+mn-ea"/>
              </a:rPr>
              <a:t>18</a:t>
            </a:r>
            <a:r>
              <a:rPr lang="ko-KR" altLang="en-US" sz="1400" dirty="0" smtClean="0">
                <a:latin typeface="+mn-ea"/>
              </a:rPr>
              <a:t>시</a:t>
            </a:r>
            <a:r>
              <a:rPr lang="en-US" altLang="ko-KR" sz="1400" dirty="0" smtClean="0">
                <a:latin typeface="+mn-ea"/>
              </a:rPr>
              <a:t>-22</a:t>
            </a:r>
            <a:r>
              <a:rPr lang="ko-KR" altLang="en-US" sz="1400" dirty="0" smtClean="0">
                <a:latin typeface="+mn-ea"/>
              </a:rPr>
              <a:t>시</a:t>
            </a:r>
            <a:r>
              <a:rPr lang="en-US" altLang="ko-KR" sz="1400" dirty="0" smtClean="0">
                <a:latin typeface="+mn-ea"/>
              </a:rPr>
              <a:t>)</a:t>
            </a:r>
            <a:r>
              <a:rPr lang="ko-KR" altLang="en-US" sz="1400" dirty="0" smtClean="0">
                <a:latin typeface="+mn-ea"/>
              </a:rPr>
              <a:t>인 </a:t>
            </a:r>
            <a:r>
              <a:rPr lang="en-US" altLang="ko-KR" sz="1400" dirty="0" smtClean="0">
                <a:latin typeface="+mn-ea"/>
              </a:rPr>
              <a:t>22</a:t>
            </a:r>
            <a:r>
              <a:rPr lang="ko-KR" altLang="en-US" sz="1400" dirty="0" smtClean="0">
                <a:latin typeface="+mn-ea"/>
              </a:rPr>
              <a:t>시로 확대 </a:t>
            </a:r>
          </a:p>
          <a:p>
            <a:pPr algn="l"/>
            <a:r>
              <a:rPr lang="ko-KR" altLang="en-US" sz="1400" dirty="0" smtClean="0">
                <a:latin typeface="+mn-ea"/>
              </a:rPr>
              <a:t>  </a:t>
            </a:r>
            <a:r>
              <a:rPr lang="en-US" altLang="ko-KR" sz="1400" dirty="0" smtClean="0">
                <a:latin typeface="+mn-ea"/>
              </a:rPr>
              <a:t>.</a:t>
            </a:r>
            <a:r>
              <a:rPr lang="ko-KR" altLang="en-US" sz="1400" dirty="0" smtClean="0">
                <a:latin typeface="+mn-ea"/>
              </a:rPr>
              <a:t> 청소년보호방송시간대와 </a:t>
            </a:r>
            <a:r>
              <a:rPr lang="ko-KR" altLang="en-US" sz="1400" dirty="0" err="1" smtClean="0">
                <a:latin typeface="+mn-ea"/>
              </a:rPr>
              <a:t>주시청시간대와</a:t>
            </a:r>
            <a:r>
              <a:rPr lang="ko-KR" altLang="en-US" sz="1400" dirty="0" smtClean="0">
                <a:latin typeface="+mn-ea"/>
              </a:rPr>
              <a:t> 일치 및 시간 연장 필요</a:t>
            </a:r>
            <a:r>
              <a:rPr lang="en-US" altLang="ko-KR" sz="1400" dirty="0" smtClean="0">
                <a:latin typeface="+mn-ea"/>
              </a:rPr>
              <a:t>.</a:t>
            </a:r>
          </a:p>
          <a:p>
            <a:pPr algn="l"/>
            <a:r>
              <a:rPr lang="en-US" altLang="ko-KR" sz="1400" dirty="0" smtClean="0">
                <a:latin typeface="+mn-ea"/>
              </a:rPr>
              <a:t>- </a:t>
            </a:r>
            <a:r>
              <a:rPr lang="ko-KR" altLang="en-US" sz="1400" dirty="0" smtClean="0">
                <a:latin typeface="+mn-ea"/>
              </a:rPr>
              <a:t>라디오방송은 청소년의 청취패턴을 고려하여 </a:t>
            </a:r>
            <a:r>
              <a:rPr lang="en-US" altLang="ko-KR" sz="1400" dirty="0" smtClean="0">
                <a:latin typeface="+mn-ea"/>
              </a:rPr>
              <a:t>24</a:t>
            </a:r>
            <a:r>
              <a:rPr lang="ko-KR" altLang="en-US" sz="1400" dirty="0" smtClean="0">
                <a:latin typeface="+mn-ea"/>
              </a:rPr>
              <a:t>시까지로 확대 검토 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8" name="모서리가 둥근 직사각형 17"/>
          <p:cNvSpPr/>
          <p:nvPr/>
        </p:nvSpPr>
        <p:spPr bwMode="auto">
          <a:xfrm>
            <a:off x="785786" y="4648197"/>
            <a:ext cx="3571900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청소년보호방송시간대 확대 </a:t>
            </a:r>
            <a:endParaRPr lang="ko-KR" altLang="en-US" sz="1600" b="1" dirty="0"/>
          </a:p>
        </p:txBody>
      </p:sp>
      <p:sp>
        <p:nvSpPr>
          <p:cNvPr id="10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15140" y="6215082"/>
            <a:ext cx="2133600" cy="244475"/>
          </a:xfrm>
        </p:spPr>
        <p:txBody>
          <a:bodyPr/>
          <a:lstStyle/>
          <a:p>
            <a:pPr>
              <a:defRPr/>
            </a:pPr>
            <a:r>
              <a:rPr lang="en-US" altLang="ko-KR" dirty="0" smtClean="0"/>
              <a:t>35</a:t>
            </a:r>
            <a:endParaRPr lang="en-US" altLang="ko-KR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9.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법적규제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방안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86578" y="5857892"/>
            <a:ext cx="2133600" cy="244475"/>
          </a:xfrm>
        </p:spPr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36</a:t>
            </a:fld>
            <a:endParaRPr lang="en-US" altLang="ko-KR" dirty="0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428596" y="1428736"/>
            <a:ext cx="3643338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나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법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,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제도 시행 및 개선</a:t>
            </a:r>
            <a:endParaRPr kumimoji="0" lang="en-US" altLang="ko-KR" dirty="0" smtClean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3" name="순서도: 대체 처리 12"/>
          <p:cNvSpPr/>
          <p:nvPr/>
        </p:nvSpPr>
        <p:spPr bwMode="auto">
          <a:xfrm>
            <a:off x="500034" y="2214554"/>
            <a:ext cx="8072494" cy="2786082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200" dirty="0" smtClean="0"/>
          </a:p>
          <a:p>
            <a:pPr algn="l"/>
            <a:r>
              <a:rPr lang="en-US" altLang="ko-KR" sz="1400" b="1" dirty="0" smtClean="0"/>
              <a:t>- </a:t>
            </a:r>
            <a:r>
              <a:rPr lang="ko-KR" altLang="en-US" sz="1400" dirty="0" smtClean="0"/>
              <a:t>현행 방송법 제</a:t>
            </a:r>
            <a:r>
              <a:rPr lang="en-US" altLang="ko-KR" sz="1400" dirty="0" smtClean="0"/>
              <a:t>31</a:t>
            </a:r>
            <a:r>
              <a:rPr lang="ko-KR" altLang="en-US" sz="1400" dirty="0" smtClean="0"/>
              <a:t>조 제</a:t>
            </a:r>
            <a:r>
              <a:rPr lang="en-US" altLang="ko-KR" sz="1400" dirty="0" smtClean="0"/>
              <a:t>3</a:t>
            </a:r>
            <a:r>
              <a:rPr lang="ko-KR" altLang="en-US" sz="1400" dirty="0" smtClean="0"/>
              <a:t>항에 따라 방송통신위원회가 실시하는 방송평가에서 내용평가 강화</a:t>
            </a:r>
            <a:endParaRPr lang="en-US" altLang="ko-KR" sz="1400" dirty="0" smtClean="0"/>
          </a:p>
          <a:p>
            <a:pPr algn="l"/>
            <a:r>
              <a:rPr lang="ko-KR" altLang="en-US" sz="1400" dirty="0" smtClean="0"/>
              <a:t>  </a:t>
            </a:r>
            <a:r>
              <a:rPr lang="en-US" altLang="ko-KR" sz="1400" dirty="0" smtClean="0"/>
              <a:t>. </a:t>
            </a:r>
            <a:r>
              <a:rPr lang="ko-KR" altLang="en-US" sz="1400" dirty="0" smtClean="0"/>
              <a:t>내용평가 세부항목 중 ‘방송사 자체 심의실적’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배점 강화 </a:t>
            </a:r>
          </a:p>
          <a:p>
            <a:pPr algn="l"/>
            <a:r>
              <a:rPr lang="en-US" altLang="ko-KR" sz="1400" dirty="0" smtClean="0"/>
              <a:t>    # </a:t>
            </a:r>
            <a:r>
              <a:rPr lang="ko-KR" altLang="en-US" sz="1400" dirty="0" smtClean="0"/>
              <a:t>현재 </a:t>
            </a:r>
            <a:r>
              <a:rPr lang="ko-KR" altLang="en-US" sz="1400" dirty="0" err="1" smtClean="0"/>
              <a:t>지상파방송은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300</a:t>
            </a:r>
            <a:r>
              <a:rPr lang="ko-KR" altLang="en-US" sz="1400" dirty="0" smtClean="0"/>
              <a:t>점 만점 중 </a:t>
            </a:r>
            <a:r>
              <a:rPr lang="en-US" altLang="ko-KR" sz="1400" dirty="0" smtClean="0"/>
              <a:t>30</a:t>
            </a:r>
            <a:r>
              <a:rPr lang="ko-KR" altLang="en-US" sz="1400" dirty="0" smtClean="0"/>
              <a:t>점 배점 </a:t>
            </a:r>
            <a:endParaRPr lang="en-US" altLang="ko-KR" sz="1400" dirty="0" smtClean="0"/>
          </a:p>
          <a:p>
            <a:pPr algn="l"/>
            <a:r>
              <a:rPr lang="ko-KR" altLang="en-US" sz="1400" dirty="0" smtClean="0"/>
              <a:t>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- TV</a:t>
            </a:r>
            <a:r>
              <a:rPr lang="ko-KR" altLang="en-US" sz="1400" dirty="0" smtClean="0"/>
              <a:t>방송 내용평가 세부항목 중 ‘프로그램 질 평가’ 항목에 막말</a:t>
            </a:r>
            <a:r>
              <a:rPr lang="en-US" altLang="ko-KR" sz="1400" dirty="0" smtClean="0"/>
              <a:t>, </a:t>
            </a:r>
            <a:r>
              <a:rPr lang="ko-KR" altLang="en-US" sz="1400" dirty="0" err="1" smtClean="0"/>
              <a:t>저품격격</a:t>
            </a:r>
            <a:r>
              <a:rPr lang="ko-KR" altLang="en-US" sz="1400" dirty="0" smtClean="0"/>
              <a:t> 드라마 등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</a:t>
            </a:r>
            <a:r>
              <a:rPr lang="ko-KR" altLang="en-US" sz="1400" dirty="0" smtClean="0"/>
              <a:t>평가 기준 추가 </a:t>
            </a:r>
            <a:endParaRPr lang="en-US" altLang="ko-KR" sz="1400" dirty="0" smtClean="0"/>
          </a:p>
          <a:p>
            <a:pPr algn="l"/>
            <a:endParaRPr lang="ko-KR" altLang="en-US" sz="1400" dirty="0" smtClean="0"/>
          </a:p>
          <a:p>
            <a:pPr algn="l">
              <a:buFontTx/>
              <a:buChar char="-"/>
            </a:pPr>
            <a:r>
              <a:rPr lang="ko-KR" altLang="en-US" sz="1400" dirty="0" smtClean="0"/>
              <a:t> 라디오방송 내용평가 세부항목에 ‘프로그램 질 평가’ 항목 추가하여 막말</a:t>
            </a:r>
            <a:r>
              <a:rPr lang="en-US" altLang="ko-KR" sz="1400" dirty="0" smtClean="0"/>
              <a:t>, </a:t>
            </a:r>
            <a:r>
              <a:rPr lang="ko-KR" altLang="en-US" sz="1400" dirty="0" err="1" smtClean="0"/>
              <a:t>저품격</a:t>
            </a:r>
            <a:r>
              <a:rPr lang="ko-KR" altLang="en-US" sz="1400" dirty="0" smtClean="0"/>
              <a:t> 프로그램 등의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</a:t>
            </a:r>
            <a:r>
              <a:rPr lang="ko-KR" altLang="en-US" sz="1400" dirty="0" smtClean="0"/>
              <a:t>방송내용 반영</a:t>
            </a:r>
            <a:endParaRPr lang="ko-KR" altLang="en-US" sz="1400" dirty="0"/>
          </a:p>
        </p:txBody>
      </p:sp>
      <p:sp>
        <p:nvSpPr>
          <p:cNvPr id="19" name="모서리가 둥근 직사각형 18"/>
          <p:cNvSpPr/>
          <p:nvPr/>
        </p:nvSpPr>
        <p:spPr bwMode="auto">
          <a:xfrm>
            <a:off x="785786" y="2000240"/>
            <a:ext cx="3571900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방송평가에서 내용평가 기준 강화</a:t>
            </a:r>
            <a:endParaRPr lang="ko-KR" altLang="en-US" sz="1600" b="1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37</a:t>
            </a:fld>
            <a:endParaRPr lang="en-US" altLang="ko-KR"/>
          </a:p>
        </p:txBody>
      </p:sp>
      <p:pic>
        <p:nvPicPr>
          <p:cNvPr id="5" name="Picture 4" descr="11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9588" y="2717800"/>
            <a:ext cx="62484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143108" y="3071810"/>
            <a:ext cx="564360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프로그램 사회적 규제 방안</a:t>
            </a:r>
            <a:endParaRPr lang="ko-KR" altLang="en-US" sz="32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163638" y="2781300"/>
            <a:ext cx="1031875" cy="1008063"/>
            <a:chOff x="577" y="1483"/>
            <a:chExt cx="490" cy="490"/>
          </a:xfrm>
        </p:grpSpPr>
        <p:pic>
          <p:nvPicPr>
            <p:cNvPr id="8" name="Picture 7" descr="원(1)"/>
            <p:cNvPicPr>
              <a:picLocks noChangeAspect="1" noChangeArrowheads="1"/>
            </p:cNvPicPr>
            <p:nvPr/>
          </p:nvPicPr>
          <p:blipFill>
            <a:blip r:embed="rId3" cstate="print">
              <a:lum bright="6000" contrast="6000"/>
              <a:grayscl/>
            </a:blip>
            <a:srcRect/>
            <a:stretch>
              <a:fillRect/>
            </a:stretch>
          </p:blipFill>
          <p:spPr bwMode="auto">
            <a:xfrm>
              <a:off x="577" y="1483"/>
              <a:ext cx="490" cy="4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639" y="1540"/>
              <a:ext cx="377" cy="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en-US" altLang="ko-KR" sz="2400" b="1" dirty="0" smtClean="0">
                  <a:solidFill>
                    <a:srgbClr val="4D4D4D"/>
                  </a:solidFill>
                  <a:latin typeface="Tahoma" pitchFamily="34" charset="0"/>
                </a:rPr>
                <a:t>10</a:t>
              </a:r>
              <a:endParaRPr lang="en-US" altLang="ko-KR" sz="2400" b="1" dirty="0">
                <a:solidFill>
                  <a:srgbClr val="4D4D4D"/>
                </a:solidFill>
                <a:latin typeface="Tahoma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10.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사회적 규제 방안</a:t>
            </a:r>
            <a:endParaRPr lang="ko-KR" altLang="en-US" sz="24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804025" y="6351588"/>
            <a:ext cx="2133600" cy="244475"/>
          </a:xfrm>
        </p:spPr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38</a:t>
            </a:fld>
            <a:endParaRPr lang="en-US" altLang="ko-KR"/>
          </a:p>
        </p:txBody>
      </p:sp>
      <p:sp>
        <p:nvSpPr>
          <p:cNvPr id="14" name="순서도: 대체 처리 13"/>
          <p:cNvSpPr/>
          <p:nvPr/>
        </p:nvSpPr>
        <p:spPr bwMode="auto">
          <a:xfrm>
            <a:off x="357158" y="1857364"/>
            <a:ext cx="8286808" cy="1071570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400" dirty="0" smtClean="0"/>
          </a:p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광고주협회 등 광고단체 막말 저 품질 프로그램에 대한 광고 축소 운동 </a:t>
            </a:r>
          </a:p>
          <a:p>
            <a:pPr algn="l"/>
            <a:r>
              <a:rPr lang="ko-KR" altLang="en-US" sz="1400" dirty="0" smtClean="0"/>
              <a:t>  </a:t>
            </a:r>
            <a:r>
              <a:rPr lang="en-US" altLang="ko-KR" sz="1400" dirty="0" smtClean="0"/>
              <a:t>. </a:t>
            </a:r>
            <a:r>
              <a:rPr lang="ko-KR" altLang="en-US" sz="1400" dirty="0" smtClean="0"/>
              <a:t>반 미풍양식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비교육적인 프로그램에 대한 광고는 광고주의 이미지 하락과 품위 손상 야기  </a:t>
            </a:r>
          </a:p>
          <a:p>
            <a:pPr algn="l"/>
            <a:r>
              <a:rPr lang="en-US" altLang="ko-KR" sz="1400" dirty="0" smtClean="0"/>
              <a:t>  . </a:t>
            </a:r>
            <a:r>
              <a:rPr lang="ko-KR" altLang="en-US" sz="1400" dirty="0" smtClean="0"/>
              <a:t>기업의 이미지 </a:t>
            </a:r>
            <a:r>
              <a:rPr lang="ko-KR" altLang="en-US" sz="1400" dirty="0" err="1" smtClean="0"/>
              <a:t>메이킹과</a:t>
            </a:r>
            <a:r>
              <a:rPr lang="ko-KR" altLang="en-US" sz="1400" dirty="0" smtClean="0"/>
              <a:t> 장기 마케팅전략 </a:t>
            </a:r>
            <a:r>
              <a:rPr lang="ko-KR" altLang="en-US" sz="1400" dirty="0" smtClean="0"/>
              <a:t>차원의 </a:t>
            </a:r>
            <a:r>
              <a:rPr lang="ko-KR" altLang="en-US" sz="1400" dirty="0" smtClean="0"/>
              <a:t>광고지원 고려 필요 </a:t>
            </a:r>
            <a:endParaRPr lang="ko-KR" altLang="en-US" sz="1400" dirty="0"/>
          </a:p>
        </p:txBody>
      </p:sp>
      <p:sp>
        <p:nvSpPr>
          <p:cNvPr id="17" name="순서도: 대체 처리 16"/>
          <p:cNvSpPr/>
          <p:nvPr/>
        </p:nvSpPr>
        <p:spPr bwMode="auto">
          <a:xfrm>
            <a:off x="357158" y="3500438"/>
            <a:ext cx="8286808" cy="1214446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400" b="1" dirty="0" smtClean="0"/>
          </a:p>
          <a:p>
            <a:pPr algn="l"/>
            <a:r>
              <a:rPr lang="en-US" altLang="ko-KR" sz="1400" b="1" dirty="0" smtClean="0"/>
              <a:t>- </a:t>
            </a:r>
            <a:r>
              <a:rPr lang="ko-KR" altLang="en-US" sz="1400" dirty="0"/>
              <a:t>시민사회단체 지속적인 모니터링과 감시 활동의 지속적 실시 </a:t>
            </a:r>
          </a:p>
          <a:p>
            <a:pPr algn="l"/>
            <a:r>
              <a:rPr lang="en-US" altLang="ko-KR" sz="1400" dirty="0" smtClean="0"/>
              <a:t>  . </a:t>
            </a:r>
            <a:r>
              <a:rPr lang="ko-KR" altLang="en-US" sz="1400" dirty="0"/>
              <a:t>막말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저품질</a:t>
            </a:r>
            <a:r>
              <a:rPr lang="ko-KR" altLang="en-US" sz="1400" dirty="0"/>
              <a:t> 프로그램에 대한 감시활동 및 모니터링 결과 공표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불시청</a:t>
            </a:r>
            <a:r>
              <a:rPr lang="ko-KR" altLang="en-US" sz="1400" dirty="0"/>
              <a:t> 운동 전개 </a:t>
            </a:r>
          </a:p>
          <a:p>
            <a:pPr algn="l"/>
            <a:r>
              <a:rPr lang="en-US" altLang="ko-KR" sz="1400" dirty="0" smtClean="0"/>
              <a:t>  . </a:t>
            </a:r>
            <a:r>
              <a:rPr lang="ko-KR" altLang="en-US" sz="1400" dirty="0"/>
              <a:t>소비자인 시청자단체가 ‘막말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저품질</a:t>
            </a:r>
            <a:r>
              <a:rPr lang="ko-KR" altLang="en-US" sz="1400" dirty="0"/>
              <a:t> 프로그램 </a:t>
            </a:r>
            <a:r>
              <a:rPr lang="ko-KR" altLang="en-US" sz="1400" dirty="0" err="1"/>
              <a:t>리콜제</a:t>
            </a:r>
            <a:r>
              <a:rPr lang="ko-KR" altLang="en-US" sz="1400" dirty="0"/>
              <a:t>’ </a:t>
            </a:r>
            <a:r>
              <a:rPr lang="ko-KR" altLang="en-US" sz="1400" dirty="0" smtClean="0"/>
              <a:t>운동 시행  </a:t>
            </a:r>
            <a:endParaRPr lang="ko-KR" altLang="en-US" sz="1400" dirty="0"/>
          </a:p>
          <a:p>
            <a:pPr algn="l"/>
            <a:r>
              <a:rPr lang="en-US" altLang="ko-KR" sz="1400" dirty="0" smtClean="0"/>
              <a:t>  . ‘</a:t>
            </a:r>
            <a:r>
              <a:rPr lang="ko-KR" altLang="en-US" sz="1400" dirty="0"/>
              <a:t>그린 드라마</a:t>
            </a:r>
            <a:r>
              <a:rPr lang="en-US" altLang="ko-KR" sz="1400" dirty="0"/>
              <a:t>(Green Drama) </a:t>
            </a:r>
            <a:r>
              <a:rPr lang="ko-KR" altLang="en-US" sz="1400" dirty="0"/>
              <a:t>캠페인’ 전개</a:t>
            </a:r>
            <a:r>
              <a:rPr lang="en-US" altLang="ko-KR" sz="1400" dirty="0"/>
              <a:t>: </a:t>
            </a:r>
            <a:r>
              <a:rPr lang="ko-KR" altLang="en-US" sz="1400" dirty="0"/>
              <a:t>자정</a:t>
            </a:r>
            <a:r>
              <a:rPr lang="en-US" altLang="ko-KR" sz="1400" dirty="0"/>
              <a:t>(</a:t>
            </a:r>
            <a:r>
              <a:rPr lang="ko-KR" altLang="en-US" sz="1400" dirty="0"/>
              <a:t>自淨</a:t>
            </a:r>
            <a:r>
              <a:rPr lang="en-US" altLang="ko-KR" sz="1400" dirty="0"/>
              <a:t>), </a:t>
            </a:r>
            <a:r>
              <a:rPr lang="ko-KR" altLang="en-US" sz="1400" dirty="0"/>
              <a:t>자제</a:t>
            </a:r>
            <a:r>
              <a:rPr lang="en-US" altLang="ko-KR" sz="1400" dirty="0"/>
              <a:t>(</a:t>
            </a:r>
            <a:r>
              <a:rPr lang="ko-KR" altLang="en-US" sz="1400" dirty="0"/>
              <a:t>自制</a:t>
            </a:r>
            <a:r>
              <a:rPr lang="en-US" altLang="ko-KR" sz="1400" dirty="0"/>
              <a:t>), </a:t>
            </a:r>
            <a:r>
              <a:rPr lang="ko-KR" altLang="en-US" sz="1400" dirty="0"/>
              <a:t>자숙</a:t>
            </a:r>
            <a:r>
              <a:rPr lang="en-US" altLang="ko-KR" sz="1400" dirty="0"/>
              <a:t>(</a:t>
            </a:r>
            <a:r>
              <a:rPr lang="ko-KR" altLang="en-US" sz="1400" dirty="0"/>
              <a:t>自肅</a:t>
            </a:r>
            <a:r>
              <a:rPr lang="en-US" altLang="ko-KR" sz="1400" dirty="0"/>
              <a:t>) </a:t>
            </a:r>
            <a:endParaRPr lang="ko-KR" altLang="en-US" sz="1400" dirty="0"/>
          </a:p>
        </p:txBody>
      </p:sp>
      <p:sp>
        <p:nvSpPr>
          <p:cNvPr id="19" name="순서도: 대체 처리 18"/>
          <p:cNvSpPr/>
          <p:nvPr/>
        </p:nvSpPr>
        <p:spPr bwMode="auto">
          <a:xfrm>
            <a:off x="357158" y="5214950"/>
            <a:ext cx="8286808" cy="1071570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>
              <a:buFontTx/>
              <a:buChar char="-"/>
            </a:pPr>
            <a:r>
              <a:rPr lang="ko-KR" altLang="en-US" sz="1400" dirty="0" smtClean="0"/>
              <a:t> </a:t>
            </a:r>
            <a:r>
              <a:rPr lang="ko-KR" altLang="en-US" sz="1400" dirty="0" err="1" smtClean="0"/>
              <a:t>저품격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프로그램의 희생자는 대부분 여성 등 소외계층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여권과 </a:t>
            </a:r>
            <a:r>
              <a:rPr lang="ko-KR" altLang="en-US" sz="1400" dirty="0"/>
              <a:t>소외계층 </a:t>
            </a:r>
            <a:r>
              <a:rPr lang="ko-KR" altLang="en-US" sz="1400" dirty="0" smtClean="0"/>
              <a:t>권리신장 </a:t>
            </a:r>
            <a:r>
              <a:rPr lang="ko-KR" altLang="en-US" sz="1400" dirty="0"/>
              <a:t>차원의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</a:t>
            </a:r>
            <a:r>
              <a:rPr lang="ko-KR" altLang="en-US" sz="1400" dirty="0" smtClean="0"/>
              <a:t>대응책 </a:t>
            </a:r>
            <a:r>
              <a:rPr lang="ko-KR" altLang="en-US" sz="1400" dirty="0"/>
              <a:t>강구 </a:t>
            </a:r>
          </a:p>
          <a:p>
            <a:pPr algn="l"/>
            <a:r>
              <a:rPr lang="en-US" altLang="ko-KR" sz="1400" dirty="0"/>
              <a:t> </a:t>
            </a:r>
            <a:r>
              <a:rPr lang="en-US" altLang="ko-KR" sz="1400" dirty="0" smtClean="0"/>
              <a:t> . </a:t>
            </a:r>
            <a:r>
              <a:rPr lang="ko-KR" altLang="en-US" sz="1400" dirty="0"/>
              <a:t>여성단체</a:t>
            </a:r>
            <a:r>
              <a:rPr lang="en-US" altLang="ko-KR" sz="1400" dirty="0"/>
              <a:t>, </a:t>
            </a:r>
            <a:r>
              <a:rPr lang="ko-KR" altLang="en-US" sz="1400" dirty="0" smtClean="0"/>
              <a:t>소외계층 단체의 침묵은 저 품격프로그램 양산을 방조 </a:t>
            </a:r>
            <a:endParaRPr lang="ko-KR" altLang="en-US" sz="1400" dirty="0"/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500034" y="1571612"/>
            <a:ext cx="3571900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해당 프로그램 광고 압력</a:t>
            </a:r>
            <a:endParaRPr lang="ko-KR" altLang="en-US" sz="1600" b="1" dirty="0"/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571472" y="3214686"/>
            <a:ext cx="3571900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모니터링과 감시활동 강화 </a:t>
            </a:r>
            <a:endParaRPr lang="ko-KR" altLang="en-US" sz="1600" b="1" dirty="0"/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571472" y="4929198"/>
            <a:ext cx="3571900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여성 등 소외계층의 적극적 대응 </a:t>
            </a:r>
            <a:endParaRPr lang="ko-KR" altLang="en-US" sz="1600" b="1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39</a:t>
            </a:fld>
            <a:endParaRPr lang="en-US" altLang="ko-KR"/>
          </a:p>
        </p:txBody>
      </p:sp>
      <p:pic>
        <p:nvPicPr>
          <p:cNvPr id="5" name="Picture 4" descr="11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9588" y="2717800"/>
            <a:ext cx="62484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143108" y="3071810"/>
            <a:ext cx="564360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프로그램 정책방안</a:t>
            </a:r>
            <a:endParaRPr lang="ko-KR" altLang="en-US" sz="32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163638" y="2781300"/>
            <a:ext cx="1031875" cy="1008063"/>
            <a:chOff x="577" y="1483"/>
            <a:chExt cx="490" cy="490"/>
          </a:xfrm>
        </p:grpSpPr>
        <p:pic>
          <p:nvPicPr>
            <p:cNvPr id="8" name="Picture 7" descr="원(1)"/>
            <p:cNvPicPr>
              <a:picLocks noChangeAspect="1" noChangeArrowheads="1"/>
            </p:cNvPicPr>
            <p:nvPr/>
          </p:nvPicPr>
          <p:blipFill>
            <a:blip r:embed="rId3" cstate="print">
              <a:lum bright="6000" contrast="6000"/>
              <a:grayscl/>
            </a:blip>
            <a:srcRect/>
            <a:stretch>
              <a:fillRect/>
            </a:stretch>
          </p:blipFill>
          <p:spPr bwMode="auto">
            <a:xfrm>
              <a:off x="577" y="1483"/>
              <a:ext cx="490" cy="4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639" y="1540"/>
              <a:ext cx="377" cy="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en-US" altLang="ko-KR" sz="2400" b="1" dirty="0" smtClean="0">
                  <a:solidFill>
                    <a:srgbClr val="4D4D4D"/>
                  </a:solidFill>
                  <a:latin typeface="Tahoma" pitchFamily="34" charset="0"/>
                </a:rPr>
                <a:t>11</a:t>
              </a:r>
              <a:endParaRPr lang="en-US" altLang="ko-KR" sz="2400" b="1" dirty="0">
                <a:solidFill>
                  <a:srgbClr val="4D4D4D"/>
                </a:solidFill>
                <a:latin typeface="Tahoma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11.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정책방안</a:t>
            </a:r>
            <a:endParaRPr lang="ko-KR" altLang="en-US" sz="2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40</a:t>
            </a:fld>
            <a:endParaRPr lang="en-US" altLang="ko-KR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428596" y="1357298"/>
            <a:ext cx="3429024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가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정부의 정책적 지원</a:t>
            </a:r>
            <a:endParaRPr kumimoji="0" lang="en-US" altLang="ko-KR" dirty="0" smtClean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 bwMode="auto">
          <a:xfrm>
            <a:off x="428596" y="2071678"/>
            <a:ext cx="8143932" cy="857256"/>
          </a:xfrm>
          <a:prstGeom prst="roundRect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ko-KR" altLang="en-US" sz="1600" b="1" dirty="0"/>
          </a:p>
          <a:p>
            <a:pPr algn="l"/>
            <a:r>
              <a:rPr lang="en-US" altLang="ko-KR" sz="1600" b="1" dirty="0"/>
              <a:t>- </a:t>
            </a:r>
            <a:r>
              <a:rPr lang="ko-KR" altLang="en-US" sz="1400" dirty="0"/>
              <a:t>분기별 주요 </a:t>
            </a:r>
            <a:r>
              <a:rPr lang="ko-KR" altLang="en-US" sz="1400" dirty="0" smtClean="0"/>
              <a:t>프로그램을 </a:t>
            </a:r>
            <a:r>
              <a:rPr lang="ko-KR" altLang="en-US" sz="1400" dirty="0" err="1" smtClean="0"/>
              <a:t>모니터링하여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선정성</a:t>
            </a:r>
            <a:r>
              <a:rPr lang="en-US" altLang="ko-KR" sz="1400" dirty="0"/>
              <a:t>, </a:t>
            </a:r>
            <a:r>
              <a:rPr lang="ko-KR" altLang="en-US" sz="1400" dirty="0"/>
              <a:t>폭력성 등의 지수 발표 </a:t>
            </a:r>
          </a:p>
          <a:p>
            <a:pPr algn="l"/>
            <a:r>
              <a:rPr lang="en-US" altLang="ko-KR" sz="1400" dirty="0"/>
              <a:t>- </a:t>
            </a:r>
            <a:r>
              <a:rPr lang="ko-KR" altLang="en-US" sz="1400" dirty="0"/>
              <a:t>폭력</a:t>
            </a:r>
            <a:r>
              <a:rPr lang="en-US" altLang="ko-KR" sz="1400" dirty="0"/>
              <a:t>, </a:t>
            </a:r>
            <a:r>
              <a:rPr lang="ko-KR" altLang="en-US" sz="1400" dirty="0" smtClean="0"/>
              <a:t>선정성 </a:t>
            </a:r>
            <a:r>
              <a:rPr lang="ko-KR" altLang="en-US" sz="1400" dirty="0"/>
              <a:t>모니터링 결과를 재허가 </a:t>
            </a:r>
            <a:r>
              <a:rPr lang="ko-KR" altLang="en-US" sz="1400" dirty="0" smtClean="0"/>
              <a:t>등에 </a:t>
            </a:r>
            <a:r>
              <a:rPr lang="ko-KR" altLang="en-US" sz="1400" dirty="0"/>
              <a:t>반영 </a:t>
            </a:r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428596" y="3357562"/>
            <a:ext cx="8143932" cy="1428760"/>
          </a:xfrm>
          <a:prstGeom prst="roundRect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ko-KR" altLang="en-US" sz="1600" b="1" dirty="0"/>
          </a:p>
          <a:p>
            <a:pPr algn="l">
              <a:buFontTx/>
              <a:buChar char="-"/>
            </a:pPr>
            <a:r>
              <a:rPr lang="ko-KR" altLang="en-US" sz="1400" dirty="0" smtClean="0"/>
              <a:t> 체계적으로 </a:t>
            </a:r>
            <a:r>
              <a:rPr lang="ko-KR" altLang="en-US" sz="1400" dirty="0"/>
              <a:t>방송진행자 및 출연자</a:t>
            </a:r>
            <a:r>
              <a:rPr lang="en-US" altLang="ko-KR" sz="1400" dirty="0"/>
              <a:t>, </a:t>
            </a:r>
            <a:r>
              <a:rPr lang="ko-KR" altLang="en-US" sz="1400" dirty="0"/>
              <a:t>그리고 </a:t>
            </a:r>
            <a:r>
              <a:rPr lang="ko-KR" altLang="en-US" sz="1400" dirty="0" err="1" smtClean="0"/>
              <a:t>프로그램별로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방송언어를 </a:t>
            </a:r>
            <a:r>
              <a:rPr lang="ko-KR" altLang="en-US" sz="1400" dirty="0"/>
              <a:t>평가하여 </a:t>
            </a:r>
            <a:r>
              <a:rPr lang="ko-KR" altLang="en-US" sz="1400" dirty="0" smtClean="0"/>
              <a:t>지수화 </a:t>
            </a:r>
            <a:r>
              <a:rPr lang="ko-KR" altLang="en-US" sz="1400" dirty="0"/>
              <a:t>할 수 </a:t>
            </a:r>
            <a:r>
              <a:rPr lang="ko-KR" altLang="en-US" sz="1400" dirty="0" smtClean="0"/>
              <a:t>있는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</a:t>
            </a:r>
            <a:r>
              <a:rPr lang="ko-KR" altLang="en-US" sz="1400" dirty="0" smtClean="0"/>
              <a:t>시스템을 구축</a:t>
            </a:r>
            <a:endParaRPr lang="en-US" altLang="ko-KR" sz="1400" dirty="0" smtClean="0"/>
          </a:p>
          <a:p>
            <a:pPr algn="l">
              <a:buFontTx/>
              <a:buChar char="-"/>
            </a:pPr>
            <a:r>
              <a:rPr lang="ko-KR" altLang="en-US" sz="1400" dirty="0" smtClean="0"/>
              <a:t> 평가결과가 프로그램 </a:t>
            </a:r>
            <a:r>
              <a:rPr lang="ko-KR" altLang="en-US" sz="1400" dirty="0"/>
              <a:t>제작에 </a:t>
            </a:r>
            <a:r>
              <a:rPr lang="ko-KR" altLang="en-US" sz="1400" dirty="0" smtClean="0"/>
              <a:t>반영될 수 </a:t>
            </a:r>
            <a:r>
              <a:rPr lang="ko-KR" altLang="en-US" sz="1400" dirty="0"/>
              <a:t>있도록 </a:t>
            </a:r>
            <a:r>
              <a:rPr lang="ko-KR" altLang="en-US" sz="1400" dirty="0" smtClean="0"/>
              <a:t>일정 </a:t>
            </a:r>
            <a:r>
              <a:rPr lang="ko-KR" altLang="en-US" sz="1400" dirty="0" smtClean="0"/>
              <a:t>지수 이상의 </a:t>
            </a:r>
            <a:r>
              <a:rPr lang="ko-KR" altLang="en-US" sz="1400" dirty="0"/>
              <a:t>방송진행자 및 출연자</a:t>
            </a:r>
            <a:r>
              <a:rPr lang="en-US" altLang="ko-KR" sz="1400" dirty="0"/>
              <a:t>,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</a:t>
            </a:r>
            <a:r>
              <a:rPr lang="ko-KR" altLang="en-US" sz="1400" dirty="0" smtClean="0"/>
              <a:t>그리고 </a:t>
            </a:r>
            <a:r>
              <a:rPr lang="ko-KR" altLang="en-US" sz="1400" dirty="0"/>
              <a:t>프로그램은 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포상 </a:t>
            </a:r>
            <a:r>
              <a:rPr lang="ko-KR" altLang="en-US" sz="1400" dirty="0"/>
              <a:t>또는 징벌</a:t>
            </a:r>
            <a:r>
              <a:rPr lang="en-US" altLang="ko-KR" sz="1400" dirty="0"/>
              <a:t>(</a:t>
            </a:r>
            <a:r>
              <a:rPr lang="ko-KR" altLang="en-US" sz="1400" dirty="0" smtClean="0"/>
              <a:t>삼진 </a:t>
            </a:r>
            <a:r>
              <a:rPr lang="ko-KR" altLang="en-US" sz="1400" dirty="0" err="1" smtClean="0"/>
              <a:t>아웃제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등</a:t>
            </a:r>
            <a:r>
              <a:rPr lang="en-US" altLang="ko-KR" sz="1400" dirty="0"/>
              <a:t>) </a:t>
            </a:r>
            <a:r>
              <a:rPr lang="ko-KR" altLang="en-US" sz="1400" dirty="0" smtClean="0"/>
              <a:t>제 </a:t>
            </a:r>
            <a:r>
              <a:rPr lang="ko-KR" altLang="en-US" sz="1400" dirty="0"/>
              <a:t>시행 </a:t>
            </a:r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428596" y="5286388"/>
            <a:ext cx="8143932" cy="1357322"/>
          </a:xfrm>
          <a:prstGeom prst="roundRect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600" b="1" dirty="0" smtClean="0"/>
          </a:p>
          <a:p>
            <a:pPr algn="l"/>
            <a:r>
              <a:rPr lang="en-US" altLang="ko-KR" sz="1600" b="1" dirty="0" smtClean="0"/>
              <a:t>- </a:t>
            </a:r>
            <a:r>
              <a:rPr lang="ko-KR" altLang="en-US" sz="1400" dirty="0" smtClean="0"/>
              <a:t>막말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저품격</a:t>
            </a:r>
            <a:r>
              <a:rPr lang="ko-KR" altLang="en-US" sz="1400" dirty="0"/>
              <a:t> 프로그램 제작방송사나 제작사의 방송발전기금 등 지원 제한 </a:t>
            </a:r>
          </a:p>
          <a:p>
            <a:pPr algn="l"/>
            <a:r>
              <a:rPr lang="en-US" altLang="ko-KR" sz="1400" dirty="0"/>
              <a:t>- </a:t>
            </a:r>
            <a:r>
              <a:rPr lang="ko-KR" altLang="en-US" sz="1400" dirty="0"/>
              <a:t>양질의 프로그램 제작 방송사나 제작사에 대한 </a:t>
            </a:r>
            <a:r>
              <a:rPr lang="ko-KR" altLang="en-US" sz="1400" dirty="0" smtClean="0"/>
              <a:t>방송발전기금 등 </a:t>
            </a:r>
            <a:r>
              <a:rPr lang="ko-KR" altLang="en-US" sz="1400" dirty="0"/>
              <a:t>제작활동 지원 강화 </a:t>
            </a:r>
          </a:p>
          <a:p>
            <a:pPr algn="l"/>
            <a:r>
              <a:rPr lang="en-US" altLang="ko-KR" sz="1400" dirty="0" smtClean="0"/>
              <a:t>  ※ </a:t>
            </a:r>
            <a:r>
              <a:rPr lang="ko-KR" altLang="en-US" sz="1400" dirty="0"/>
              <a:t>문화체육관광부의 </a:t>
            </a:r>
            <a:r>
              <a:rPr lang="ko-KR" altLang="en-US" sz="1400" dirty="0" smtClean="0"/>
              <a:t>제재나 권고를 받아 해외에서 </a:t>
            </a:r>
            <a:r>
              <a:rPr lang="ko-KR" altLang="en-US" sz="1400" dirty="0"/>
              <a:t>국가 품격을 실추시킨 드라마의 제작사에 </a:t>
            </a:r>
            <a:r>
              <a:rPr lang="ko-KR" altLang="en-US" sz="1400" dirty="0" smtClean="0"/>
              <a:t>대해</a:t>
            </a:r>
            <a:endParaRPr lang="en-US" altLang="ko-KR" sz="1400" dirty="0" smtClean="0"/>
          </a:p>
          <a:p>
            <a:pPr algn="l"/>
            <a:r>
              <a:rPr lang="ko-KR" altLang="en-US" sz="1400" dirty="0" smtClean="0"/>
              <a:t>     </a:t>
            </a:r>
            <a:r>
              <a:rPr lang="en-US" altLang="ko-KR" sz="1400" dirty="0"/>
              <a:t>1</a:t>
            </a:r>
            <a:r>
              <a:rPr lang="ko-KR" altLang="en-US" sz="1400" dirty="0"/>
              <a:t>년간 등 일정 기간 </a:t>
            </a:r>
            <a:r>
              <a:rPr lang="ko-KR" altLang="en-US" sz="1400" dirty="0" smtClean="0"/>
              <a:t>모태펀드 투자 </a:t>
            </a:r>
            <a:r>
              <a:rPr lang="ko-KR" altLang="en-US" sz="1400" dirty="0"/>
              <a:t>제한 조치 </a:t>
            </a:r>
            <a:r>
              <a:rPr lang="ko-KR" altLang="en-US" sz="1400" dirty="0" smtClean="0"/>
              <a:t>시행  </a:t>
            </a:r>
            <a:endParaRPr lang="ko-KR" altLang="en-US" sz="1400" dirty="0"/>
          </a:p>
        </p:txBody>
      </p:sp>
      <p:sp>
        <p:nvSpPr>
          <p:cNvPr id="14" name="모서리가 둥근 직사각형 13"/>
          <p:cNvSpPr/>
          <p:nvPr/>
        </p:nvSpPr>
        <p:spPr bwMode="auto">
          <a:xfrm>
            <a:off x="642910" y="3143248"/>
            <a:ext cx="3571900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방송언어 평가시스템 구축</a:t>
            </a:r>
            <a:endParaRPr lang="ko-KR" altLang="en-US" sz="1600" b="1" dirty="0"/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642910" y="1857364"/>
            <a:ext cx="5000660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폭력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선정성 지수 개발 및 모니터링 시스템 구축</a:t>
            </a:r>
            <a:endParaRPr lang="ko-KR" altLang="en-US" sz="1600" b="1" dirty="0"/>
          </a:p>
        </p:txBody>
      </p:sp>
      <p:sp>
        <p:nvSpPr>
          <p:cNvPr id="16" name="모서리가 둥근 직사각형 15"/>
          <p:cNvSpPr/>
          <p:nvPr/>
        </p:nvSpPr>
        <p:spPr bwMode="auto">
          <a:xfrm>
            <a:off x="642910" y="5000636"/>
            <a:ext cx="4071966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dirty="0" smtClean="0">
                <a:solidFill>
                  <a:schemeClr val="tx1"/>
                </a:solidFill>
              </a:rPr>
              <a:t> </a:t>
            </a:r>
            <a:r>
              <a:rPr lang="ko-KR" altLang="en-US" sz="1600" b="1" dirty="0" smtClean="0"/>
              <a:t>양질의 프로그램에 대한 제작지원 강화 </a:t>
            </a:r>
            <a:endParaRPr lang="ko-KR" altLang="en-US" sz="1600" b="1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11.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막말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저품격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프로그램 정책방안</a:t>
            </a:r>
            <a:endParaRPr lang="ko-KR" altLang="en-US" sz="2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41</a:t>
            </a:fld>
            <a:endParaRPr lang="en-US" altLang="ko-KR"/>
          </a:p>
        </p:txBody>
      </p:sp>
      <p:sp>
        <p:nvSpPr>
          <p:cNvPr id="5" name="Text Box 94"/>
          <p:cNvSpPr txBox="1">
            <a:spLocks noChangeArrowheads="1"/>
          </p:cNvSpPr>
          <p:nvPr/>
        </p:nvSpPr>
        <p:spPr bwMode="auto">
          <a:xfrm>
            <a:off x="428596" y="1357298"/>
            <a:ext cx="3714776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나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교육프로그램 운영 지원</a:t>
            </a:r>
            <a:endParaRPr kumimoji="0" lang="en-US" altLang="ko-KR" dirty="0" smtClean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357158" y="2143116"/>
            <a:ext cx="8358246" cy="1571636"/>
          </a:xfrm>
          <a:prstGeom prst="roundRect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방송사의 제작진 등에 교육 프로그램의 </a:t>
            </a:r>
            <a:r>
              <a:rPr lang="ko-KR" altLang="en-US" sz="1400" dirty="0"/>
              <a:t>지원 </a:t>
            </a:r>
          </a:p>
          <a:p>
            <a:pPr algn="l"/>
            <a:r>
              <a:rPr lang="en-US" altLang="ko-KR" sz="1400" dirty="0" smtClean="0"/>
              <a:t> . </a:t>
            </a:r>
            <a:r>
              <a:rPr lang="ko-KR" altLang="en-US" sz="1400" dirty="0"/>
              <a:t>일차적으로 방송제작 및 작가</a:t>
            </a:r>
            <a:r>
              <a:rPr lang="en-US" altLang="ko-KR" sz="1400" dirty="0"/>
              <a:t>, </a:t>
            </a:r>
            <a:r>
              <a:rPr lang="ko-KR" altLang="en-US" sz="1400" dirty="0"/>
              <a:t>그리고 나아가서는 </a:t>
            </a:r>
            <a:r>
              <a:rPr lang="ko-KR" altLang="en-US" sz="1400" dirty="0" smtClean="0"/>
              <a:t>방송종사자 모두에게  방송언어  및 윤리교육 실시</a:t>
            </a:r>
            <a:endParaRPr lang="en-US" altLang="ko-KR" sz="1400" dirty="0" smtClean="0"/>
          </a:p>
          <a:p>
            <a:pPr algn="l"/>
            <a:r>
              <a:rPr lang="ko-KR" altLang="en-US" sz="1400" dirty="0" smtClean="0"/>
              <a:t> </a:t>
            </a:r>
            <a:endParaRPr lang="ko-KR" altLang="en-US" sz="1400" dirty="0"/>
          </a:p>
          <a:p>
            <a:pPr algn="l"/>
            <a:r>
              <a:rPr lang="en-US" altLang="ko-KR" sz="1400" dirty="0"/>
              <a:t>- </a:t>
            </a:r>
            <a:r>
              <a:rPr lang="ko-KR" altLang="en-US" sz="1400" dirty="0"/>
              <a:t>전파진흥원 산하 </a:t>
            </a:r>
            <a:r>
              <a:rPr lang="en-US" altLang="ko-KR" sz="1400" dirty="0" smtClean="0"/>
              <a:t>‘</a:t>
            </a:r>
            <a:r>
              <a:rPr lang="ko-KR" altLang="en-US" sz="1400" dirty="0" smtClean="0"/>
              <a:t>방송통신인재개발교육원</a:t>
            </a:r>
            <a:r>
              <a:rPr lang="en-US" altLang="ko-KR" sz="1400" dirty="0" smtClean="0"/>
              <a:t>’, </a:t>
            </a:r>
            <a:r>
              <a:rPr lang="ko-KR" altLang="en-US" sz="1400" dirty="0" err="1"/>
              <a:t>한국콘텐츠진흥원의</a:t>
            </a:r>
            <a:r>
              <a:rPr lang="ko-KR" altLang="en-US" sz="1400" dirty="0"/>
              <a:t> 무료 교육프로그램 상설</a:t>
            </a:r>
          </a:p>
          <a:p>
            <a:pPr algn="l"/>
            <a:r>
              <a:rPr lang="en-US" altLang="ko-KR" sz="1400" dirty="0" smtClean="0"/>
              <a:t>  . </a:t>
            </a:r>
            <a:r>
              <a:rPr lang="ko-KR" altLang="en-US" sz="1400" dirty="0"/>
              <a:t>방송관련 공공교육기관에 관련 교육프로그램 개설 지원</a:t>
            </a:r>
            <a:r>
              <a:rPr lang="en-US" altLang="ko-KR" sz="1400" dirty="0"/>
              <a:t>, </a:t>
            </a:r>
            <a:r>
              <a:rPr lang="ko-KR" altLang="en-US" sz="1400" dirty="0" smtClean="0"/>
              <a:t>운영 상시화 </a:t>
            </a:r>
            <a:endParaRPr lang="ko-KR" altLang="en-US" sz="1400" dirty="0"/>
          </a:p>
        </p:txBody>
      </p:sp>
      <p:sp>
        <p:nvSpPr>
          <p:cNvPr id="8" name="Text Box 94"/>
          <p:cNvSpPr txBox="1">
            <a:spLocks noChangeArrowheads="1"/>
          </p:cNvSpPr>
          <p:nvPr/>
        </p:nvSpPr>
        <p:spPr bwMode="auto">
          <a:xfrm>
            <a:off x="428596" y="4071942"/>
            <a:ext cx="4572032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>
              <a:spcBef>
                <a:spcPct val="50000"/>
              </a:spcBef>
            </a:pP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다</a:t>
            </a:r>
            <a:r>
              <a:rPr kumimoji="0" lang="en-US" altLang="ko-KR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. </a:t>
            </a:r>
            <a:r>
              <a:rPr kumimoji="0" lang="ko-KR" altLang="en-US" dirty="0" smtClean="0">
                <a:solidFill>
                  <a:srgbClr val="990033"/>
                </a:solidFill>
                <a:latin typeface="휴먼엑스포" pitchFamily="18" charset="-127"/>
                <a:ea typeface="휴먼엑스포" pitchFamily="18" charset="-127"/>
              </a:rPr>
              <a:t>방송프로그램 질 향상기구 상설</a:t>
            </a:r>
            <a:endParaRPr kumimoji="0" lang="en-US" altLang="ko-KR" dirty="0" smtClean="0">
              <a:solidFill>
                <a:srgbClr val="990033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 bwMode="auto">
          <a:xfrm>
            <a:off x="357158" y="4857760"/>
            <a:ext cx="8358246" cy="1500198"/>
          </a:xfrm>
          <a:prstGeom prst="roundRect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>
              <a:buFontTx/>
              <a:buChar char="-"/>
            </a:pPr>
            <a:r>
              <a:rPr lang="ko-KR" altLang="en-US" sz="1400" dirty="0" smtClean="0"/>
              <a:t> 정부기관</a:t>
            </a:r>
            <a:r>
              <a:rPr lang="en-US" altLang="ko-KR" sz="1400" dirty="0"/>
              <a:t>, </a:t>
            </a:r>
            <a:r>
              <a:rPr lang="ko-KR" altLang="en-US" sz="1400" dirty="0"/>
              <a:t>방송사</a:t>
            </a:r>
            <a:r>
              <a:rPr lang="en-US" altLang="ko-KR" sz="1400" dirty="0"/>
              <a:t>, </a:t>
            </a:r>
            <a:r>
              <a:rPr lang="ko-KR" altLang="en-US" sz="1400" dirty="0"/>
              <a:t>심의기구</a:t>
            </a:r>
            <a:r>
              <a:rPr lang="en-US" altLang="ko-KR" sz="1400" dirty="0"/>
              <a:t>, </a:t>
            </a:r>
            <a:r>
              <a:rPr lang="ko-KR" altLang="en-US" sz="1400" dirty="0"/>
              <a:t>민간전문가 등이 참여하여 방송 프로그램의 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문제점을 </a:t>
            </a:r>
            <a:r>
              <a:rPr lang="ko-KR" altLang="en-US" sz="1400" dirty="0"/>
              <a:t>분석하고</a:t>
            </a:r>
            <a:r>
              <a:rPr lang="en-US" altLang="ko-KR" sz="1400" dirty="0" smtClean="0"/>
              <a:t>,</a:t>
            </a:r>
          </a:p>
          <a:p>
            <a:pPr algn="l"/>
            <a:r>
              <a:rPr lang="en-US" altLang="ko-KR" sz="1400" dirty="0" smtClean="0"/>
              <a:t>  </a:t>
            </a:r>
            <a:r>
              <a:rPr lang="ko-KR" altLang="en-US" sz="1400" dirty="0" smtClean="0"/>
              <a:t>대안을 </a:t>
            </a:r>
            <a:r>
              <a:rPr lang="ko-KR" altLang="en-US" sz="1400" dirty="0"/>
              <a:t>모색하며</a:t>
            </a:r>
            <a:r>
              <a:rPr lang="en-US" altLang="ko-KR" sz="1400" dirty="0"/>
              <a:t>, </a:t>
            </a:r>
            <a:r>
              <a:rPr lang="ko-KR" altLang="en-US" sz="1400" dirty="0"/>
              <a:t>시정을 권고하는 기구를 </a:t>
            </a:r>
            <a:r>
              <a:rPr lang="ko-KR" altLang="en-US" sz="1400" dirty="0" smtClean="0"/>
              <a:t>상설하여 운영</a:t>
            </a:r>
            <a:endParaRPr lang="en-US" altLang="ko-KR" sz="1400" dirty="0" smtClean="0"/>
          </a:p>
          <a:p>
            <a:pPr algn="l"/>
            <a:r>
              <a:rPr lang="ko-KR" altLang="en-US" sz="1400" dirty="0" smtClean="0"/>
              <a:t>  </a:t>
            </a:r>
            <a:r>
              <a:rPr lang="en-US" altLang="ko-KR" sz="1400" dirty="0" smtClean="0"/>
              <a:t>. </a:t>
            </a:r>
            <a:r>
              <a:rPr lang="ko-KR" altLang="en-US" sz="1400" dirty="0" smtClean="0"/>
              <a:t>활동결과를 </a:t>
            </a:r>
            <a:r>
              <a:rPr lang="ko-KR" altLang="en-US" sz="1400" dirty="0"/>
              <a:t>방송통신위원회나 방송통신심의원회에 보고하여 </a:t>
            </a:r>
            <a:r>
              <a:rPr lang="ko-KR" altLang="en-US" sz="1400" dirty="0" smtClean="0"/>
              <a:t>정책으로 수렴되어 시행될 수 있도록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    </a:t>
            </a:r>
            <a:r>
              <a:rPr lang="ko-KR" altLang="en-US" sz="1400" dirty="0" smtClean="0"/>
              <a:t>제도화 </a:t>
            </a:r>
            <a:endParaRPr lang="ko-KR" altLang="en-US" sz="1400" dirty="0"/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642910" y="1857364"/>
            <a:ext cx="4857784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600" b="1" dirty="0" smtClean="0"/>
              <a:t>방송사 제작자</a:t>
            </a:r>
            <a:r>
              <a:rPr lang="en-US" altLang="ko-KR" sz="1600" b="1" dirty="0" smtClean="0"/>
              <a:t>(PD),</a:t>
            </a:r>
            <a:r>
              <a:rPr lang="ko-KR" altLang="en-US" sz="1600" b="1" dirty="0" smtClean="0"/>
              <a:t>작가 등 방송종사자 교육 강화 </a:t>
            </a:r>
            <a:endParaRPr lang="ko-KR" altLang="en-US" sz="1600" b="1" dirty="0"/>
          </a:p>
        </p:txBody>
      </p:sp>
      <p:sp>
        <p:nvSpPr>
          <p:cNvPr id="14" name="모서리가 둥근 직사각형 13"/>
          <p:cNvSpPr/>
          <p:nvPr/>
        </p:nvSpPr>
        <p:spPr bwMode="auto">
          <a:xfrm>
            <a:off x="642910" y="4572008"/>
            <a:ext cx="6215106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정부규제기구 산하에 전담 기구 설립</a:t>
            </a:r>
            <a:endParaRPr lang="ko-KR" altLang="en-US" sz="1600" b="1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42</a:t>
            </a:fld>
            <a:endParaRPr lang="en-US" altLang="ko-KR"/>
          </a:p>
        </p:txBody>
      </p:sp>
      <p:pic>
        <p:nvPicPr>
          <p:cNvPr id="5" name="Picture 4" descr="11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9588" y="2717800"/>
            <a:ext cx="62484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143108" y="3071810"/>
            <a:ext cx="564360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맺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음 말</a:t>
            </a:r>
            <a:endParaRPr lang="ko-KR" altLang="en-US" sz="32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163638" y="2781300"/>
            <a:ext cx="1031875" cy="1008063"/>
            <a:chOff x="577" y="1483"/>
            <a:chExt cx="490" cy="490"/>
          </a:xfrm>
        </p:grpSpPr>
        <p:pic>
          <p:nvPicPr>
            <p:cNvPr id="8" name="Picture 7" descr="원(1)"/>
            <p:cNvPicPr>
              <a:picLocks noChangeAspect="1" noChangeArrowheads="1"/>
            </p:cNvPicPr>
            <p:nvPr/>
          </p:nvPicPr>
          <p:blipFill>
            <a:blip r:embed="rId3" cstate="print">
              <a:lum bright="6000" contrast="6000"/>
              <a:grayscl/>
            </a:blip>
            <a:srcRect/>
            <a:stretch>
              <a:fillRect/>
            </a:stretch>
          </p:blipFill>
          <p:spPr bwMode="auto">
            <a:xfrm>
              <a:off x="577" y="1483"/>
              <a:ext cx="490" cy="4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639" y="1540"/>
              <a:ext cx="377" cy="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en-US" altLang="ko-KR" sz="2400" b="1" dirty="0" smtClean="0">
                  <a:solidFill>
                    <a:srgbClr val="4D4D4D"/>
                  </a:solidFill>
                  <a:latin typeface="Tahoma" pitchFamily="34" charset="0"/>
                </a:rPr>
                <a:t>12</a:t>
              </a:r>
              <a:endParaRPr lang="en-US" altLang="ko-KR" sz="2400" b="1" dirty="0">
                <a:solidFill>
                  <a:srgbClr val="4D4D4D"/>
                </a:solidFill>
                <a:latin typeface="Tahoma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b="1" dirty="0" smtClean="0"/>
              <a:t>12. </a:t>
            </a:r>
            <a:r>
              <a:rPr lang="ko-KR" altLang="en-US" sz="2400" b="1" dirty="0" smtClean="0"/>
              <a:t>맺음말 </a:t>
            </a:r>
            <a:endParaRPr lang="ko-KR" altLang="en-US" sz="2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875463" y="6280150"/>
            <a:ext cx="2133600" cy="244475"/>
          </a:xfrm>
        </p:spPr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43</a:t>
            </a:fld>
            <a:endParaRPr lang="en-US" altLang="ko-KR"/>
          </a:p>
        </p:txBody>
      </p:sp>
      <p:sp>
        <p:nvSpPr>
          <p:cNvPr id="15" name="순서도: 대체 처리 14"/>
          <p:cNvSpPr/>
          <p:nvPr/>
        </p:nvSpPr>
        <p:spPr bwMode="auto">
          <a:xfrm>
            <a:off x="571472" y="2071678"/>
            <a:ext cx="7786742" cy="1143008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200" dirty="0" smtClean="0"/>
          </a:p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현재 한국의 막말</a:t>
            </a:r>
            <a:r>
              <a:rPr lang="en-US" altLang="ko-KR" sz="1400" dirty="0" smtClean="0"/>
              <a:t>, </a:t>
            </a:r>
            <a:r>
              <a:rPr lang="ko-KR" altLang="en-US" sz="1400" dirty="0" err="1" smtClean="0"/>
              <a:t>저품격</a:t>
            </a:r>
            <a:r>
              <a:rPr lang="ko-KR" altLang="en-US" sz="1400" dirty="0" smtClean="0"/>
              <a:t> 드라마의 수준은 표현의 자유 보장 수위를 초월 </a:t>
            </a:r>
          </a:p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표현과 창작의 </a:t>
            </a:r>
            <a:r>
              <a:rPr lang="ko-KR" altLang="en-US" sz="1400" dirty="0" smtClean="0"/>
              <a:t>자유 </a:t>
            </a:r>
            <a:r>
              <a:rPr lang="ko-KR" altLang="en-US" sz="1400" dirty="0" smtClean="0"/>
              <a:t>기준은 공공의 이익과 사회적 용인의 수준에서 결정</a:t>
            </a:r>
          </a:p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막말</a:t>
            </a:r>
            <a:r>
              <a:rPr lang="en-US" altLang="ko-KR" sz="1400" dirty="0" smtClean="0"/>
              <a:t>, </a:t>
            </a:r>
            <a:r>
              <a:rPr lang="ko-KR" altLang="en-US" sz="1400" dirty="0" err="1" smtClean="0"/>
              <a:t>저품격</a:t>
            </a:r>
            <a:r>
              <a:rPr lang="ko-KR" altLang="en-US" sz="1400" dirty="0" smtClean="0"/>
              <a:t> 프로그램에 대한 적절한 규제가 불가피 </a:t>
            </a:r>
            <a:endParaRPr lang="ko-KR" altLang="en-US" sz="1400" dirty="0"/>
          </a:p>
        </p:txBody>
      </p:sp>
      <p:sp>
        <p:nvSpPr>
          <p:cNvPr id="17" name="순서도: 대체 처리 16"/>
          <p:cNvSpPr/>
          <p:nvPr/>
        </p:nvSpPr>
        <p:spPr bwMode="auto">
          <a:xfrm>
            <a:off x="571472" y="3571876"/>
            <a:ext cx="7786742" cy="1214446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600" b="1" dirty="0" smtClean="0"/>
          </a:p>
          <a:p>
            <a:pPr algn="l"/>
            <a:r>
              <a:rPr lang="en-US" altLang="ko-KR" sz="1600" b="1" dirty="0" smtClean="0"/>
              <a:t>- </a:t>
            </a:r>
            <a:r>
              <a:rPr lang="ko-KR" altLang="en-US" sz="1400" dirty="0" smtClean="0"/>
              <a:t>법적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사회적 규제인 타율규제보다는 자율규제가 우선 </a:t>
            </a:r>
          </a:p>
          <a:p>
            <a:pPr algn="l"/>
            <a:r>
              <a:rPr lang="en-US" altLang="ko-KR" sz="1400" dirty="0" smtClean="0"/>
              <a:t>- </a:t>
            </a:r>
            <a:r>
              <a:rPr lang="ko-KR" altLang="en-US" sz="1400" spc="-100" dirty="0" smtClean="0"/>
              <a:t>자율규제가 안될 경우 타율규제 불가피</a:t>
            </a:r>
            <a:r>
              <a:rPr lang="en-US" altLang="ko-KR" sz="1400" spc="-100" dirty="0" smtClean="0"/>
              <a:t>, </a:t>
            </a:r>
            <a:r>
              <a:rPr lang="ko-KR" altLang="en-US" sz="1400" spc="-100" dirty="0" smtClean="0"/>
              <a:t>창작과 표현의 자유를 침해하지 않은 범위 내에서 규제 </a:t>
            </a:r>
          </a:p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사회적 저항에 대응하는 가장 현명한 방안은 방송사와 제작자 스스로의 품질개선 의지 </a:t>
            </a:r>
            <a:endParaRPr lang="ko-KR" altLang="en-US" sz="1400" dirty="0"/>
          </a:p>
        </p:txBody>
      </p:sp>
      <p:sp>
        <p:nvSpPr>
          <p:cNvPr id="20" name="순서도: 대체 처리 19"/>
          <p:cNvSpPr/>
          <p:nvPr/>
        </p:nvSpPr>
        <p:spPr bwMode="auto">
          <a:xfrm>
            <a:off x="571472" y="5214950"/>
            <a:ext cx="7786742" cy="1143008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200" dirty="0" smtClean="0"/>
          </a:p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제작자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출연진 스스로 공익기여자라는 인식과 방송 품격유지의 조정자라는 인식 필요  </a:t>
            </a:r>
            <a:endParaRPr lang="en-US" altLang="ko-KR" sz="1400" dirty="0" smtClean="0"/>
          </a:p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방송사는 사회적 분위기에 따라 자율규제의 수준을 조절하기보다는 상시적인 실천 필요 </a:t>
            </a:r>
          </a:p>
          <a:p>
            <a:pPr algn="l"/>
            <a:r>
              <a:rPr lang="en-US" altLang="ko-KR" sz="1400" dirty="0" smtClean="0"/>
              <a:t>- ‘</a:t>
            </a:r>
            <a:r>
              <a:rPr lang="ko-KR" altLang="en-US" sz="1400" dirty="0" smtClean="0"/>
              <a:t>키 작은 남자가 </a:t>
            </a:r>
            <a:r>
              <a:rPr lang="ko-KR" altLang="en-US" sz="1400" dirty="0" err="1" smtClean="0"/>
              <a:t>루저가</a:t>
            </a:r>
            <a:r>
              <a:rPr lang="ko-KR" altLang="en-US" sz="1400" dirty="0" smtClean="0"/>
              <a:t> 아니라 질 낮고 막가는 프로그램이 </a:t>
            </a:r>
            <a:r>
              <a:rPr lang="ko-KR" altLang="en-US" sz="1400" dirty="0" err="1" smtClean="0"/>
              <a:t>루저</a:t>
            </a:r>
            <a:r>
              <a:rPr lang="ko-KR" altLang="en-US" sz="1400" dirty="0" smtClean="0"/>
              <a:t>’라는 인식 필요 </a:t>
            </a:r>
            <a:endParaRPr lang="ko-KR" altLang="en-US" sz="1400" dirty="0"/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785786" y="1785926"/>
            <a:ext cx="3143272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600" b="1" dirty="0" smtClean="0"/>
              <a:t>표현의 자유와 프로그램 규제 </a:t>
            </a:r>
            <a:endParaRPr lang="ko-KR" altLang="en-US" sz="1600" b="1" dirty="0"/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785786" y="3357562"/>
            <a:ext cx="3071834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적정한 규제방안 모색  </a:t>
            </a:r>
            <a:endParaRPr lang="ko-KR" altLang="en-US" sz="1600" b="1" dirty="0"/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714348" y="5000636"/>
            <a:ext cx="3786214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제작자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방송사의 개선 의지  </a:t>
            </a:r>
            <a:endParaRPr lang="ko-KR" alt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b="1" dirty="0" smtClean="0"/>
              <a:t>12. </a:t>
            </a:r>
            <a:r>
              <a:rPr lang="ko-KR" altLang="en-US" sz="2400" b="1" dirty="0" smtClean="0"/>
              <a:t>맺음말 </a:t>
            </a:r>
            <a:endParaRPr lang="ko-KR" altLang="en-US" sz="2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875463" y="6280150"/>
            <a:ext cx="2133600" cy="244475"/>
          </a:xfrm>
        </p:spPr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44</a:t>
            </a:fld>
            <a:endParaRPr lang="en-US" altLang="ko-KR"/>
          </a:p>
        </p:txBody>
      </p:sp>
      <p:sp>
        <p:nvSpPr>
          <p:cNvPr id="15" name="순서도: 대체 처리 14"/>
          <p:cNvSpPr/>
          <p:nvPr/>
        </p:nvSpPr>
        <p:spPr bwMode="auto">
          <a:xfrm>
            <a:off x="571472" y="1714488"/>
            <a:ext cx="7786742" cy="1571636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200" dirty="0" smtClean="0"/>
          </a:p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막말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막장 드라마의 성행의 책임은 제작자뿐만 아니라 시청자에게도 존재 </a:t>
            </a:r>
          </a:p>
          <a:p>
            <a:pPr algn="l"/>
            <a:r>
              <a:rPr lang="en-US" altLang="ko-KR" sz="1400" dirty="0" smtClean="0"/>
              <a:t>  . </a:t>
            </a:r>
            <a:r>
              <a:rPr lang="ko-KR" altLang="en-US" sz="1400" dirty="0" smtClean="0"/>
              <a:t>막말을 인정하고</a:t>
            </a:r>
            <a:r>
              <a:rPr lang="en-US" altLang="ko-KR" sz="1400" dirty="0" smtClean="0"/>
              <a:t>, </a:t>
            </a:r>
            <a:r>
              <a:rPr lang="ko-KR" altLang="en-US" sz="1400" dirty="0" err="1" smtClean="0"/>
              <a:t>저품격</a:t>
            </a:r>
            <a:r>
              <a:rPr lang="ko-KR" altLang="en-US" sz="1400" dirty="0" smtClean="0"/>
              <a:t> 드라마를 즐겨보는 </a:t>
            </a:r>
            <a:r>
              <a:rPr lang="ko-KR" altLang="en-US" sz="1400" dirty="0" err="1" smtClean="0"/>
              <a:t>시청취자가</a:t>
            </a:r>
            <a:r>
              <a:rPr lang="ko-KR" altLang="en-US" sz="1400" dirty="0" smtClean="0"/>
              <a:t> </a:t>
            </a:r>
            <a:r>
              <a:rPr lang="ko-KR" altLang="en-US" sz="1400" dirty="0" smtClean="0"/>
              <a:t>존재하는 한 개선 불가능 </a:t>
            </a:r>
          </a:p>
          <a:p>
            <a:pPr algn="l"/>
            <a:r>
              <a:rPr lang="en-US" altLang="ko-KR" sz="1400" dirty="0" smtClean="0"/>
              <a:t>- </a:t>
            </a:r>
            <a:r>
              <a:rPr lang="ko-KR" altLang="en-US" sz="1400" dirty="0" smtClean="0"/>
              <a:t>시청자의 냉철한 판단과 미디어 소비에 대한 올바른 인식 필요</a:t>
            </a:r>
          </a:p>
          <a:p>
            <a:pPr algn="l"/>
            <a:r>
              <a:rPr lang="en-US" altLang="ko-KR" sz="1400" dirty="0" smtClean="0"/>
              <a:t>  . </a:t>
            </a:r>
            <a:r>
              <a:rPr lang="ko-KR" altLang="en-US" sz="1400" dirty="0" smtClean="0"/>
              <a:t>똑똑한 시청자가 존재해야 </a:t>
            </a:r>
            <a:r>
              <a:rPr lang="ko-KR" altLang="en-US" sz="1400" dirty="0" err="1" smtClean="0"/>
              <a:t>품격있는</a:t>
            </a:r>
            <a:r>
              <a:rPr lang="ko-KR" altLang="en-US" sz="1400" dirty="0" smtClean="0"/>
              <a:t> 방송문화 형성 가능</a:t>
            </a:r>
          </a:p>
          <a:p>
            <a:pPr algn="l"/>
            <a:r>
              <a:rPr lang="en-US" altLang="ko-KR" sz="1400" dirty="0" smtClean="0"/>
              <a:t>  . </a:t>
            </a:r>
            <a:r>
              <a:rPr lang="ko-KR" altLang="en-US" sz="1400" dirty="0" smtClean="0"/>
              <a:t>욕하면서도 보는 시청자가 아니라 과감히 보지 않는 시청자 필요 </a:t>
            </a:r>
            <a:endParaRPr lang="ko-KR" altLang="en-US" sz="1400" dirty="0"/>
          </a:p>
        </p:txBody>
      </p:sp>
      <p:sp>
        <p:nvSpPr>
          <p:cNvPr id="17" name="순서도: 대체 처리 16"/>
          <p:cNvSpPr/>
          <p:nvPr/>
        </p:nvSpPr>
        <p:spPr bwMode="auto">
          <a:xfrm>
            <a:off x="571472" y="3643314"/>
            <a:ext cx="7786742" cy="1357322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200" dirty="0" smtClean="0"/>
          </a:p>
          <a:p>
            <a:pPr algn="l"/>
            <a:r>
              <a:rPr lang="en-US" altLang="ko-KR" sz="1400" b="1" dirty="0" smtClean="0"/>
              <a:t> </a:t>
            </a:r>
            <a:r>
              <a:rPr lang="en-US" altLang="ko-KR" sz="1400" dirty="0" smtClean="0"/>
              <a:t>- </a:t>
            </a:r>
            <a:r>
              <a:rPr lang="ko-KR" altLang="en-US" sz="1400" dirty="0" smtClean="0"/>
              <a:t>방송 프로그램의 기능과 역할에 대한 사회적 의미 공유 필요 </a:t>
            </a:r>
          </a:p>
          <a:p>
            <a:pPr algn="l"/>
            <a:r>
              <a:rPr lang="en-US" altLang="ko-KR" sz="1400" dirty="0" smtClean="0"/>
              <a:t>  . </a:t>
            </a:r>
            <a:r>
              <a:rPr lang="ko-KR" altLang="en-US" sz="1400" dirty="0" smtClean="0"/>
              <a:t>방송 내용규제의 일관된 원칙과 기준 부재에 따른 사회적 공감대 형성 필요 </a:t>
            </a:r>
          </a:p>
          <a:p>
            <a:pPr algn="l"/>
            <a:r>
              <a:rPr lang="en-US" altLang="ko-KR" sz="1400" dirty="0" smtClean="0"/>
              <a:t> - </a:t>
            </a:r>
            <a:r>
              <a:rPr lang="ko-KR" altLang="en-US" sz="1400" dirty="0" smtClean="0"/>
              <a:t>원칙에 근거한 방송내용 규제에 대한 사회적 합의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제작자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시청자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규제자</a:t>
            </a:r>
            <a:r>
              <a:rPr lang="en-US" altLang="ko-KR" sz="1400" dirty="0" smtClean="0"/>
              <a:t>)</a:t>
            </a:r>
            <a:r>
              <a:rPr lang="ko-KR" altLang="en-US" sz="1400" dirty="0" smtClean="0"/>
              <a:t>마련 필요 </a:t>
            </a:r>
          </a:p>
          <a:p>
            <a:pPr algn="l"/>
            <a:r>
              <a:rPr lang="ko-KR" altLang="en-US" sz="1400" dirty="0" smtClean="0"/>
              <a:t>   </a:t>
            </a:r>
            <a:r>
              <a:rPr lang="en-US" altLang="ko-KR" sz="1400" dirty="0" smtClean="0"/>
              <a:t>#</a:t>
            </a:r>
            <a:r>
              <a:rPr lang="ko-KR" altLang="en-US" sz="1400" dirty="0" smtClean="0"/>
              <a:t> 당위적이고 윤리적인 평가에서 탈피하여 원칙과 기준 마련 필요 </a:t>
            </a:r>
            <a:endParaRPr lang="ko-KR" altLang="en-US" sz="1400" dirty="0"/>
          </a:p>
        </p:txBody>
      </p:sp>
      <p:sp>
        <p:nvSpPr>
          <p:cNvPr id="20" name="순서도: 대체 처리 19"/>
          <p:cNvSpPr/>
          <p:nvPr/>
        </p:nvSpPr>
        <p:spPr bwMode="auto">
          <a:xfrm>
            <a:off x="571472" y="5357826"/>
            <a:ext cx="7786742" cy="1143008"/>
          </a:xfrm>
          <a:prstGeom prst="flowChartAlternateProcess">
            <a:avLst/>
          </a:prstGeom>
          <a:ln w="19050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endParaRPr lang="en-US" altLang="ko-KR" sz="1200" dirty="0" smtClean="0"/>
          </a:p>
          <a:p>
            <a:pPr algn="l"/>
            <a:r>
              <a:rPr lang="en-US" altLang="ko-KR" sz="1400" dirty="0" smtClean="0"/>
              <a:t> - ‘</a:t>
            </a:r>
            <a:r>
              <a:rPr lang="ko-KR" altLang="en-US" sz="1400" dirty="0" smtClean="0"/>
              <a:t>국민정서 해치고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시청자들의 마음을 불편하게 하는 방송’에서 </a:t>
            </a:r>
          </a:p>
          <a:p>
            <a:pPr algn="l"/>
            <a:r>
              <a:rPr lang="en-US" altLang="ko-KR" sz="1400" dirty="0" smtClean="0"/>
              <a:t>   ‘</a:t>
            </a:r>
            <a:r>
              <a:rPr lang="ko-KR" altLang="en-US" sz="1400" dirty="0" smtClean="0"/>
              <a:t>국민들의 정서를 순화시키고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감동을 주는 방송’ </a:t>
            </a:r>
            <a:r>
              <a:rPr lang="ko-KR" altLang="en-US" sz="1400" dirty="0" err="1" smtClean="0"/>
              <a:t>으로</a:t>
            </a:r>
            <a:r>
              <a:rPr lang="ko-KR" altLang="en-US" sz="1400" dirty="0" smtClean="0"/>
              <a:t> 재탄생 필요 </a:t>
            </a:r>
          </a:p>
          <a:p>
            <a:pPr algn="l"/>
            <a:r>
              <a:rPr lang="en-US" altLang="ko-KR" sz="1400" dirty="0" smtClean="0"/>
              <a:t> - </a:t>
            </a:r>
            <a:r>
              <a:rPr lang="ko-KR" altLang="en-US" sz="1400" dirty="0" smtClean="0"/>
              <a:t>특히 </a:t>
            </a:r>
            <a:r>
              <a:rPr lang="ko-KR" altLang="en-US" sz="1400" dirty="0" err="1" smtClean="0"/>
              <a:t>지상파</a:t>
            </a:r>
            <a:r>
              <a:rPr lang="ko-KR" altLang="en-US" sz="1400" dirty="0" smtClean="0"/>
              <a:t> 방송은 디지털시대에도 공공성과 공익성 유지의 버팀목이라는 인식 필요 </a:t>
            </a:r>
            <a:endParaRPr lang="ko-KR" altLang="en-US" sz="1400" dirty="0"/>
          </a:p>
        </p:txBody>
      </p:sp>
      <p:sp>
        <p:nvSpPr>
          <p:cNvPr id="10" name="모서리가 둥근 직사각형 9"/>
          <p:cNvSpPr/>
          <p:nvPr/>
        </p:nvSpPr>
        <p:spPr bwMode="auto">
          <a:xfrm>
            <a:off x="642910" y="1428736"/>
            <a:ext cx="3143272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시청자의 분별력 제고  </a:t>
            </a:r>
            <a:endParaRPr lang="ko-KR" altLang="en-US" sz="1600" b="1" dirty="0"/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714348" y="3429000"/>
            <a:ext cx="3143272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방송 내용규제의 원칙 수립 </a:t>
            </a:r>
            <a:endParaRPr lang="ko-KR" altLang="en-US" sz="1600" b="1" dirty="0"/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785786" y="5143512"/>
            <a:ext cx="3143272" cy="500066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ko-KR" altLang="en-US" sz="1600" b="1" dirty="0" smtClean="0"/>
              <a:t>방송 프로그램의 지향점 </a:t>
            </a:r>
            <a:endParaRPr lang="ko-KR" alt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50EA4-46C5-45F0-8231-348DD6C25E81}" type="slidenum">
              <a:rPr lang="ko-KR" altLang="en-US" smtClean="0"/>
              <a:pPr>
                <a:defRPr/>
              </a:pPr>
              <a:t>45</a:t>
            </a:fld>
            <a:endParaRPr lang="en-US" altLang="ko-KR"/>
          </a:p>
        </p:txBody>
      </p:sp>
      <p:pic>
        <p:nvPicPr>
          <p:cNvPr id="5" name="Picture 4" descr="11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6712" y="3860808"/>
            <a:ext cx="62484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000232" y="4214818"/>
            <a:ext cx="564360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          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질의 및 응답</a:t>
            </a:r>
            <a:endParaRPr lang="ko-KR" altLang="en-US" sz="3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2571736" y="2500306"/>
            <a:ext cx="3571900" cy="500066"/>
          </a:xfrm>
          <a:prstGeom prst="roundRect">
            <a:avLst>
              <a:gd name="adj" fmla="val 50000"/>
            </a:avLst>
          </a:prstGeom>
          <a:ln>
            <a:headEnd type="none" w="med" len="med"/>
            <a:tailEnd type="none" w="med" len="med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800" b="1" dirty="0" smtClean="0"/>
              <a:t>감사합니다</a:t>
            </a:r>
            <a:r>
              <a:rPr lang="en-US" altLang="ko-KR" sz="1800" b="1" dirty="0" smtClean="0"/>
              <a:t>. </a:t>
            </a:r>
            <a:r>
              <a:rPr lang="ko-KR" altLang="en-US" sz="1800" b="1" dirty="0" smtClean="0"/>
              <a:t> </a:t>
            </a:r>
            <a:endParaRPr lang="ko-KR" altLang="en-US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mple presentation slides with animation [2]">
  <a:themeElements>
    <a:clrScheme name="Sample presentation slides with animation [2] 1">
      <a:dk1>
        <a:srgbClr val="1A1A70"/>
      </a:dk1>
      <a:lt1>
        <a:srgbClr val="FFFFFF"/>
      </a:lt1>
      <a:dk2>
        <a:srgbClr val="12449E"/>
      </a:dk2>
      <a:lt2>
        <a:srgbClr val="C0C0C0"/>
      </a:lt2>
      <a:accent1>
        <a:srgbClr val="3167D3"/>
      </a:accent1>
      <a:accent2>
        <a:srgbClr val="87A3E9"/>
      </a:accent2>
      <a:accent3>
        <a:srgbClr val="FFFFFF"/>
      </a:accent3>
      <a:accent4>
        <a:srgbClr val="14145F"/>
      </a:accent4>
      <a:accent5>
        <a:srgbClr val="ADB8E6"/>
      </a:accent5>
      <a:accent6>
        <a:srgbClr val="7A93D3"/>
      </a:accent6>
      <a:hlink>
        <a:srgbClr val="90B54D"/>
      </a:hlink>
      <a:folHlink>
        <a:srgbClr val="F6A23C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흐름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Sample presentation slides with animation [2] 1">
        <a:dk1>
          <a:srgbClr val="1A1A70"/>
        </a:dk1>
        <a:lt1>
          <a:srgbClr val="FFFFFF"/>
        </a:lt1>
        <a:dk2>
          <a:srgbClr val="12449E"/>
        </a:dk2>
        <a:lt2>
          <a:srgbClr val="C0C0C0"/>
        </a:lt2>
        <a:accent1>
          <a:srgbClr val="3167D3"/>
        </a:accent1>
        <a:accent2>
          <a:srgbClr val="87A3E9"/>
        </a:accent2>
        <a:accent3>
          <a:srgbClr val="FFFFFF"/>
        </a:accent3>
        <a:accent4>
          <a:srgbClr val="14145F"/>
        </a:accent4>
        <a:accent5>
          <a:srgbClr val="ADB8E6"/>
        </a:accent5>
        <a:accent6>
          <a:srgbClr val="7A93D3"/>
        </a:accent6>
        <a:hlink>
          <a:srgbClr val="90B54D"/>
        </a:hlink>
        <a:folHlink>
          <a:srgbClr val="F6A23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[2] 2">
        <a:dk1>
          <a:srgbClr val="0E5D92"/>
        </a:dk1>
        <a:lt1>
          <a:srgbClr val="FFFFFF"/>
        </a:lt1>
        <a:dk2>
          <a:srgbClr val="137C9D"/>
        </a:dk2>
        <a:lt2>
          <a:srgbClr val="C0C0C0"/>
        </a:lt2>
        <a:accent1>
          <a:srgbClr val="35AACF"/>
        </a:accent1>
        <a:accent2>
          <a:srgbClr val="75CDB2"/>
        </a:accent2>
        <a:accent3>
          <a:srgbClr val="FFFFFF"/>
        </a:accent3>
        <a:accent4>
          <a:srgbClr val="0A4E7C"/>
        </a:accent4>
        <a:accent5>
          <a:srgbClr val="AED2E4"/>
        </a:accent5>
        <a:accent6>
          <a:srgbClr val="69BAA1"/>
        </a:accent6>
        <a:hlink>
          <a:srgbClr val="E8C86E"/>
        </a:hlink>
        <a:folHlink>
          <a:srgbClr val="1E68D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[2] 3">
        <a:dk1>
          <a:srgbClr val="164D60"/>
        </a:dk1>
        <a:lt1>
          <a:srgbClr val="FFFFFF"/>
        </a:lt1>
        <a:dk2>
          <a:srgbClr val="2A8486"/>
        </a:dk2>
        <a:lt2>
          <a:srgbClr val="C0C0C0"/>
        </a:lt2>
        <a:accent1>
          <a:srgbClr val="48BC77"/>
        </a:accent1>
        <a:accent2>
          <a:srgbClr val="ECCA4C"/>
        </a:accent2>
        <a:accent3>
          <a:srgbClr val="FFFFFF"/>
        </a:accent3>
        <a:accent4>
          <a:srgbClr val="114051"/>
        </a:accent4>
        <a:accent5>
          <a:srgbClr val="B1DABD"/>
        </a:accent5>
        <a:accent6>
          <a:srgbClr val="D6B744"/>
        </a:accent6>
        <a:hlink>
          <a:srgbClr val="3191E9"/>
        </a:hlink>
        <a:folHlink>
          <a:srgbClr val="E3694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Sample presentation slides with animation [2]</Template>
  <TotalTime>4690</TotalTime>
  <Words>3924</Words>
  <Application>Microsoft Office PowerPoint</Application>
  <PresentationFormat>화면 슬라이드 쇼(4:3)</PresentationFormat>
  <Paragraphs>647</Paragraphs>
  <Slides>46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46</vt:i4>
      </vt:variant>
    </vt:vector>
  </HeadingPairs>
  <TitlesOfParts>
    <vt:vector size="47" baseType="lpstr">
      <vt:lpstr>Sample presentation slides with animation [2]</vt:lpstr>
      <vt:lpstr>방송의 품격 향상을 위한  개선방향 </vt:lpstr>
      <vt:lpstr>목 차</vt:lpstr>
      <vt:lpstr>슬라이드 2</vt:lpstr>
      <vt:lpstr>Ⅰ. 논의의 필요성</vt:lpstr>
      <vt:lpstr>슬라이드 4</vt:lpstr>
      <vt:lpstr>Ⅰ. 논의의 필요성</vt:lpstr>
      <vt:lpstr>슬라이드 6</vt:lpstr>
      <vt:lpstr>2. 막말, 저품격 프로그램 사례 </vt:lpstr>
      <vt:lpstr>2. 막말, 저품격 프로그램 사례 </vt:lpstr>
      <vt:lpstr>슬라이드 9</vt:lpstr>
      <vt:lpstr>3. 막말, 저품격 프로그램 영향</vt:lpstr>
      <vt:lpstr>3. 막말, 저품격 프로그램 영향</vt:lpstr>
      <vt:lpstr>슬라이드 12</vt:lpstr>
      <vt:lpstr>4. 막말, 저품격 프로그램 성행 원인</vt:lpstr>
      <vt:lpstr>4. 막말, 저품격 프로그램 성행 원인</vt:lpstr>
      <vt:lpstr>슬라이드 15</vt:lpstr>
      <vt:lpstr>5. 막말, 저품격 프로그램 규제 제도</vt:lpstr>
      <vt:lpstr>5. 막말, 저품격 프로그램 규제 제도</vt:lpstr>
      <vt:lpstr>5. 막말, 저품격 프로그램 규제 제도</vt:lpstr>
      <vt:lpstr>슬라이드 19</vt:lpstr>
      <vt:lpstr>6. 막말, 저품격 프로그램 규제 유형</vt:lpstr>
      <vt:lpstr>6. 막말, 저품격 프로그램 규제 유형</vt:lpstr>
      <vt:lpstr>슬라이드 22</vt:lpstr>
      <vt:lpstr>7. 막말, 저품격 프로그램 규제 근거</vt:lpstr>
      <vt:lpstr>7. 막말, 저품격 프로그램 규제 근거</vt:lpstr>
      <vt:lpstr>7. 막말, 저품격 프로그램 규제 근거</vt:lpstr>
      <vt:lpstr>7. 막말, 저품격 프로그램 규제 근거</vt:lpstr>
      <vt:lpstr>7. 막말, 저품격 프로그램 규제 근거</vt:lpstr>
      <vt:lpstr>슬라이드 28</vt:lpstr>
      <vt:lpstr>8. 막말 저품격 프로그램 자율규제 방안</vt:lpstr>
      <vt:lpstr>8. 막말 저품격 프로그램 자율규제 방안</vt:lpstr>
      <vt:lpstr>8. 막말 저품격 프로그램 자율규제 방안</vt:lpstr>
      <vt:lpstr>슬라이드 32</vt:lpstr>
      <vt:lpstr>9. 막말, 저품격 프로그램 법적규제 방안</vt:lpstr>
      <vt:lpstr>9. 막말, 저품격 프로그램 법적규제 방안</vt:lpstr>
      <vt:lpstr>9. 막말, 저품격 프로그램 법적규제 방안</vt:lpstr>
      <vt:lpstr>9. 막말, 저품격 프로그램 법적규제 방안</vt:lpstr>
      <vt:lpstr>슬라이드 37</vt:lpstr>
      <vt:lpstr>10. 막말, 저품격 프로그램 사회적 규제 방안</vt:lpstr>
      <vt:lpstr>슬라이드 39</vt:lpstr>
      <vt:lpstr>11. 막말, 저품격 프로그램 정책방안</vt:lpstr>
      <vt:lpstr>11. 막말, 저품격 프로그램 정책방안</vt:lpstr>
      <vt:lpstr>슬라이드 42</vt:lpstr>
      <vt:lpstr>12. 맺음말 </vt:lpstr>
      <vt:lpstr>12. 맺음말 </vt:lpstr>
      <vt:lpstr>슬라이드 45</vt:lpstr>
    </vt:vector>
  </TitlesOfParts>
  <Manager/>
  <Company>Skydata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Click to add title</dc:title>
  <dc:subject/>
  <dc:creator>Hotchoco</dc:creator>
  <cp:keywords/>
  <dc:description/>
  <cp:lastModifiedBy>USER</cp:lastModifiedBy>
  <cp:revision>296</cp:revision>
  <dcterms:created xsi:type="dcterms:W3CDTF">2004-09-04T04:52:14Z</dcterms:created>
  <dcterms:modified xsi:type="dcterms:W3CDTF">2010-02-08T01:08:01Z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TC011367991033</vt:lpwstr>
  </property>
</Properties>
</file>