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28" r:id="rId2"/>
    <p:sldId id="312" r:id="rId3"/>
    <p:sldId id="322" r:id="rId4"/>
    <p:sldId id="324" r:id="rId5"/>
    <p:sldId id="317" r:id="rId6"/>
    <p:sldId id="326" r:id="rId7"/>
    <p:sldId id="325" r:id="rId8"/>
    <p:sldId id="327" r:id="rId9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7" d="100"/>
          <a:sy n="77" d="100"/>
        </p:scale>
        <p:origin x="-102" y="-7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54665;&#51221;&#44396;&#50669;_&#49884;&#46020;_&#48324;_1&#51064;&#45817;_&#51648;&#50669;&#45236;&#52509;&#49373;&#49328;__&#51648;&#50669;&#52509;&#49548;&#46301;__&#44060;&#51064;&#49548;&#46301;_20171026001647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53685;&#54633;%20&#47928;&#49436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54665;&#51221;&#44396;&#50669;_&#49884;&#46020;_&#48324;_1&#51064;&#45817;_&#51648;&#50669;&#45236;&#52509;&#49373;&#49328;__&#51648;&#50669;&#52509;&#49548;&#46301;__&#44060;&#51064;&#49548;&#46301;_20171026001647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54665;&#51221;&#44396;&#50669;_&#49884;&#46020;_&#48324;_&#44221;&#51228;&#54876;&#46041;&#51064;&#44396;_20171026012835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54665;&#51221;&#44396;&#50669;_&#49884;&#46020;_&#48324;_&#44221;&#51228;&#54876;&#46041;&#51064;&#44396;_20171026012808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53685;&#54633;%20&#47928;&#49436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53685;&#54633;%20&#47928;&#49436;1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53685;&#54633;%20&#47928;&#49436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/>
          <a:lstStyle/>
          <a:p>
            <a:pPr>
              <a:defRPr sz="2800" b="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r>
              <a:rPr lang="en-US" altLang="ko-KR" sz="2800" b="0" spc="-100" baseline="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800" b="0" spc="-100" baseline="0" dirty="0">
                <a:latin typeface="HY견고딕" panose="02030600000101010101" pitchFamily="18" charset="-127"/>
                <a:ea typeface="HY견고딕" panose="02030600000101010101" pitchFamily="18" charset="-127"/>
              </a:rPr>
              <a:t>인당 </a:t>
            </a:r>
            <a:r>
              <a:rPr lang="en-US" altLang="ko-KR" sz="2800" b="0" spc="-100" baseline="0" dirty="0">
                <a:latin typeface="HY견고딕" panose="02030600000101010101" pitchFamily="18" charset="-127"/>
                <a:ea typeface="HY견고딕" panose="02030600000101010101" pitchFamily="18" charset="-127"/>
              </a:rPr>
              <a:t>GRDP </a:t>
            </a:r>
            <a:r>
              <a:rPr lang="en-US" altLang="ko-KR" sz="1800" b="0" spc="-100" baseline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(2015</a:t>
            </a:r>
            <a:r>
              <a:rPr lang="ko-KR" altLang="en-US" sz="1800" b="0" spc="-100" baseline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년 기준</a:t>
            </a:r>
            <a:r>
              <a:rPr lang="en-US" altLang="ko-KR" sz="1800" b="0" spc="-100" baseline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800" b="0" spc="-100" baseline="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[행정구역_시도_별_1인당_지역내총생산__지역총소득__개인소득_20171026001647.xlsx]데이터!$B$1</c:f>
              <c:strCache>
                <c:ptCount val="1"/>
                <c:pt idx="0">
                  <c:v>1인당 GRDP (만원)</c:v>
                </c:pt>
              </c:strCache>
            </c:strRef>
          </c:tx>
          <c:spPr>
            <a:ln w="6350"/>
          </c:spPr>
          <c:invertIfNegative val="0"/>
          <c:dPt>
            <c:idx val="0"/>
            <c:invertIfNegative val="0"/>
            <c:bubble3D val="0"/>
            <c:spPr>
              <a:solidFill>
                <a:srgbClr val="002060"/>
              </a:solidFill>
              <a:ln w="6350"/>
            </c:spPr>
          </c:dPt>
          <c:dPt>
            <c:idx val="1"/>
            <c:invertIfNegative val="0"/>
            <c:bubble3D val="0"/>
            <c:spPr>
              <a:solidFill>
                <a:schemeClr val="accent6"/>
              </a:solidFill>
              <a:ln w="6350"/>
            </c:spPr>
          </c:dPt>
          <c:dPt>
            <c:idx val="7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 w="6350"/>
            </c:spPr>
          </c:dPt>
          <c:dPt>
            <c:idx val="16"/>
            <c:invertIfNegative val="0"/>
            <c:bubble3D val="0"/>
            <c:spPr>
              <a:solidFill>
                <a:srgbClr val="FF0000"/>
              </a:solidFill>
              <a:ln w="6350"/>
            </c:spPr>
          </c:dPt>
          <c:cat>
            <c:strRef>
              <c:f>[행정구역_시도_별_1인당_지역내총생산__지역총소득__개인소득_20171026001647.xlsx]데이터!$A$2:$A$18</c:f>
              <c:strCache>
                <c:ptCount val="17"/>
                <c:pt idx="0">
                  <c:v>울산</c:v>
                </c:pt>
                <c:pt idx="1">
                  <c:v>충남</c:v>
                </c:pt>
                <c:pt idx="2">
                  <c:v>전남</c:v>
                </c:pt>
                <c:pt idx="3">
                  <c:v>경북</c:v>
                </c:pt>
                <c:pt idx="4">
                  <c:v>서울</c:v>
                </c:pt>
                <c:pt idx="5">
                  <c:v>충북</c:v>
                </c:pt>
                <c:pt idx="6">
                  <c:v>경남</c:v>
                </c:pt>
                <c:pt idx="7">
                  <c:v>전국</c:v>
                </c:pt>
                <c:pt idx="8">
                  <c:v>경기</c:v>
                </c:pt>
                <c:pt idx="9">
                  <c:v>인천</c:v>
                </c:pt>
                <c:pt idx="10">
                  <c:v>강원</c:v>
                </c:pt>
                <c:pt idx="11">
                  <c:v>제주</c:v>
                </c:pt>
                <c:pt idx="12">
                  <c:v>전북</c:v>
                </c:pt>
                <c:pt idx="13">
                  <c:v>부산</c:v>
                </c:pt>
                <c:pt idx="14">
                  <c:v>대전</c:v>
                </c:pt>
                <c:pt idx="15">
                  <c:v>광주</c:v>
                </c:pt>
                <c:pt idx="16">
                  <c:v>대구</c:v>
                </c:pt>
              </c:strCache>
            </c:strRef>
          </c:cat>
          <c:val>
            <c:numRef>
              <c:f>[행정구역_시도_별_1인당_지역내총생산__지역총소득__개인소득_20171026001647.xlsx]데이터!$B$2:$B$18</c:f>
              <c:numCache>
                <c:formatCode>#,##0</c:formatCode>
                <c:ptCount val="17"/>
                <c:pt idx="0">
                  <c:v>5987</c:v>
                </c:pt>
                <c:pt idx="1">
                  <c:v>4873</c:v>
                </c:pt>
                <c:pt idx="2">
                  <c:v>3643</c:v>
                </c:pt>
                <c:pt idx="3">
                  <c:v>3547</c:v>
                </c:pt>
                <c:pt idx="4">
                  <c:v>3465</c:v>
                </c:pt>
                <c:pt idx="5">
                  <c:v>3299</c:v>
                </c:pt>
                <c:pt idx="6">
                  <c:v>3123</c:v>
                </c:pt>
                <c:pt idx="7">
                  <c:v>3068</c:v>
                </c:pt>
                <c:pt idx="8">
                  <c:v>2840</c:v>
                </c:pt>
                <c:pt idx="9">
                  <c:v>2625</c:v>
                </c:pt>
                <c:pt idx="10">
                  <c:v>2609</c:v>
                </c:pt>
                <c:pt idx="11">
                  <c:v>2564</c:v>
                </c:pt>
                <c:pt idx="12">
                  <c:v>2487</c:v>
                </c:pt>
                <c:pt idx="13">
                  <c:v>2266</c:v>
                </c:pt>
                <c:pt idx="14">
                  <c:v>2208</c:v>
                </c:pt>
                <c:pt idx="15">
                  <c:v>2159</c:v>
                </c:pt>
                <c:pt idx="16">
                  <c:v>1980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75899392"/>
        <c:axId val="175900928"/>
      </c:barChart>
      <c:catAx>
        <c:axId val="1758993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HY강B" panose="02030600000101010101" pitchFamily="18" charset="-127"/>
                <a:ea typeface="HY강B" panose="02030600000101010101" pitchFamily="18" charset="-127"/>
              </a:defRPr>
            </a:pPr>
            <a:endParaRPr lang="ko-KR"/>
          </a:p>
        </c:txPr>
        <c:crossAx val="175900928"/>
        <c:crosses val="autoZero"/>
        <c:auto val="1"/>
        <c:lblAlgn val="ctr"/>
        <c:lblOffset val="100"/>
        <c:noMultiLvlLbl val="0"/>
      </c:catAx>
      <c:valAx>
        <c:axId val="17590092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HY강B" panose="02030600000101010101" pitchFamily="18" charset="-127"/>
                <a:ea typeface="HY강B" panose="02030600000101010101" pitchFamily="18" charset="-127"/>
              </a:defRPr>
            </a:pPr>
            <a:endParaRPr lang="ko-KR"/>
          </a:p>
        </c:txPr>
        <c:crossAx val="175899392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3382594118081013E-2"/>
          <c:y val="6.6898697079634833E-2"/>
          <c:w val="0.95944711455746645"/>
          <c:h val="0.86620260584073039"/>
        </c:manualLayout>
      </c:layout>
      <c:barChart>
        <c:barDir val="bar"/>
        <c:grouping val="clustered"/>
        <c:varyColors val="0"/>
        <c:ser>
          <c:idx val="0"/>
          <c:order val="0"/>
          <c:spPr>
            <a:effectLst>
              <a:outerShdw blurRad="279400" sx="108000" sy="108000" algn="ctr" rotWithShape="0">
                <a:prstClr val="black">
                  <a:alpha val="4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effectLst>
                <a:outerShdw blurRad="279400" sx="108000" sy="108000" algn="ctr" rotWithShape="0">
                  <a:prstClr val="black">
                    <a:alpha val="40000"/>
                  </a:prstClr>
                </a:outerShdw>
              </a:effectLst>
            </c:spPr>
          </c:dPt>
          <c:cat>
            <c:numRef>
              <c:f>Sheet1!$B$3:$C$3</c:f>
              <c:numCache>
                <c:formatCode>General</c:formatCode>
                <c:ptCount val="2"/>
              </c:numCache>
            </c:numRef>
          </c:cat>
          <c:val>
            <c:numRef>
              <c:f>Sheet1!$B$4:$C$4</c:f>
              <c:numCache>
                <c:formatCode>General</c:formatCode>
                <c:ptCount val="2"/>
                <c:pt idx="0">
                  <c:v>-15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176610688"/>
        <c:axId val="176669824"/>
      </c:barChart>
      <c:catAx>
        <c:axId val="176610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44450">
            <a:solidFill>
              <a:schemeClr val="tx1"/>
            </a:solidFill>
            <a:prstDash val="sysDash"/>
            <a:round/>
            <a:headEnd type="none"/>
          </a:ln>
        </c:spPr>
        <c:crossAx val="176669824"/>
        <c:crosses val="autoZero"/>
        <c:auto val="1"/>
        <c:lblAlgn val="ctr"/>
        <c:lblOffset val="100"/>
        <c:noMultiLvlLbl val="0"/>
      </c:catAx>
      <c:valAx>
        <c:axId val="1766698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7661068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ko-KR" altLang="en-US" sz="2000" b="0" dirty="0">
                <a:latin typeface="HY견고딕" panose="02030600000101010101" pitchFamily="18" charset="-127"/>
                <a:ea typeface="HY견고딕" panose="02030600000101010101" pitchFamily="18" charset="-127"/>
              </a:rPr>
              <a:t>취업자수 증감</a:t>
            </a:r>
            <a:r>
              <a:rPr lang="en-US" altLang="ko-KR" sz="1200" dirty="0"/>
              <a:t>(</a:t>
            </a:r>
            <a:r>
              <a:rPr lang="ko-KR" altLang="en-US" sz="1200" dirty="0" err="1"/>
              <a:t>만명</a:t>
            </a:r>
            <a:r>
              <a:rPr lang="en-US" altLang="ko-KR" sz="1200" dirty="0"/>
              <a:t>, </a:t>
            </a:r>
            <a:r>
              <a:rPr lang="ko-KR" altLang="en-US" sz="1200" dirty="0"/>
              <a:t>전년동기대비</a:t>
            </a:r>
            <a:r>
              <a:rPr lang="en-US" altLang="ko-KR" sz="1200" dirty="0"/>
              <a:t>)</a:t>
            </a:r>
            <a:endParaRPr lang="ko-KR" altLang="en-US" sz="1200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44450"/>
          </c:spPr>
          <c:marker>
            <c:symbol val="circle"/>
            <c:size val="7"/>
            <c:spPr>
              <a:solidFill>
                <a:schemeClr val="bg1"/>
              </a:solidFill>
            </c:spPr>
          </c:marker>
          <c:dLbls>
            <c:dLbl>
              <c:idx val="0"/>
              <c:layout>
                <c:manualLayout>
                  <c:x val="-0.05"/>
                  <c:y val="-6.9444444444444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05"/>
                  <c:y val="-0.10648148148148148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solidFill>
                        <a:srgbClr val="FF0000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333292598476517E-3"/>
                  <c:y val="5.0769583378491363E-2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solidFill>
                        <a:srgbClr val="FF0000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5555555555555552E-2"/>
                  <c:y val="-9.2592592592592587E-2"/>
                </c:manualLayout>
              </c:layout>
              <c:spPr/>
              <c:txPr>
                <a:bodyPr/>
                <a:lstStyle/>
                <a:p>
                  <a:pPr>
                    <a:defRPr sz="1800" b="1">
                      <a:solidFill>
                        <a:srgbClr val="FF0000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[행정구역_시도_별_1인당_지역내총생산__지역총소득__개인소득_20171026001647.xlsx]Sheet1!$A$5:$A$8</c:f>
              <c:strCache>
                <c:ptCount val="4"/>
                <c:pt idx="0">
                  <c:v>17년 1/4분기</c:v>
                </c:pt>
                <c:pt idx="1">
                  <c:v>17년 2/4분기</c:v>
                </c:pt>
                <c:pt idx="2">
                  <c:v>17년
7~8월</c:v>
                </c:pt>
                <c:pt idx="3">
                  <c:v>17년
1~8월</c:v>
                </c:pt>
              </c:strCache>
            </c:strRef>
          </c:cat>
          <c:val>
            <c:numRef>
              <c:f>[행정구역_시도_별_1인당_지역내총생산__지역총소득__개인소득_20171026001647.xlsx]Sheet1!$B$5:$B$8</c:f>
              <c:numCache>
                <c:formatCode>General</c:formatCode>
                <c:ptCount val="4"/>
                <c:pt idx="0">
                  <c:v>1.3</c:v>
                </c:pt>
                <c:pt idx="1">
                  <c:v>-0.4</c:v>
                </c:pt>
                <c:pt idx="2">
                  <c:v>-2.2000000000000002</c:v>
                </c:pt>
                <c:pt idx="3">
                  <c:v>-0.2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5065728"/>
        <c:axId val="175079808"/>
      </c:lineChart>
      <c:catAx>
        <c:axId val="17506572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 w="12700">
            <a:solidFill>
              <a:schemeClr val="tx1"/>
            </a:solidFill>
          </a:ln>
        </c:spPr>
        <c:txPr>
          <a:bodyPr/>
          <a:lstStyle/>
          <a:p>
            <a:pPr>
              <a:defRPr sz="1200" b="1"/>
            </a:pPr>
            <a:endParaRPr lang="ko-KR"/>
          </a:p>
        </c:txPr>
        <c:crossAx val="175079808"/>
        <c:crosses val="autoZero"/>
        <c:auto val="1"/>
        <c:lblAlgn val="ctr"/>
        <c:lblOffset val="100"/>
        <c:noMultiLvlLbl val="0"/>
      </c:catAx>
      <c:valAx>
        <c:axId val="1750798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5065728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ko-KR" altLang="en-US" sz="2000" b="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비경제활동인구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만명</a:t>
            </a:r>
            <a:r>
              <a:rPr lang="en-US" altLang="ko-KR" sz="1200" dirty="0" smtClean="0"/>
              <a:t>)</a:t>
            </a:r>
            <a:endParaRPr lang="ko-KR" altLang="en-US" sz="1200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[행정구역_시도_별_경제활동인구_20171026012835.xlsx]데이터!$A$2</c:f>
              <c:strCache>
                <c:ptCount val="1"/>
                <c:pt idx="0">
                  <c:v>비경제활동인구</c:v>
                </c:pt>
              </c:strCache>
            </c:strRef>
          </c:tx>
          <c:spPr>
            <a:ln w="44450">
              <a:solidFill>
                <a:schemeClr val="accent2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</c:spPr>
          </c:marker>
          <c:dLbls>
            <c:dLbl>
              <c:idx val="0"/>
              <c:layout>
                <c:manualLayout>
                  <c:x val="-5.8333333333333334E-2"/>
                  <c:y val="-8.79629629629628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5.0925925925925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8333333333333334E-2"/>
                  <c:y val="-0.101851851851851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4444444444444446E-2"/>
                  <c:y val="-7.8703703703703706E-2"/>
                </c:manualLayout>
              </c:layout>
              <c:spPr/>
              <c:txPr>
                <a:bodyPr/>
                <a:lstStyle/>
                <a:p>
                  <a:pPr>
                    <a:defRPr sz="2000" b="1">
                      <a:solidFill>
                        <a:srgbClr val="FF0000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[행정구역_시도_별_경제활동인구_20171026012835.xlsx]데이터!$B$1:$E$1</c:f>
              <c:strCache>
                <c:ptCount val="4"/>
                <c:pt idx="0">
                  <c:v>16년 4/4분기</c:v>
                </c:pt>
                <c:pt idx="1">
                  <c:v>17년 1/4분기</c:v>
                </c:pt>
                <c:pt idx="2">
                  <c:v>17년 2/4분기</c:v>
                </c:pt>
                <c:pt idx="3">
                  <c:v>17년 3/4분기</c:v>
                </c:pt>
              </c:strCache>
            </c:strRef>
          </c:cat>
          <c:val>
            <c:numRef>
              <c:f>[행정구역_시도_별_경제활동인구_20171026012835.xlsx]데이터!$B$2:$E$2</c:f>
              <c:numCache>
                <c:formatCode>#,##0.0</c:formatCode>
                <c:ptCount val="4"/>
                <c:pt idx="0">
                  <c:v>80.5</c:v>
                </c:pt>
                <c:pt idx="1">
                  <c:v>81.2</c:v>
                </c:pt>
                <c:pt idx="2">
                  <c:v>80.5</c:v>
                </c:pt>
                <c:pt idx="3">
                  <c:v>82.4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5096576"/>
        <c:axId val="175098112"/>
      </c:lineChart>
      <c:catAx>
        <c:axId val="17509657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175098112"/>
        <c:crosses val="autoZero"/>
        <c:auto val="1"/>
        <c:lblAlgn val="ctr"/>
        <c:lblOffset val="100"/>
        <c:noMultiLvlLbl val="0"/>
      </c:catAx>
      <c:valAx>
        <c:axId val="17509811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extTo"/>
        <c:crossAx val="175096576"/>
        <c:crosses val="autoZero"/>
        <c:crossBetween val="between"/>
        <c:majorUnit val="1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ko-KR" altLang="en-US" sz="2000" b="0" dirty="0">
                <a:latin typeface="HY견고딕" panose="02030600000101010101" pitchFamily="18" charset="-127"/>
                <a:ea typeface="HY견고딕" panose="02030600000101010101" pitchFamily="18" charset="-127"/>
              </a:rPr>
              <a:t>고용률</a:t>
            </a:r>
            <a:r>
              <a:rPr lang="en-US" altLang="ko-KR" sz="1200" dirty="0"/>
              <a:t>(%)</a:t>
            </a:r>
            <a:r>
              <a:rPr lang="ko-KR" altLang="en-US" sz="1200" dirty="0"/>
              <a:t> </a:t>
            </a:r>
          </a:p>
        </c:rich>
      </c:tx>
      <c:layout>
        <c:manualLayout>
          <c:xMode val="edge"/>
          <c:yMode val="edge"/>
          <c:x val="0.27500000000000002"/>
          <c:y val="1.831501831501831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3085739282589675E-2"/>
          <c:y val="0.18762827723457645"/>
          <c:w val="0.84580314960629932"/>
          <c:h val="0.63864786132502671"/>
        </c:manualLayout>
      </c:layout>
      <c:lineChart>
        <c:grouping val="standard"/>
        <c:varyColors val="0"/>
        <c:ser>
          <c:idx val="0"/>
          <c:order val="0"/>
          <c:tx>
            <c:strRef>
              <c:f>[행정구역_시도_별_경제활동인구_20171026012808.xlsx]데이터!$A$2</c:f>
              <c:strCache>
                <c:ptCount val="1"/>
                <c:pt idx="0">
                  <c:v>전국</c:v>
                </c:pt>
              </c:strCache>
            </c:strRef>
          </c:tx>
          <c:spPr>
            <a:ln w="44450"/>
          </c:spPr>
          <c:marker>
            <c:symbol val="circle"/>
            <c:size val="7"/>
            <c:spPr>
              <a:solidFill>
                <a:schemeClr val="bg1"/>
              </a:solidFill>
            </c:spPr>
          </c:marker>
          <c:cat>
            <c:strRef>
              <c:f>[행정구역_시도_별_경제활동인구_20171026012808.xlsx]데이터!$B$1:$E$1</c:f>
              <c:strCache>
                <c:ptCount val="4"/>
                <c:pt idx="0">
                  <c:v>16년 4/4분기</c:v>
                </c:pt>
                <c:pt idx="1">
                  <c:v>17년 1/4분기</c:v>
                </c:pt>
                <c:pt idx="2">
                  <c:v>17년 2/4분기</c:v>
                </c:pt>
                <c:pt idx="3">
                  <c:v>17년 3/4분기</c:v>
                </c:pt>
              </c:strCache>
            </c:strRef>
          </c:cat>
          <c:val>
            <c:numRef>
              <c:f>[행정구역_시도_별_경제활동인구_20171026012808.xlsx]데이터!$B$2:$E$2</c:f>
              <c:numCache>
                <c:formatCode>#,##0.0</c:formatCode>
                <c:ptCount val="4"/>
                <c:pt idx="0">
                  <c:v>60.7</c:v>
                </c:pt>
                <c:pt idx="1">
                  <c:v>59.4</c:v>
                </c:pt>
                <c:pt idx="2">
                  <c:v>61.2</c:v>
                </c:pt>
                <c:pt idx="3">
                  <c:v>61.3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[행정구역_시도_별_경제활동인구_20171026012808.xlsx]데이터!$A$3</c:f>
              <c:strCache>
                <c:ptCount val="1"/>
                <c:pt idx="0">
                  <c:v>대구</c:v>
                </c:pt>
              </c:strCache>
            </c:strRef>
          </c:tx>
          <c:spPr>
            <a:ln w="44450"/>
          </c:spPr>
          <c:marker>
            <c:symbol val="circle"/>
            <c:size val="7"/>
            <c:spPr>
              <a:solidFill>
                <a:schemeClr val="bg1"/>
              </a:solidFill>
            </c:spPr>
          </c:marker>
          <c:cat>
            <c:strRef>
              <c:f>[행정구역_시도_별_경제활동인구_20171026012808.xlsx]데이터!$B$1:$E$1</c:f>
              <c:strCache>
                <c:ptCount val="4"/>
                <c:pt idx="0">
                  <c:v>16년 4/4분기</c:v>
                </c:pt>
                <c:pt idx="1">
                  <c:v>17년 1/4분기</c:v>
                </c:pt>
                <c:pt idx="2">
                  <c:v>17년 2/4분기</c:v>
                </c:pt>
                <c:pt idx="3">
                  <c:v>17년 3/4분기</c:v>
                </c:pt>
              </c:strCache>
            </c:strRef>
          </c:cat>
          <c:val>
            <c:numRef>
              <c:f>[행정구역_시도_별_경제활동인구_20171026012808.xlsx]데이터!$B$3:$E$3</c:f>
              <c:numCache>
                <c:formatCode>#,##0.0</c:formatCode>
                <c:ptCount val="4"/>
                <c:pt idx="0">
                  <c:v>59.2</c:v>
                </c:pt>
                <c:pt idx="1">
                  <c:v>58.4</c:v>
                </c:pt>
                <c:pt idx="2">
                  <c:v>59</c:v>
                </c:pt>
                <c:pt idx="3">
                  <c:v>58.6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5122688"/>
        <c:axId val="175141248"/>
      </c:lineChart>
      <c:catAx>
        <c:axId val="17512268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175141248"/>
        <c:crosses val="autoZero"/>
        <c:auto val="1"/>
        <c:lblAlgn val="ctr"/>
        <c:lblOffset val="100"/>
        <c:noMultiLvlLbl val="0"/>
      </c:catAx>
      <c:valAx>
        <c:axId val="175141248"/>
        <c:scaling>
          <c:orientation val="minMax"/>
          <c:max val="62"/>
          <c:min val="57"/>
        </c:scaling>
        <c:delete val="0"/>
        <c:axPos val="l"/>
        <c:numFmt formatCode="#,##0.0" sourceLinked="1"/>
        <c:majorTickMark val="none"/>
        <c:minorTickMark val="none"/>
        <c:tickLblPos val="nextTo"/>
        <c:crossAx val="1751226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9554771692034214"/>
          <c:y val="4.899166575235743E-2"/>
          <c:w val="0.34444444444444444"/>
          <c:h val="0.13247555594012286"/>
        </c:manualLayout>
      </c:layout>
      <c:overlay val="0"/>
      <c:txPr>
        <a:bodyPr/>
        <a:lstStyle/>
        <a:p>
          <a:pPr>
            <a:defRPr sz="1200" b="1"/>
          </a:pPr>
          <a:endParaRPr lang="ko-KR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r>
              <a:rPr lang="ko-KR" altLang="en-US" sz="28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세수 </a:t>
            </a:r>
            <a:r>
              <a:rPr lang="ko-KR" altLang="en-US" sz="2800" b="0" dirty="0">
                <a:latin typeface="HY견고딕" panose="02030600000101010101" pitchFamily="18" charset="-127"/>
                <a:ea typeface="HY견고딕" panose="02030600000101010101" pitchFamily="18" charset="-127"/>
              </a:rPr>
              <a:t>증가액 </a:t>
            </a:r>
            <a:r>
              <a:rPr lang="ko-KR" altLang="en-US" sz="28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변화</a:t>
            </a:r>
            <a:r>
              <a:rPr lang="en-US" altLang="ko-KR" sz="16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6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</a:t>
            </a:r>
            <a:r>
              <a:rPr lang="en-US" altLang="ko-KR" sz="16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100" b="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Sheet1!$A$17</c:f>
              <c:strCache>
                <c:ptCount val="1"/>
                <c:pt idx="0">
                  <c:v>특이요인 포함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1.175925925925923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mtClean="0"/>
                      <a:t>6</a:t>
                    </a:r>
                    <a:r>
                      <a:rPr lang="ko-KR" altLang="en-US" smtClean="0"/>
                      <a:t>천</a:t>
                    </a:r>
                    <a:r>
                      <a:rPr lang="en-US" altLang="en-US" smtClean="0"/>
                      <a:t>5</a:t>
                    </a:r>
                    <a:r>
                      <a:rPr lang="ko-KR" altLang="en-US" smtClean="0"/>
                      <a:t>백억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5277777777777131E-3"/>
                  <c:y val="8.8194444444444978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mtClean="0"/>
                      <a:t>4</a:t>
                    </a:r>
                    <a:r>
                      <a:rPr lang="ko-KR" altLang="en-US" smtClean="0"/>
                      <a:t>천</a:t>
                    </a:r>
                    <a:r>
                      <a:rPr lang="en-US" altLang="en-US" smtClean="0"/>
                      <a:t>2</a:t>
                    </a:r>
                    <a:r>
                      <a:rPr lang="ko-KR" altLang="en-US" smtClean="0"/>
                      <a:t>백억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spc="-200" baseline="0">
                    <a:latin typeface="HY견고딕" panose="02030600000101010101" pitchFamily="18" charset="-127"/>
                    <a:ea typeface="HY견고딕" panose="02030600000101010101" pitchFamily="18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Sheet1!$B$7:$C$7</c:f>
              <c:strCache>
                <c:ptCount val="2"/>
                <c:pt idx="0">
                  <c:v>전체세수</c:v>
                </c:pt>
                <c:pt idx="1">
                  <c:v>법인세</c:v>
                </c:pt>
              </c:strCache>
            </c:strRef>
          </c:cat>
          <c:val>
            <c:numRef>
              <c:f>Sheet1!$B$17:$C$17</c:f>
              <c:numCache>
                <c:formatCode>General</c:formatCode>
                <c:ptCount val="2"/>
                <c:pt idx="0">
                  <c:v>6.5</c:v>
                </c:pt>
                <c:pt idx="1">
                  <c:v>4.2</c:v>
                </c:pt>
              </c:numCache>
            </c:numRef>
          </c:val>
        </c:ser>
        <c:ser>
          <c:idx val="1"/>
          <c:order val="1"/>
          <c:tx>
            <c:strRef>
              <c:f>Sheet1!$A$18</c:f>
              <c:strCache>
                <c:ptCount val="1"/>
                <c:pt idx="0">
                  <c:v>특이요인 제거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8333333333333658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2400" dirty="0" smtClean="0"/>
                      <a:t>2</a:t>
                    </a:r>
                    <a:r>
                      <a:rPr lang="ko-KR" altLang="en-US" sz="2400" dirty="0" smtClean="0"/>
                      <a:t>천</a:t>
                    </a:r>
                    <a:r>
                      <a:rPr lang="en-US" altLang="en-US" sz="2400" dirty="0" smtClean="0"/>
                      <a:t>6</a:t>
                    </a:r>
                    <a:r>
                      <a:rPr lang="ko-KR" altLang="en-US" sz="2400" dirty="0" smtClean="0"/>
                      <a:t>백억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7777777777777779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3</a:t>
                    </a:r>
                    <a:r>
                      <a:rPr lang="ko-KR" altLang="en-US" dirty="0" smtClean="0"/>
                      <a:t>백억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 b="1" spc="-200" baseline="0">
                    <a:solidFill>
                      <a:srgbClr val="FF0000"/>
                    </a:solidFill>
                    <a:effectLst/>
                    <a:latin typeface="HY견고딕" panose="02030600000101010101" pitchFamily="18" charset="-127"/>
                    <a:ea typeface="HY견고딕" panose="02030600000101010101" pitchFamily="18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Sheet1!$B$7:$C$7</c:f>
              <c:strCache>
                <c:ptCount val="2"/>
                <c:pt idx="0">
                  <c:v>전체세수</c:v>
                </c:pt>
                <c:pt idx="1">
                  <c:v>법인세</c:v>
                </c:pt>
              </c:strCache>
            </c:strRef>
          </c:cat>
          <c:val>
            <c:numRef>
              <c:f>Sheet1!$B$18:$C$18</c:f>
              <c:numCache>
                <c:formatCode>General</c:formatCode>
                <c:ptCount val="2"/>
                <c:pt idx="0">
                  <c:v>2.6</c:v>
                </c:pt>
                <c:pt idx="1">
                  <c:v>0.3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7142016"/>
        <c:axId val="189005824"/>
      </c:barChart>
      <c:catAx>
        <c:axId val="17714201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0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189005824"/>
        <c:crosses val="autoZero"/>
        <c:auto val="1"/>
        <c:lblAlgn val="ctr"/>
        <c:lblOffset val="100"/>
        <c:noMultiLvlLbl val="0"/>
      </c:catAx>
      <c:valAx>
        <c:axId val="1890058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7142016"/>
        <c:crosses val="autoZero"/>
        <c:crossBetween val="between"/>
        <c:majorUnit val="0.2"/>
      </c:valAx>
    </c:plotArea>
    <c:legend>
      <c:legendPos val="t"/>
      <c:layout>
        <c:manualLayout>
          <c:xMode val="edge"/>
          <c:yMode val="edge"/>
          <c:x val="0.20886805555555554"/>
          <c:y val="0.11818055555555557"/>
          <c:w val="0.57520833333333332"/>
          <c:h val="8.7314120370370368E-2"/>
        </c:manualLayout>
      </c:layout>
      <c:overlay val="0"/>
      <c:txPr>
        <a:bodyPr/>
        <a:lstStyle/>
        <a:p>
          <a:pPr>
            <a:defRPr sz="1800" b="1">
              <a:solidFill>
                <a:schemeClr val="tx1"/>
              </a:solidFill>
            </a:defRPr>
          </a:pPr>
          <a:endParaRPr lang="ko-KR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 b="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r>
              <a:rPr lang="ko-KR" altLang="en-US" sz="28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전년대비 세수 증가율</a:t>
            </a:r>
            <a:endParaRPr lang="ko-KR" altLang="en-US" sz="2800" b="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Sheet1!$A$8</c:f>
              <c:strCache>
                <c:ptCount val="1"/>
                <c:pt idx="0">
                  <c:v>특이요인 포함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>
                    <a:latin typeface="HY견고딕" panose="02030600000101010101" pitchFamily="18" charset="-127"/>
                    <a:ea typeface="HY견고딕" panose="02030600000101010101" pitchFamily="18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Sheet1!$B$7:$C$7</c:f>
              <c:strCache>
                <c:ptCount val="2"/>
                <c:pt idx="0">
                  <c:v>전체세수</c:v>
                </c:pt>
                <c:pt idx="1">
                  <c:v>법인세</c:v>
                </c:pt>
              </c:strCache>
            </c:strRef>
          </c:cat>
          <c:val>
            <c:numRef>
              <c:f>Sheet1!$B$8:$C$8</c:f>
              <c:numCache>
                <c:formatCode>0.0%</c:formatCode>
                <c:ptCount val="2"/>
                <c:pt idx="0">
                  <c:v>0.17199999999999999</c:v>
                </c:pt>
                <c:pt idx="1">
                  <c:v>0.63600000000000001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89070336"/>
        <c:axId val="189114240"/>
      </c:barChart>
      <c:catAx>
        <c:axId val="18907033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4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189114240"/>
        <c:crosses val="autoZero"/>
        <c:auto val="1"/>
        <c:lblAlgn val="ctr"/>
        <c:lblOffset val="100"/>
        <c:noMultiLvlLbl val="0"/>
      </c:catAx>
      <c:valAx>
        <c:axId val="189114240"/>
        <c:scaling>
          <c:orientation val="minMax"/>
        </c:scaling>
        <c:delete val="1"/>
        <c:axPos val="l"/>
        <c:numFmt formatCode="0.0%" sourceLinked="1"/>
        <c:majorTickMark val="none"/>
        <c:minorTickMark val="none"/>
        <c:tickLblPos val="nextTo"/>
        <c:crossAx val="189070336"/>
        <c:crosses val="autoZero"/>
        <c:crossBetween val="between"/>
        <c:majorUnit val="0.2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 b="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r>
              <a:rPr lang="ko-KR" altLang="en-US" sz="2800" b="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전년대비 세수 증가율</a:t>
            </a:r>
            <a:endParaRPr lang="ko-KR" altLang="en-US" sz="2800" b="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Sheet1!$A$8</c:f>
              <c:strCache>
                <c:ptCount val="1"/>
                <c:pt idx="0">
                  <c:v>특이요인 포함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Sheet1!$B$7:$C$7</c:f>
              <c:strCache>
                <c:ptCount val="2"/>
                <c:pt idx="0">
                  <c:v>전체세수</c:v>
                </c:pt>
                <c:pt idx="1">
                  <c:v>법인세</c:v>
                </c:pt>
              </c:strCache>
            </c:strRef>
          </c:cat>
          <c:val>
            <c:numRef>
              <c:f>Sheet1!$B$8:$C$8</c:f>
              <c:numCache>
                <c:formatCode>0.0%</c:formatCode>
                <c:ptCount val="2"/>
                <c:pt idx="0">
                  <c:v>0.17199999999999999</c:v>
                </c:pt>
                <c:pt idx="1">
                  <c:v>0.63600000000000001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8513024"/>
        <c:axId val="178514560"/>
      </c:barChart>
      <c:catAx>
        <c:axId val="17851302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400">
                <a:latin typeface="HY견고딕" panose="02030600000101010101" pitchFamily="18" charset="-127"/>
                <a:ea typeface="HY견고딕" panose="02030600000101010101" pitchFamily="18" charset="-127"/>
              </a:defRPr>
            </a:pPr>
            <a:endParaRPr lang="ko-KR"/>
          </a:p>
        </c:txPr>
        <c:crossAx val="178514560"/>
        <c:crosses val="autoZero"/>
        <c:auto val="1"/>
        <c:lblAlgn val="ctr"/>
        <c:lblOffset val="100"/>
        <c:noMultiLvlLbl val="0"/>
      </c:catAx>
      <c:valAx>
        <c:axId val="178514560"/>
        <c:scaling>
          <c:orientation val="minMax"/>
        </c:scaling>
        <c:delete val="1"/>
        <c:axPos val="l"/>
        <c:numFmt formatCode="0.0%" sourceLinked="1"/>
        <c:majorTickMark val="none"/>
        <c:minorTickMark val="none"/>
        <c:tickLblPos val="nextTo"/>
        <c:crossAx val="178513024"/>
        <c:crosses val="autoZero"/>
        <c:crossBetween val="between"/>
        <c:majorUnit val="0.2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0.58001</cdr:x>
      <cdr:y>0.90214</cdr:y>
    </cdr:from>
    <cdr:to>
      <cdr:x>0.92005</cdr:x>
      <cdr:y>0.98548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176056" y="3897232"/>
          <a:ext cx="24482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대구시 법인세 증가액</a:t>
          </a:r>
          <a:endParaRPr lang="ko-KR" altLang="en-US" sz="1800" dirty="0">
            <a:latin typeface="HY견고딕" panose="02030600000101010101" pitchFamily="18" charset="-127"/>
            <a:ea typeface="HY견고딕" panose="02030600000101010101" pitchFamily="18" charset="-127"/>
          </a:endParaRPr>
        </a:p>
      </cdr:txBody>
    </cdr:sp>
  </cdr:relSizeAnchor>
  <cdr:relSizeAnchor xmlns:cdr="http://schemas.openxmlformats.org/drawingml/2006/chartDrawing">
    <cdr:from>
      <cdr:x>0.09995</cdr:x>
      <cdr:y>0.90214</cdr:y>
    </cdr:from>
    <cdr:to>
      <cdr:x>0.43999</cdr:x>
      <cdr:y>0.98548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9672" y="3897232"/>
          <a:ext cx="24482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800" dirty="0" smtClean="0">
              <a:latin typeface="HY견고딕" panose="02030600000101010101" pitchFamily="18" charset="-127"/>
              <a:ea typeface="HY견고딕" panose="02030600000101010101" pitchFamily="18" charset="-127"/>
            </a:rPr>
            <a:t>대구시 세수증가액</a:t>
          </a:r>
          <a:endParaRPr lang="ko-KR" altLang="en-US" sz="1800" dirty="0">
            <a:latin typeface="HY견고딕" panose="02030600000101010101" pitchFamily="18" charset="-127"/>
            <a:ea typeface="HY견고딕" panose="02030600000101010101" pitchFamily="18" charset="-127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7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35" tIns="46067" rIns="92135" bIns="460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35" tIns="46067" rIns="92135" bIns="46067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7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954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9590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659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241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pPr/>
              <a:t>2017-10-26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05502" y="4028265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40" y="4228319"/>
            <a:ext cx="20313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38404" y="332656"/>
            <a:ext cx="85660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대구지방국세청</a:t>
            </a:r>
            <a:endParaRPr lang="en-US" altLang="ko-KR" sz="40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0"/>
            <a:r>
              <a:rPr lang="ko-KR" altLang="en-US" sz="40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40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  </a:t>
            </a:r>
            <a:r>
              <a:rPr lang="ko-KR" altLang="en-US" sz="40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한국은행 대경본부 국정감사</a:t>
            </a:r>
            <a:endParaRPr lang="en-US" altLang="ko-KR" sz="40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51" y="6099649"/>
            <a:ext cx="1774701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-36513" y="5351704"/>
            <a:ext cx="5597479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F455B114-FF95-456B-86A7-591858671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8" name="Picture 2" descr="C:\Users\assembly\Desktop\medium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960439" cy="4542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96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497577"/>
            <a:ext cx="9153625" cy="707886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대구에 불어 닥친 경제</a:t>
            </a:r>
            <a:r>
              <a:rPr lang="en-US" altLang="ko-KR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寒風</a:t>
            </a:r>
            <a:r>
              <a:rPr lang="en-US" altLang="ko-KR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endParaRPr lang="en-US" altLang="ko-KR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95536" y="5747241"/>
            <a:ext cx="5717902" cy="778103"/>
            <a:chOff x="351193" y="5476398"/>
            <a:chExt cx="5717902" cy="778103"/>
          </a:xfrm>
        </p:grpSpPr>
        <p:pic>
          <p:nvPicPr>
            <p:cNvPr id="1026" name="Picture 2" descr="C:\Users\assembly\Desktop\2017-10-25 23;49;09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193" y="5733256"/>
              <a:ext cx="5717902" cy="52124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Users\assembly\Desktop\2017-10-25 23;49;22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479" y="5476398"/>
              <a:ext cx="1038225" cy="25717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그룹 11"/>
          <p:cNvGrpSpPr/>
          <p:nvPr/>
        </p:nvGrpSpPr>
        <p:grpSpPr>
          <a:xfrm>
            <a:off x="107504" y="3284984"/>
            <a:ext cx="5868650" cy="627122"/>
            <a:chOff x="-1404" y="3318719"/>
            <a:chExt cx="5868650" cy="627122"/>
          </a:xfrm>
        </p:grpSpPr>
        <p:pic>
          <p:nvPicPr>
            <p:cNvPr id="1032" name="Picture 8" descr="C:\Users\assembly\Desktop\2017-10-25 23;40;45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04" y="3448953"/>
              <a:ext cx="5868650" cy="4968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Users\assembly\Desktop\2017-10-25 23;40;55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561" y="3318719"/>
              <a:ext cx="812031" cy="19944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7"/>
          <p:cNvGrpSpPr/>
          <p:nvPr/>
        </p:nvGrpSpPr>
        <p:grpSpPr>
          <a:xfrm>
            <a:off x="4910660" y="1537297"/>
            <a:ext cx="4125836" cy="667567"/>
            <a:chOff x="442944" y="2041352"/>
            <a:chExt cx="4125836" cy="667567"/>
          </a:xfrm>
        </p:grpSpPr>
        <p:pic>
          <p:nvPicPr>
            <p:cNvPr id="1034" name="Picture 10" descr="C:\Users\assembly\Desktop\2017-10-25 23;41;30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944" y="2218976"/>
              <a:ext cx="4125836" cy="48994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5" name="Picture 11" descr="C:\Users\assembly\Desktop\2017-10-25 23;41;16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864" y="2041352"/>
              <a:ext cx="895797" cy="23194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107504" y="1556792"/>
            <a:ext cx="3655516" cy="1175197"/>
            <a:chOff x="5292080" y="2754008"/>
            <a:chExt cx="3655516" cy="1175197"/>
          </a:xfrm>
        </p:grpSpPr>
        <p:pic>
          <p:nvPicPr>
            <p:cNvPr id="1037" name="Picture 13" descr="C:\Users\assembly\Desktop\2017-10-25 23;43;31.PN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080" y="3036743"/>
              <a:ext cx="3655516" cy="89246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 descr="C:\Users\assembly\Desktop\2017-10-25 22;26;37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080" y="2754008"/>
              <a:ext cx="1042989" cy="290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그룹 13"/>
          <p:cNvGrpSpPr/>
          <p:nvPr/>
        </p:nvGrpSpPr>
        <p:grpSpPr>
          <a:xfrm rot="273736">
            <a:off x="119945" y="4899412"/>
            <a:ext cx="8784511" cy="773730"/>
            <a:chOff x="119945" y="4437112"/>
            <a:chExt cx="8784511" cy="773730"/>
          </a:xfrm>
        </p:grpSpPr>
        <p:pic>
          <p:nvPicPr>
            <p:cNvPr id="1029" name="Picture 5" descr="C:\Users\assembly\Desktop\2017-10-25 23;49;53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945" y="4437112"/>
              <a:ext cx="8784511" cy="77373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/>
            <p:cNvSpPr/>
            <p:nvPr/>
          </p:nvSpPr>
          <p:spPr>
            <a:xfrm>
              <a:off x="7908750" y="4437112"/>
              <a:ext cx="995706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4056489" y="3878953"/>
            <a:ext cx="4907999" cy="748476"/>
            <a:chOff x="166422" y="3429532"/>
            <a:chExt cx="4907999" cy="748476"/>
          </a:xfrm>
        </p:grpSpPr>
        <p:pic>
          <p:nvPicPr>
            <p:cNvPr id="1039" name="Picture 15" descr="C:\Users\assembly\Desktop\2017-10-25 23;44;08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422" y="3718493"/>
              <a:ext cx="4907999" cy="4595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0" name="Picture 16" descr="C:\Users\assembly\Desktop\2017-10-25 22;26;37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429532"/>
              <a:ext cx="1032173" cy="2875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4"/>
          <p:cNvGrpSpPr/>
          <p:nvPr/>
        </p:nvGrpSpPr>
        <p:grpSpPr>
          <a:xfrm>
            <a:off x="3995936" y="2348880"/>
            <a:ext cx="5292080" cy="843537"/>
            <a:chOff x="3851920" y="1653209"/>
            <a:chExt cx="5292080" cy="843537"/>
          </a:xfrm>
        </p:grpSpPr>
        <p:pic>
          <p:nvPicPr>
            <p:cNvPr id="1031" name="Picture 7" descr="C:\Users\assembly\Desktop\2017-10-25 23;39;52.PN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3161" y="1941208"/>
              <a:ext cx="5290839" cy="55553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C:\Users\assembly\Desktop\2017-10-25 23;40;04.PN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1653209"/>
              <a:ext cx="1440160" cy="33563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571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키 작은 대구경제</a:t>
            </a:r>
            <a:r>
              <a:rPr lang="en-US" altLang="ko-KR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3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성장판</a:t>
            </a:r>
            <a:r>
              <a:rPr lang="ko-KR" altLang="en-US" sz="3200" spc="-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닫힌 것 아닌가</a:t>
            </a:r>
            <a:endParaRPr lang="en-US" altLang="ko-KR" sz="2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3299642"/>
              </p:ext>
            </p:extLst>
          </p:nvPr>
        </p:nvGraphicFramePr>
        <p:xfrm>
          <a:off x="683568" y="1844824"/>
          <a:ext cx="7323068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모서리가 둥근 직사각형 2"/>
          <p:cNvSpPr/>
          <p:nvPr/>
        </p:nvSpPr>
        <p:spPr>
          <a:xfrm>
            <a:off x="2017592" y="2492896"/>
            <a:ext cx="1801441" cy="91045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울산 </a:t>
            </a:r>
            <a:r>
              <a:rPr lang="en-US" altLang="ko-KR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5,987</a:t>
            </a:r>
            <a:r>
              <a:rPr lang="ko-KR" altLang="en-US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만원</a:t>
            </a:r>
            <a:endParaRPr lang="en-US" altLang="ko-KR" spc="-1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spc="-150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대구 </a:t>
            </a:r>
            <a:r>
              <a:rPr lang="en-US" altLang="ko-KR" sz="2400" spc="-150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spc="-150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</a:t>
            </a:r>
            <a:endParaRPr lang="ko-KR" altLang="en-US" sz="2400" spc="-150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6" name="직선 화살표 연결선 5"/>
          <p:cNvCxnSpPr>
            <a:stCxn id="3" idx="1"/>
          </p:cNvCxnSpPr>
          <p:nvPr/>
        </p:nvCxnSpPr>
        <p:spPr>
          <a:xfrm flipH="1">
            <a:off x="1585546" y="2948121"/>
            <a:ext cx="432046" cy="19284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3" name="원형 화살표 32"/>
          <p:cNvSpPr/>
          <p:nvPr/>
        </p:nvSpPr>
        <p:spPr>
          <a:xfrm rot="503965">
            <a:off x="3840941" y="2355362"/>
            <a:ext cx="4266013" cy="3181157"/>
          </a:xfrm>
          <a:prstGeom prst="circularArrow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8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대구</a:t>
            </a:r>
            <a:r>
              <a:rPr lang="en-US" altLang="ko-KR" sz="28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전국평균의 </a:t>
            </a:r>
            <a:r>
              <a:rPr lang="en-US" altLang="ko-KR" sz="28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65% </a:t>
            </a:r>
            <a:r>
              <a:rPr lang="ko-KR" altLang="en-US" sz="28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수준</a:t>
            </a:r>
            <a:endParaRPr lang="ko-KR" altLang="en-US" sz="2800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27723" y="594928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24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년째 꼴찌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7524328" y="4221088"/>
            <a:ext cx="1315563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1,980</a:t>
            </a:r>
            <a:r>
              <a:rPr lang="ko-KR" altLang="en-US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만원</a:t>
            </a:r>
            <a:endParaRPr lang="ko-KR" altLang="en-US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429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-2008" y="6755073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en-US" altLang="ko-K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BSI</a:t>
            </a: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로 본 대구 기업 체감경기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84883" y="1628800"/>
            <a:ext cx="8136134" cy="2088232"/>
          </a:xfrm>
          <a:prstGeom prst="rect">
            <a:avLst/>
          </a:prstGeom>
          <a:solidFill>
            <a:srgbClr val="FFFFC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제조업 </a:t>
            </a:r>
            <a:r>
              <a:rPr lang="ko-KR" altLang="en-US" sz="2800" spc="-150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업황</a:t>
            </a: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BSI </a:t>
            </a:r>
            <a:r>
              <a:rPr lang="en-US" altLang="ko-KR" sz="2800" spc="-15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en-US" altLang="ko-KR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15</a:t>
            </a: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 </a:t>
            </a:r>
            <a:r>
              <a:rPr lang="en-US" altLang="ko-KR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전국평균 </a:t>
            </a:r>
            <a:r>
              <a:rPr lang="en-US" altLang="ko-KR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83)</a:t>
            </a:r>
            <a:endParaRPr lang="en-US" altLang="ko-KR" sz="2800" spc="-15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제조업 </a:t>
            </a:r>
            <a:r>
              <a:rPr lang="ko-KR" altLang="en-US" sz="2800" spc="-15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가동률</a:t>
            </a: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BSI </a:t>
            </a:r>
            <a:r>
              <a:rPr lang="en-US" altLang="ko-KR" sz="2800" spc="-15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74</a:t>
            </a:r>
            <a:r>
              <a:rPr lang="en-US" altLang="ko-KR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14</a:t>
            </a: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 </a:t>
            </a:r>
            <a:r>
              <a:rPr lang="en-US" altLang="ko-KR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전국평균 </a:t>
            </a:r>
            <a:r>
              <a:rPr lang="en-US" altLang="ko-KR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92)</a:t>
            </a:r>
            <a:endParaRPr lang="en-US" altLang="ko-KR" sz="2800" spc="-15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제조업 </a:t>
            </a:r>
            <a:r>
              <a:rPr lang="ko-KR" altLang="en-US" sz="2800" spc="-15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매출</a:t>
            </a: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BSI </a:t>
            </a:r>
            <a:r>
              <a:rPr lang="en-US" altLang="ko-KR" sz="2800" spc="-15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en-US" altLang="ko-KR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en-US" altLang="ko-KR" sz="28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 </a:t>
            </a:r>
            <a:r>
              <a:rPr lang="en-US" altLang="ko-KR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15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전국평균 </a:t>
            </a:r>
            <a:r>
              <a:rPr lang="en-US" altLang="ko-KR" sz="24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89)</a:t>
            </a:r>
            <a:endParaRPr lang="en-US" altLang="ko-KR" sz="2800" spc="-15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33" name="차트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5720282"/>
              </p:ext>
            </p:extLst>
          </p:nvPr>
        </p:nvGraphicFramePr>
        <p:xfrm>
          <a:off x="-180529" y="3861048"/>
          <a:ext cx="7468889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직사각형 4"/>
          <p:cNvSpPr/>
          <p:nvPr/>
        </p:nvSpPr>
        <p:spPr>
          <a:xfrm>
            <a:off x="3925169" y="5949280"/>
            <a:ext cx="1798959" cy="5760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8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전국평균</a:t>
            </a:r>
            <a:endParaRPr lang="ko-KR" altLang="en-US" sz="28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1210" y="4665910"/>
            <a:ext cx="3475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평균보다 </a:t>
            </a:r>
            <a:r>
              <a:rPr lang="ko-KR" altLang="en-US" sz="24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저조 </a:t>
            </a:r>
            <a:r>
              <a:rPr lang="en-US" altLang="ko-KR" sz="24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</a:t>
            </a:r>
            <a:r>
              <a:rPr lang="ko-KR" altLang="en-US" sz="24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400" spc="-15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</a:t>
            </a:r>
            <a:r>
              <a:rPr lang="en-US" altLang="ko-KR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40151" y="4077072"/>
            <a:ext cx="3001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평균보다 </a:t>
            </a:r>
            <a:r>
              <a:rPr lang="ko-KR" altLang="en-US" sz="24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양호 </a:t>
            </a:r>
            <a:r>
              <a:rPr lang="en-US" altLang="ko-KR" sz="24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</a:t>
            </a:r>
            <a:r>
              <a:rPr lang="ko-KR" altLang="en-US" sz="24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r>
              <a:rPr lang="ko-KR" altLang="en-US" sz="2400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</a:t>
            </a:r>
            <a:r>
              <a:rPr lang="en-US" altLang="ko-KR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40374" y="6052646"/>
            <a:ext cx="2400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조사항목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 중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944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D3BBA0F4-2A32-4C25-9DD0-FFEC48E2EA25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각종 고용 관련지표도 악화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4427984" y="1484784"/>
            <a:ext cx="0" cy="4884340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179512" y="4005064"/>
            <a:ext cx="8640960" cy="0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5" name="차트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4176841"/>
              </p:ext>
            </p:extLst>
          </p:nvPr>
        </p:nvGraphicFramePr>
        <p:xfrm>
          <a:off x="218943" y="4166937"/>
          <a:ext cx="3927840" cy="22513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8" name="차트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1037706"/>
              </p:ext>
            </p:extLst>
          </p:nvPr>
        </p:nvGraphicFramePr>
        <p:xfrm>
          <a:off x="323528" y="1484784"/>
          <a:ext cx="3744416" cy="24421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0" name="차트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8533117"/>
              </p:ext>
            </p:extLst>
          </p:nvPr>
        </p:nvGraphicFramePr>
        <p:xfrm>
          <a:off x="4716016" y="1503077"/>
          <a:ext cx="3960440" cy="2351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6" name="직선 화살표 연결선 5"/>
          <p:cNvCxnSpPr/>
          <p:nvPr/>
        </p:nvCxnSpPr>
        <p:spPr>
          <a:xfrm>
            <a:off x="8028384" y="2169731"/>
            <a:ext cx="0" cy="539189"/>
          </a:xfrm>
          <a:prstGeom prst="straightConnector1">
            <a:avLst/>
          </a:prstGeom>
          <a:ln w="285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244408" y="2132856"/>
            <a:ext cx="7688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격차</a:t>
            </a:r>
            <a:endParaRPr lang="en-US" altLang="ko-KR" b="1" dirty="0" smtClean="0"/>
          </a:p>
          <a:p>
            <a:r>
              <a:rPr lang="ko-KR" altLang="en-US" b="1" dirty="0" smtClean="0"/>
              <a:t>확</a:t>
            </a:r>
            <a:r>
              <a:rPr lang="ko-KR" altLang="en-US" b="1" dirty="0"/>
              <a:t>대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644008" y="4149080"/>
            <a:ext cx="3960440" cy="2148036"/>
          </a:xfrm>
          <a:prstGeom prst="rect">
            <a:avLst/>
          </a:prstGeom>
          <a:solidFill>
            <a:srgbClr val="FFFFCC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</a:t>
            </a:r>
            <a:r>
              <a:rPr lang="ko-KR" altLang="en-US" spc="-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spc="-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구직포기 등</a:t>
            </a:r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pc="-2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비경제활동인구</a:t>
            </a:r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증가세</a:t>
            </a:r>
            <a:endParaRPr lang="en-US" altLang="ko-KR" spc="-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 </a:t>
            </a:r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대구 고용률 전국 평균에 못 미쳐</a:t>
            </a:r>
            <a:endParaRPr lang="en-US" altLang="ko-KR" spc="-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pc="-2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 </a:t>
            </a:r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전년대비</a:t>
            </a:r>
            <a:r>
              <a:rPr lang="en-US" altLang="ko-KR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(8</a:t>
            </a:r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기준</a:t>
            </a:r>
            <a:r>
              <a:rPr lang="en-US" altLang="ko-KR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pc="-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취업자수 하락</a:t>
            </a:r>
            <a:endParaRPr lang="ko-KR" altLang="en-US" spc="-2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944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82243"/>
            <a:ext cx="9153625" cy="523220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대구 </a:t>
            </a: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세수실적 전년대비 대폭 증가</a:t>
            </a: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6" name="차트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7229012"/>
              </p:ext>
            </p:extLst>
          </p:nvPr>
        </p:nvGraphicFramePr>
        <p:xfrm>
          <a:off x="900000" y="1620000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5536" y="616530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 17.1~8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월간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대구 전년동기대비 세수증가액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104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82243"/>
            <a:ext cx="9153625" cy="523220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대구 </a:t>
            </a:r>
            <a:r>
              <a:rPr lang="en-US" altLang="ko-KR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세수실적 전년대비 </a:t>
            </a:r>
            <a:r>
              <a:rPr lang="ko-KR" altLang="en-U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증가율</a:t>
            </a: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전국</a:t>
            </a: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</a:t>
            </a:r>
            <a:r>
              <a:rPr lang="ko-KR" altLang="en-U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위</a:t>
            </a:r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95536" y="616530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 17.1~8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월간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대구 전년동기대비 세수증가율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8" name="차트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3847080"/>
              </p:ext>
            </p:extLst>
          </p:nvPr>
        </p:nvGraphicFramePr>
        <p:xfrm>
          <a:off x="827584" y="1700808"/>
          <a:ext cx="748883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2274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57B3524A-1ABA-4221-845A-67AA9779C42D}"/>
              </a:ext>
            </a:extLst>
          </p:cNvPr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실</a:t>
            </a:r>
            <a:r>
              <a:rPr lang="en-US" altLang="ko-K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</a:t>
            </a: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상</a:t>
            </a:r>
            <a:r>
              <a:rPr lang="en-US" altLang="ko-K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</a:t>
            </a:r>
            <a:r>
              <a:rPr lang="ko-KR" altLang="en-U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은</a:t>
            </a:r>
            <a:r>
              <a:rPr lang="en-US" altLang="ko-K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.?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395536" y="616530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* 17.1~8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월간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대구 전년동기대비 세수증가율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8" name="차트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69235"/>
              </p:ext>
            </p:extLst>
          </p:nvPr>
        </p:nvGraphicFramePr>
        <p:xfrm>
          <a:off x="827584" y="1700808"/>
          <a:ext cx="7488832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직사각형 1"/>
          <p:cNvSpPr/>
          <p:nvPr/>
        </p:nvSpPr>
        <p:spPr>
          <a:xfrm>
            <a:off x="2051720" y="4653136"/>
            <a:ext cx="1440160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652120" y="2996952"/>
            <a:ext cx="1440160" cy="21602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5" name="직선 화살표 연결선 4"/>
          <p:cNvCxnSpPr/>
          <p:nvPr/>
        </p:nvCxnSpPr>
        <p:spPr>
          <a:xfrm>
            <a:off x="2230240" y="4653136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6948264" y="2996952"/>
            <a:ext cx="0" cy="216024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251520" y="4653136"/>
            <a:ext cx="1656184" cy="432048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-10.3%</a:t>
            </a:r>
            <a:endParaRPr lang="ko-KR" altLang="en-US" sz="28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7285061" y="2996952"/>
            <a:ext cx="1656184" cy="216024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-59.4%</a:t>
            </a:r>
            <a:endParaRPr lang="ko-KR" altLang="en-US" sz="28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9606" y="4695527"/>
            <a:ext cx="1414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6.9%</a:t>
            </a:r>
            <a:endParaRPr lang="ko-KR" altLang="en-US" sz="24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80112" y="4767535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4.2%</a:t>
            </a:r>
            <a:endParaRPr lang="ko-KR" altLang="en-US" sz="24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11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3202</TotalTime>
  <Words>280</Words>
  <Application>Microsoft Office PowerPoint</Application>
  <PresentationFormat>화면 슬라이드 쇼(4:3)</PresentationFormat>
  <Paragraphs>82</Paragraphs>
  <Slides>8</Slides>
  <Notes>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220</cp:revision>
  <cp:lastPrinted>2017-10-25T20:13:22Z</cp:lastPrinted>
  <dcterms:created xsi:type="dcterms:W3CDTF">2016-10-03T02:11:38Z</dcterms:created>
  <dcterms:modified xsi:type="dcterms:W3CDTF">2017-10-26T05:08:49Z</dcterms:modified>
</cp:coreProperties>
</file>