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1"/>
  </p:notesMasterIdLst>
  <p:sldIdLst>
    <p:sldId id="256" r:id="rId2"/>
    <p:sldId id="295" r:id="rId3"/>
    <p:sldId id="297" r:id="rId4"/>
    <p:sldId id="314" r:id="rId5"/>
    <p:sldId id="317" r:id="rId6"/>
    <p:sldId id="300" r:id="rId7"/>
    <p:sldId id="301" r:id="rId8"/>
    <p:sldId id="309" r:id="rId9"/>
    <p:sldId id="304" r:id="rId10"/>
  </p:sldIdLst>
  <p:sldSz cx="12192000" cy="6858000"/>
  <p:notesSz cx="6797675" cy="9926638"/>
  <p:embeddedFontLst>
    <p:embeddedFont>
      <p:font typeface="맑은 고딕" pitchFamily="50" charset="-127"/>
      <p:regular r:id="rId12"/>
      <p:bold r:id="rId13"/>
    </p:embeddedFont>
    <p:embeddedFont>
      <p:font typeface="서울남산체 EB" pitchFamily="18" charset="-127"/>
      <p:regular r:id="rId14"/>
    </p:embeddedFont>
    <p:embeddedFont>
      <p:font typeface="나눔바른고딕" pitchFamily="50" charset="-127"/>
      <p:regular r:id="rId15"/>
      <p:bold r:id="rId16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2" pos="3840" userDrawn="1">
          <p15:clr>
            <a:srgbClr val="A4A3A4"/>
          </p15:clr>
        </p15:guide>
        <p15:guide id="4" orient="horz" pos="218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80000"/>
    <a:srgbClr val="FFCCCC"/>
    <a:srgbClr val="A3080C"/>
    <a:srgbClr val="CC3300"/>
    <a:srgbClr val="CC0000"/>
    <a:srgbClr val="F76568"/>
    <a:srgbClr val="F98B8E"/>
    <a:srgbClr val="FBD49C"/>
    <a:srgbClr val="DF0B10"/>
    <a:srgbClr val="C4123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DA37D80-6434-44D0-A028-1B22A696006F}" styleName="밝은 스타일 3 - 강조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16DA210-FB5B-4158-B5E0-FEB733F419BA}" styleName="밝은 스타일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8799B23B-EC83-4686-B30A-512413B5E67A}" styleName="밝은 스타일 3 - 강조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2DE63D5-997A-4646-A377-4702673A728D}" styleName="밝은 스타일 2 - 강조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D7B26C5-4107-4FEC-AEDC-1716B250A1EF}" styleName="밝은 스타일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1FECB4D8-DB02-4DC6-A0A2-4F2EBAE1DC90}" styleName="보통 스타일 1 - 강조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D7AC3CCA-C797-4891-BE02-D94E43425B78}" styleName="보통 스타일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0505E3EF-67EA-436B-97B2-0124C06EBD24}" styleName="보통 스타일 4 - 강조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85BE263C-DBD7-4A20-BB59-AAB30ACAA65A}" styleName="보통 스타일 3 - 강조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23" autoAdjust="0"/>
    <p:restoredTop sz="88226" autoAdjust="0"/>
  </p:normalViewPr>
  <p:slideViewPr>
    <p:cSldViewPr snapToGrid="0" showGuides="1">
      <p:cViewPr>
        <p:scale>
          <a:sx n="66" d="100"/>
          <a:sy n="66" d="100"/>
        </p:scale>
        <p:origin x="-624" y="-144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4D90D8-1A02-4EDF-9203-184EF8192540}" type="datetimeFigureOut">
              <a:rPr lang="ko-KR" altLang="en-US" smtClean="0"/>
              <a:pPr/>
              <a:t>2016-07-13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0A6056-B474-4A28-A7EC-99BE53909D1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092967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0A6056-B474-4A28-A7EC-99BE53909D1B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7289428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0A6056-B474-4A28-A7EC-99BE53909D1B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9626685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0A6056-B474-4A28-A7EC-99BE53909D1B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8822062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0A6056-B474-4A28-A7EC-99BE53909D1B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8822062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0A6056-B474-4A28-A7EC-99BE53909D1B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8822062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0A6056-B474-4A28-A7EC-99BE53909D1B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9626685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80072-58E9-4A84-9B37-5F03DC878296}" type="datetimeFigureOut">
              <a:rPr lang="ko-KR" altLang="en-US" smtClean="0"/>
              <a:pPr/>
              <a:t>2016-07-13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911BD-D336-4513-8DF9-47BA6111589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554898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80072-58E9-4A84-9B37-5F03DC878296}" type="datetimeFigureOut">
              <a:rPr lang="ko-KR" altLang="en-US" smtClean="0"/>
              <a:pPr/>
              <a:t>2016-07-13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911BD-D336-4513-8DF9-47BA6111589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2615689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80072-58E9-4A84-9B37-5F03DC878296}" type="datetimeFigureOut">
              <a:rPr lang="ko-KR" altLang="en-US" smtClean="0"/>
              <a:pPr/>
              <a:t>2016-07-13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911BD-D336-4513-8DF9-47BA6111589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2853379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80072-58E9-4A84-9B37-5F03DC878296}" type="datetimeFigureOut">
              <a:rPr lang="ko-KR" altLang="en-US" smtClean="0"/>
              <a:pPr/>
              <a:t>2016-07-13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911BD-D336-4513-8DF9-47BA6111589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5981243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80072-58E9-4A84-9B37-5F03DC878296}" type="datetimeFigureOut">
              <a:rPr lang="ko-KR" altLang="en-US" smtClean="0"/>
              <a:pPr/>
              <a:t>2016-07-13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911BD-D336-4513-8DF9-47BA6111589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9263216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80072-58E9-4A84-9B37-5F03DC878296}" type="datetimeFigureOut">
              <a:rPr lang="ko-KR" altLang="en-US" smtClean="0"/>
              <a:pPr/>
              <a:t>2016-07-13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911BD-D336-4513-8DF9-47BA6111589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0584764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80072-58E9-4A84-9B37-5F03DC878296}" type="datetimeFigureOut">
              <a:rPr lang="ko-KR" altLang="en-US" smtClean="0"/>
              <a:pPr/>
              <a:t>2016-07-13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911BD-D336-4513-8DF9-47BA6111589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322388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80072-58E9-4A84-9B37-5F03DC878296}" type="datetimeFigureOut">
              <a:rPr lang="ko-KR" altLang="en-US" smtClean="0"/>
              <a:pPr/>
              <a:t>2016-07-13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911BD-D336-4513-8DF9-47BA6111589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8603324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80072-58E9-4A84-9B37-5F03DC878296}" type="datetimeFigureOut">
              <a:rPr lang="ko-KR" altLang="en-US" smtClean="0"/>
              <a:pPr/>
              <a:t>2016-07-13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911BD-D336-4513-8DF9-47BA6111589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2847452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80072-58E9-4A84-9B37-5F03DC878296}" type="datetimeFigureOut">
              <a:rPr lang="ko-KR" altLang="en-US" smtClean="0"/>
              <a:pPr/>
              <a:t>2016-07-13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911BD-D336-4513-8DF9-47BA6111589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6729186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80072-58E9-4A84-9B37-5F03DC878296}" type="datetimeFigureOut">
              <a:rPr lang="ko-KR" altLang="en-US" smtClean="0"/>
              <a:pPr/>
              <a:t>2016-07-13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911BD-D336-4513-8DF9-47BA6111589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4555912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880072-58E9-4A84-9B37-5F03DC878296}" type="datetimeFigureOut">
              <a:rPr lang="ko-KR" altLang="en-US" smtClean="0"/>
              <a:pPr/>
              <a:t>2016-07-13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D911BD-D336-4513-8DF9-47BA6111589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9793638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직사각형 31"/>
          <p:cNvSpPr/>
          <p:nvPr/>
        </p:nvSpPr>
        <p:spPr>
          <a:xfrm>
            <a:off x="0" y="3376246"/>
            <a:ext cx="12192000" cy="3481754"/>
          </a:xfrm>
          <a:prstGeom prst="rect">
            <a:avLst/>
          </a:prstGeom>
          <a:solidFill>
            <a:srgbClr val="C8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5" name="그림 4" descr="slogo_01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9167" t="5714" r="13815" b="41245"/>
          <a:stretch>
            <a:fillRect/>
          </a:stretch>
        </p:blipFill>
        <p:spPr>
          <a:xfrm>
            <a:off x="9687745" y="1"/>
            <a:ext cx="2514307" cy="140676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70857" y="1712255"/>
            <a:ext cx="10421257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7400" dirty="0" smtClean="0">
                <a:ln>
                  <a:solidFill>
                    <a:schemeClr val="bg1">
                      <a:alpha val="30000"/>
                    </a:schemeClr>
                  </a:solidFill>
                </a:ln>
                <a:solidFill>
                  <a:srgbClr val="CC0000"/>
                </a:solidFill>
                <a:latin typeface="서울남산체 EB" pitchFamily="18" charset="-127"/>
                <a:ea typeface="서울남산체 EB" pitchFamily="18" charset="-127"/>
              </a:rPr>
              <a:t>당 지도체제 개편을 위한 </a:t>
            </a:r>
            <a:r>
              <a:rPr lang="ko-KR" altLang="en-US" sz="7400" dirty="0" err="1" smtClean="0">
                <a:ln>
                  <a:solidFill>
                    <a:schemeClr val="bg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서울남산체 EB" pitchFamily="18" charset="-127"/>
                <a:ea typeface="서울남산체 EB" pitchFamily="18" charset="-127"/>
              </a:rPr>
              <a:t>당헌</a:t>
            </a:r>
            <a:r>
              <a:rPr lang="ko-KR" altLang="en-US" sz="7400" dirty="0" smtClean="0">
                <a:ln>
                  <a:solidFill>
                    <a:schemeClr val="bg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서울남산체 EB" pitchFamily="18" charset="-127"/>
                <a:ea typeface="서울남산체 EB" pitchFamily="18" charset="-127"/>
              </a:rPr>
              <a:t> 개정</a:t>
            </a:r>
            <a:r>
              <a:rPr lang="en-US" altLang="ko-KR" sz="7400" dirty="0" smtClean="0">
                <a:ln>
                  <a:solidFill>
                    <a:schemeClr val="bg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서울남산체 EB" pitchFamily="18" charset="-127"/>
                <a:ea typeface="서울남산체 EB" pitchFamily="18" charset="-127"/>
              </a:rPr>
              <a:t>(</a:t>
            </a:r>
            <a:r>
              <a:rPr lang="ko-KR" altLang="en-US" sz="7400" dirty="0" smtClean="0">
                <a:ln>
                  <a:solidFill>
                    <a:schemeClr val="bg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서울남산체 EB" pitchFamily="18" charset="-127"/>
                <a:ea typeface="서울남산체 EB" pitchFamily="18" charset="-127"/>
              </a:rPr>
              <a:t>안</a:t>
            </a:r>
            <a:r>
              <a:rPr lang="en-US" altLang="ko-KR" sz="7400" dirty="0" smtClean="0">
                <a:ln>
                  <a:solidFill>
                    <a:schemeClr val="bg1">
                      <a:alpha val="30000"/>
                    </a:schemeClr>
                  </a:solidFill>
                </a:ln>
                <a:solidFill>
                  <a:schemeClr val="bg1"/>
                </a:solidFill>
                <a:latin typeface="서울남산체 EB" pitchFamily="18" charset="-127"/>
                <a:ea typeface="서울남산체 EB" pitchFamily="18" charset="-127"/>
              </a:rPr>
              <a:t>)</a:t>
            </a:r>
            <a:endParaRPr lang="ko-KR" altLang="en-US" sz="7400" dirty="0">
              <a:ln>
                <a:solidFill>
                  <a:schemeClr val="bg1">
                    <a:alpha val="30000"/>
                  </a:schemeClr>
                </a:solidFill>
              </a:ln>
              <a:solidFill>
                <a:schemeClr val="bg1"/>
              </a:solidFill>
              <a:latin typeface="서울남산체 EB" pitchFamily="18" charset="-127"/>
              <a:ea typeface="서울남산체 E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64294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직사각형 19"/>
          <p:cNvSpPr/>
          <p:nvPr/>
        </p:nvSpPr>
        <p:spPr>
          <a:xfrm>
            <a:off x="654567" y="404664"/>
            <a:ext cx="11203604" cy="6050535"/>
          </a:xfrm>
          <a:prstGeom prst="rect">
            <a:avLst/>
          </a:prstGeom>
          <a:noFill/>
          <a:ln w="19050">
            <a:solidFill>
              <a:schemeClr val="tx1">
                <a:lumMod val="65000"/>
                <a:lumOff val="35000"/>
                <a:alpha val="9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5" name="그룹 14"/>
          <p:cNvGrpSpPr/>
          <p:nvPr/>
        </p:nvGrpSpPr>
        <p:grpSpPr>
          <a:xfrm>
            <a:off x="0" y="816257"/>
            <a:ext cx="1915593" cy="572024"/>
            <a:chOff x="0" y="1106537"/>
            <a:chExt cx="1915593" cy="572024"/>
          </a:xfrm>
        </p:grpSpPr>
        <p:grpSp>
          <p:nvGrpSpPr>
            <p:cNvPr id="12" name="그룹 11"/>
            <p:cNvGrpSpPr/>
            <p:nvPr/>
          </p:nvGrpSpPr>
          <p:grpSpPr>
            <a:xfrm>
              <a:off x="0" y="1106537"/>
              <a:ext cx="1915593" cy="572024"/>
              <a:chOff x="0" y="1106537"/>
              <a:chExt cx="1915593" cy="572024"/>
            </a:xfrm>
          </p:grpSpPr>
          <p:sp>
            <p:nvSpPr>
              <p:cNvPr id="71" name="직사각형 70"/>
              <p:cNvSpPr/>
              <p:nvPr/>
            </p:nvSpPr>
            <p:spPr>
              <a:xfrm>
                <a:off x="0" y="1106537"/>
                <a:ext cx="1903153" cy="485624"/>
              </a:xfrm>
              <a:prstGeom prst="rect">
                <a:avLst/>
              </a:prstGeom>
              <a:solidFill>
                <a:srgbClr val="C80000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  <p:sp>
            <p:nvSpPr>
              <p:cNvPr id="72" name="직각 삼각형 71"/>
              <p:cNvSpPr/>
              <p:nvPr/>
            </p:nvSpPr>
            <p:spPr>
              <a:xfrm rot="5400000">
                <a:off x="1779664" y="1542631"/>
                <a:ext cx="86400" cy="185459"/>
              </a:xfrm>
              <a:prstGeom prst="rtTriangle">
                <a:avLst/>
              </a:prstGeom>
              <a:solidFill>
                <a:srgbClr val="C80000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24" name="TextBox 23"/>
            <p:cNvSpPr txBox="1"/>
            <p:nvPr/>
          </p:nvSpPr>
          <p:spPr>
            <a:xfrm>
              <a:off x="189965" y="1162855"/>
              <a:ext cx="1600450" cy="400110"/>
            </a:xfrm>
            <a:prstGeom prst="rect">
              <a:avLst/>
            </a:prstGeom>
            <a:solidFill>
              <a:srgbClr val="C80000"/>
            </a:solidFill>
          </p:spPr>
          <p:txBody>
            <a:bodyPr wrap="square" rtlCol="0">
              <a:spAutoFit/>
            </a:bodyPr>
            <a:lstStyle/>
            <a:p>
              <a:r>
                <a:rPr lang="ko-KR" altLang="en-US" sz="2000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명칭 변경</a:t>
              </a:r>
              <a:endParaRPr lang="en-US" altLang="ko-KR" sz="20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sp>
        <p:nvSpPr>
          <p:cNvPr id="30" name="직사각형 29"/>
          <p:cNvSpPr/>
          <p:nvPr/>
        </p:nvSpPr>
        <p:spPr>
          <a:xfrm flipV="1">
            <a:off x="1339" y="-2"/>
            <a:ext cx="12190661" cy="203200"/>
          </a:xfrm>
          <a:prstGeom prst="rect">
            <a:avLst/>
          </a:prstGeom>
          <a:solidFill>
            <a:srgbClr val="C8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직사각형 30"/>
          <p:cNvSpPr/>
          <p:nvPr/>
        </p:nvSpPr>
        <p:spPr>
          <a:xfrm flipV="1">
            <a:off x="8599" y="6669184"/>
            <a:ext cx="12190661" cy="203200"/>
          </a:xfrm>
          <a:prstGeom prst="rect">
            <a:avLst/>
          </a:prstGeom>
          <a:solidFill>
            <a:srgbClr val="C8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03401054"/>
              </p:ext>
            </p:extLst>
          </p:nvPr>
        </p:nvGraphicFramePr>
        <p:xfrm>
          <a:off x="1180462" y="1753848"/>
          <a:ext cx="10122120" cy="4187567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5315178">
                  <a:extLst>
                    <a:ext uri="{9D8B030D-6E8A-4147-A177-3AD203B41FA5}">
                      <a16:colId xmlns:a16="http://schemas.microsoft.com/office/drawing/2014/main" xmlns="" val="3095072449"/>
                    </a:ext>
                  </a:extLst>
                </a:gridCol>
                <a:gridCol w="4806942"/>
              </a:tblGrid>
              <a:tr h="558989"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현행</a:t>
                      </a:r>
                    </a:p>
                  </a:txBody>
                  <a:tcPr marL="81390" marR="81390" marT="40695" marB="4069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>
                        <a:alpha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개편</a:t>
                      </a:r>
                      <a:r>
                        <a:rPr kumimoji="0" lang="en-US" altLang="ko-KR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안</a:t>
                      </a:r>
                      <a:r>
                        <a:rPr kumimoji="0" lang="en-US" altLang="ko-KR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)</a:t>
                      </a:r>
                      <a:endParaRPr kumimoji="0" lang="ko-KR" altLang="en-US" sz="24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81390" marR="81390" marT="40695" marB="40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>
                        <a:alpha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95061000"/>
                  </a:ext>
                </a:extLst>
              </a:tr>
              <a:tr h="111388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대표최고위원</a:t>
                      </a:r>
                      <a:endParaRPr lang="ko-KR" altLang="en-US" sz="24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81390" marR="81390" marT="40695" marB="4069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당 대표</a:t>
                      </a:r>
                      <a:endParaRPr lang="ko-KR" altLang="en-US" sz="24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81390" marR="81390" marT="40695" marB="40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735116972"/>
                  </a:ext>
                </a:extLst>
              </a:tr>
              <a:tr h="1331849"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최고위원</a:t>
                      </a:r>
                    </a:p>
                  </a:txBody>
                  <a:tcPr marL="81390" marR="81390" marT="40695" marB="4069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최고위원 </a:t>
                      </a:r>
                      <a:r>
                        <a:rPr kumimoji="0" lang="en-US" altLang="ko-KR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현행유지</a:t>
                      </a:r>
                      <a:r>
                        <a:rPr kumimoji="0" lang="en-US" altLang="ko-KR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)</a:t>
                      </a:r>
                      <a:endParaRPr kumimoji="0" lang="ko-KR" altLang="en-US" sz="2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81390" marR="81390" marT="40695" marB="40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12584457"/>
                  </a:ext>
                </a:extLst>
              </a:tr>
              <a:tr h="11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최고위원회의</a:t>
                      </a:r>
                      <a:endParaRPr lang="ko-KR" altLang="en-US" sz="24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81390" marR="81390" marT="40695" marB="4069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최고위원회의 </a:t>
                      </a:r>
                      <a:r>
                        <a:rPr lang="en-US" altLang="ko-KR" sz="24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(</a:t>
                      </a:r>
                      <a:r>
                        <a:rPr lang="ko-KR" altLang="en-US" sz="24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현행유지</a:t>
                      </a:r>
                      <a:r>
                        <a:rPr lang="en-US" altLang="ko-KR" sz="24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)</a:t>
                      </a:r>
                      <a:endParaRPr lang="ko-KR" altLang="en-US" sz="24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81390" marR="81390" marT="40695" marB="40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1260757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506070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직사각형 19"/>
          <p:cNvSpPr/>
          <p:nvPr/>
        </p:nvSpPr>
        <p:spPr>
          <a:xfrm>
            <a:off x="654567" y="404664"/>
            <a:ext cx="11203604" cy="6050535"/>
          </a:xfrm>
          <a:prstGeom prst="rect">
            <a:avLst/>
          </a:prstGeom>
          <a:noFill/>
          <a:ln w="19050">
            <a:solidFill>
              <a:schemeClr val="tx1">
                <a:lumMod val="65000"/>
                <a:lumOff val="35000"/>
                <a:alpha val="9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직사각형 29"/>
          <p:cNvSpPr/>
          <p:nvPr/>
        </p:nvSpPr>
        <p:spPr>
          <a:xfrm flipV="1">
            <a:off x="1339" y="-2"/>
            <a:ext cx="12190661" cy="203200"/>
          </a:xfrm>
          <a:prstGeom prst="rect">
            <a:avLst/>
          </a:prstGeom>
          <a:solidFill>
            <a:srgbClr val="C8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직사각형 30"/>
          <p:cNvSpPr/>
          <p:nvPr/>
        </p:nvSpPr>
        <p:spPr>
          <a:xfrm flipV="1">
            <a:off x="8599" y="6669184"/>
            <a:ext cx="12190661" cy="203200"/>
          </a:xfrm>
          <a:prstGeom prst="rect">
            <a:avLst/>
          </a:prstGeom>
          <a:solidFill>
            <a:srgbClr val="C8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5" name="그룹 14"/>
          <p:cNvGrpSpPr/>
          <p:nvPr/>
        </p:nvGrpSpPr>
        <p:grpSpPr>
          <a:xfrm>
            <a:off x="0" y="816257"/>
            <a:ext cx="1915593" cy="572024"/>
            <a:chOff x="0" y="1106537"/>
            <a:chExt cx="1915593" cy="572024"/>
          </a:xfrm>
        </p:grpSpPr>
        <p:grpSp>
          <p:nvGrpSpPr>
            <p:cNvPr id="16" name="그룹 15"/>
            <p:cNvGrpSpPr/>
            <p:nvPr/>
          </p:nvGrpSpPr>
          <p:grpSpPr>
            <a:xfrm>
              <a:off x="0" y="1106537"/>
              <a:ext cx="1915593" cy="572024"/>
              <a:chOff x="0" y="1106537"/>
              <a:chExt cx="1915593" cy="572024"/>
            </a:xfrm>
          </p:grpSpPr>
          <p:sp>
            <p:nvSpPr>
              <p:cNvPr id="18" name="직사각형 17"/>
              <p:cNvSpPr/>
              <p:nvPr/>
            </p:nvSpPr>
            <p:spPr>
              <a:xfrm>
                <a:off x="0" y="1106537"/>
                <a:ext cx="1903153" cy="485624"/>
              </a:xfrm>
              <a:prstGeom prst="rect">
                <a:avLst/>
              </a:prstGeom>
              <a:solidFill>
                <a:srgbClr val="C80000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  <p:sp>
            <p:nvSpPr>
              <p:cNvPr id="19" name="직각 삼각형 18"/>
              <p:cNvSpPr/>
              <p:nvPr/>
            </p:nvSpPr>
            <p:spPr>
              <a:xfrm rot="5400000">
                <a:off x="1779664" y="1542631"/>
                <a:ext cx="86400" cy="185459"/>
              </a:xfrm>
              <a:prstGeom prst="rtTriangle">
                <a:avLst/>
              </a:prstGeom>
              <a:solidFill>
                <a:srgbClr val="C80000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7" name="TextBox 16"/>
            <p:cNvSpPr txBox="1"/>
            <p:nvPr/>
          </p:nvSpPr>
          <p:spPr>
            <a:xfrm>
              <a:off x="189965" y="1162855"/>
              <a:ext cx="1600450" cy="400110"/>
            </a:xfrm>
            <a:prstGeom prst="rect">
              <a:avLst/>
            </a:prstGeom>
            <a:solidFill>
              <a:srgbClr val="C80000"/>
            </a:solidFill>
          </p:spPr>
          <p:txBody>
            <a:bodyPr wrap="square" rtlCol="0">
              <a:spAutoFit/>
            </a:bodyPr>
            <a:lstStyle/>
            <a:p>
              <a:r>
                <a:rPr lang="ko-KR" altLang="en-US" sz="2000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선출 방식</a:t>
              </a:r>
              <a:endParaRPr lang="en-US" altLang="ko-KR" sz="20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graphicFrame>
        <p:nvGraphicFramePr>
          <p:cNvPr id="21" name="표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73492623"/>
              </p:ext>
            </p:extLst>
          </p:nvPr>
        </p:nvGraphicFramePr>
        <p:xfrm>
          <a:off x="1359973" y="1572579"/>
          <a:ext cx="9804443" cy="4452887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664345">
                  <a:extLst>
                    <a:ext uri="{9D8B030D-6E8A-4147-A177-3AD203B41FA5}">
                      <a16:colId xmlns:a16="http://schemas.microsoft.com/office/drawing/2014/main" xmlns="" val="3095072449"/>
                    </a:ext>
                  </a:extLst>
                </a:gridCol>
                <a:gridCol w="4113082"/>
                <a:gridCol w="4027016"/>
              </a:tblGrid>
              <a:tr h="476863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2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구분</a:t>
                      </a:r>
                      <a:endParaRPr lang="ko-KR" altLang="en-US" sz="2200" dirty="0"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71771" marR="71771" marT="35885" marB="3588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>
                        <a:alpha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2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현행</a:t>
                      </a:r>
                    </a:p>
                  </a:txBody>
                  <a:tcPr marL="71771" marR="71771" marT="35885" marB="35885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>
                        <a:alpha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2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개편</a:t>
                      </a:r>
                      <a:r>
                        <a:rPr kumimoji="0" lang="en-US" altLang="ko-KR" sz="2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2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안</a:t>
                      </a:r>
                      <a:r>
                        <a:rPr kumimoji="0" lang="en-US" altLang="ko-KR" sz="2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)</a:t>
                      </a:r>
                      <a:endParaRPr kumimoji="0" lang="ko-KR" altLang="en-US" sz="22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71771" marR="71771" marT="35885" marB="35885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>
                        <a:alpha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95061000"/>
                  </a:ext>
                </a:extLst>
              </a:tr>
              <a:tr h="122912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o-KR" altLang="en-US" sz="21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당 대표</a:t>
                      </a:r>
                      <a:endParaRPr lang="ko-KR" altLang="en-US" sz="21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71771" marR="71771" marT="35885" marB="3588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ko-KR" altLang="en-US" sz="1800" b="0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 </a:t>
                      </a:r>
                      <a:r>
                        <a:rPr lang="ko-KR" altLang="en-US" sz="18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대표</a:t>
                      </a:r>
                      <a:r>
                        <a:rPr lang="en-US" altLang="ko-KR" sz="18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·</a:t>
                      </a:r>
                      <a:r>
                        <a:rPr lang="ko-KR" altLang="en-US" sz="18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최고위원 동시선출 </a:t>
                      </a:r>
                      <a:r>
                        <a:rPr lang="en-US" altLang="ko-KR" sz="18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: </a:t>
                      </a: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en-US" altLang="ko-KR" sz="18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  1</a:t>
                      </a:r>
                      <a:r>
                        <a:rPr lang="ko-KR" altLang="en-US" sz="18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인 </a:t>
                      </a:r>
                      <a:r>
                        <a:rPr lang="en-US" altLang="ko-KR" sz="18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1</a:t>
                      </a:r>
                      <a:r>
                        <a:rPr lang="ko-KR" altLang="en-US" sz="18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표 </a:t>
                      </a:r>
                      <a:r>
                        <a:rPr lang="en-US" altLang="ko-KR" sz="18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2</a:t>
                      </a:r>
                      <a:r>
                        <a:rPr lang="ko-KR" altLang="en-US" sz="18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인 연기명</a:t>
                      </a:r>
                      <a:r>
                        <a:rPr lang="en-US" altLang="ko-KR" sz="18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 1</a:t>
                      </a:r>
                      <a:r>
                        <a:rPr lang="ko-KR" altLang="en-US" sz="18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위 득표자</a:t>
                      </a:r>
                      <a:endParaRPr lang="ko-KR" altLang="en-US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71771" marR="71771" marT="35885" marB="35885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ko-KR" altLang="en-US" sz="18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 당 대표</a:t>
                      </a:r>
                      <a:r>
                        <a:rPr lang="en-US" altLang="ko-KR" sz="18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(1</a:t>
                      </a:r>
                      <a:r>
                        <a:rPr lang="ko-KR" altLang="en-US" sz="18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명</a:t>
                      </a:r>
                      <a:r>
                        <a:rPr lang="en-US" altLang="ko-KR" sz="18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)</a:t>
                      </a:r>
                      <a:r>
                        <a:rPr lang="ko-KR" altLang="en-US" sz="1800" b="0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분리선출 </a:t>
                      </a:r>
                      <a:r>
                        <a:rPr lang="en-US" altLang="ko-KR" sz="1800" b="0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:  </a:t>
                      </a: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en-US" altLang="ko-KR" sz="1800" b="0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  1</a:t>
                      </a:r>
                      <a:r>
                        <a:rPr lang="ko-KR" altLang="en-US" sz="1800" b="0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인 </a:t>
                      </a:r>
                      <a:r>
                        <a:rPr lang="en-US" altLang="ko-KR" sz="1800" b="0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1</a:t>
                      </a:r>
                      <a:r>
                        <a:rPr lang="ko-KR" altLang="en-US" sz="1800" b="0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표제</a:t>
                      </a:r>
                      <a:r>
                        <a:rPr lang="en-US" altLang="ko-KR" sz="1800" b="0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 1</a:t>
                      </a:r>
                      <a:r>
                        <a:rPr lang="ko-KR" altLang="en-US" sz="1800" b="0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위 득표자</a:t>
                      </a:r>
                      <a:endParaRPr lang="en-US" altLang="ko-KR" sz="1800" b="0" baseline="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71771" marR="71771" marT="35885" marB="35885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735116972"/>
                  </a:ext>
                </a:extLst>
              </a:tr>
              <a:tr h="1440693">
                <a:tc rowSpan="2">
                  <a:txBody>
                    <a:bodyPr/>
                    <a:lstStyle/>
                    <a:p>
                      <a:pPr marL="0" marR="0" lvl="0" indent="0" algn="ctr" defTabSz="914354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2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최고위원</a:t>
                      </a:r>
                    </a:p>
                  </a:txBody>
                  <a:tcPr marL="71771" marR="71771" marT="35885" marB="3588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ko-KR" altLang="en-US" sz="18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 대표</a:t>
                      </a:r>
                      <a:r>
                        <a:rPr lang="en-US" altLang="ko-KR" sz="18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·</a:t>
                      </a:r>
                      <a:r>
                        <a:rPr lang="ko-KR" altLang="en-US" sz="18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최고위원</a:t>
                      </a:r>
                      <a:r>
                        <a:rPr lang="ko-KR" altLang="en-US" sz="1800" b="0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동시선출 </a:t>
                      </a:r>
                      <a:r>
                        <a:rPr lang="en-US" altLang="ko-KR" sz="1800" b="0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:</a:t>
                      </a: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en-US" altLang="ko-KR" sz="1800" b="0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  </a:t>
                      </a:r>
                      <a:r>
                        <a:rPr lang="en-US" altLang="ko-KR" sz="18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1</a:t>
                      </a:r>
                      <a:r>
                        <a:rPr lang="ko-KR" altLang="en-US" sz="18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인 </a:t>
                      </a:r>
                      <a:r>
                        <a:rPr lang="en-US" altLang="ko-KR" sz="18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1</a:t>
                      </a:r>
                      <a:r>
                        <a:rPr lang="ko-KR" altLang="en-US" sz="18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표 </a:t>
                      </a:r>
                      <a:r>
                        <a:rPr lang="en-US" altLang="ko-KR" sz="18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2</a:t>
                      </a:r>
                      <a:r>
                        <a:rPr lang="ko-KR" altLang="en-US" sz="18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인 연기명</a:t>
                      </a:r>
                      <a:r>
                        <a:rPr lang="en-US" altLang="ko-KR" sz="18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 2~5</a:t>
                      </a:r>
                      <a:r>
                        <a:rPr lang="ko-KR" altLang="en-US" sz="18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위 득표자</a:t>
                      </a:r>
                      <a:endParaRPr lang="en-US" altLang="ko-KR" sz="1800" b="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en-US" altLang="ko-KR" sz="16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  *</a:t>
                      </a:r>
                      <a:r>
                        <a:rPr lang="ko-KR" altLang="en-US" sz="16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여성최고위원 </a:t>
                      </a:r>
                      <a:r>
                        <a:rPr lang="en-US" altLang="ko-KR" sz="16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1</a:t>
                      </a:r>
                      <a:r>
                        <a:rPr lang="ko-KR" altLang="en-US" sz="16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인 당연포함</a:t>
                      </a:r>
                    </a:p>
                  </a:txBody>
                  <a:tcPr marL="71771" marR="71771" marT="35885" marB="35885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54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  </a:t>
                      </a:r>
                      <a:r>
                        <a:rPr kumimoji="0" lang="ko-KR" alt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최고위원</a:t>
                      </a:r>
                      <a:r>
                        <a:rPr kumimoji="0" lang="en-US" altLang="ko-KR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(4</a:t>
                      </a:r>
                      <a:r>
                        <a:rPr kumimoji="0" lang="ko-KR" alt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명</a:t>
                      </a:r>
                      <a:r>
                        <a:rPr kumimoji="0" lang="en-US" altLang="ko-KR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) </a:t>
                      </a:r>
                      <a:r>
                        <a:rPr kumimoji="0" lang="ko-KR" alt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분리선출 </a:t>
                      </a:r>
                      <a:r>
                        <a:rPr kumimoji="0" lang="en-US" altLang="ko-KR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: </a:t>
                      </a:r>
                    </a:p>
                    <a:p>
                      <a:pPr marL="0" marR="0" lvl="0" indent="0" algn="l" defTabSz="914354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   1</a:t>
                      </a:r>
                      <a:r>
                        <a:rPr kumimoji="0" lang="ko-KR" alt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인 </a:t>
                      </a:r>
                      <a:r>
                        <a:rPr kumimoji="0" lang="en-US" altLang="ko-KR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1</a:t>
                      </a:r>
                      <a:r>
                        <a:rPr kumimoji="0" lang="ko-KR" alt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표 </a:t>
                      </a:r>
                      <a:r>
                        <a:rPr kumimoji="0" lang="en-US" altLang="ko-KR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2</a:t>
                      </a:r>
                      <a:r>
                        <a:rPr kumimoji="0" lang="ko-KR" alt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인</a:t>
                      </a:r>
                      <a:r>
                        <a:rPr kumimoji="0" lang="en-US" altLang="ko-KR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 </a:t>
                      </a:r>
                      <a:r>
                        <a:rPr kumimoji="0" lang="ko-KR" alt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연기명</a:t>
                      </a:r>
                      <a:r>
                        <a:rPr kumimoji="0" lang="en-US" altLang="ko-KR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, 1~4</a:t>
                      </a:r>
                      <a:r>
                        <a:rPr kumimoji="0" lang="ko-KR" alt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위 득표자</a:t>
                      </a:r>
                      <a:endParaRPr kumimoji="0" lang="en-US" altLang="ko-KR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  <a:p>
                      <a:pPr marL="0" marR="0" lvl="0" indent="0" algn="l" defTabSz="914354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   *</a:t>
                      </a:r>
                      <a:r>
                        <a:rPr kumimoji="0" lang="ko-KR" alt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여성최고위원 </a:t>
                      </a:r>
                      <a:r>
                        <a:rPr kumimoji="0" lang="en-US" altLang="ko-KR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1</a:t>
                      </a:r>
                      <a:r>
                        <a:rPr kumimoji="0" lang="ko-KR" alt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인 당연 포함</a:t>
                      </a:r>
                      <a:endParaRPr kumimoji="0" lang="en-US" altLang="ko-KR" sz="16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71771" marR="71771" marT="35885" marB="35885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12584457"/>
                  </a:ext>
                </a:extLst>
              </a:tr>
              <a:tr h="1281266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81390" marR="81390" marT="40695" marB="40695" anchor="ctr">
                    <a:solidFill>
                      <a:schemeClr val="bg2">
                        <a:lumMod val="90000"/>
                        <a:alpha val="7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81390" marR="81390" marT="40695" marB="40695" anchor="ctr">
                    <a:solidFill>
                      <a:schemeClr val="bg2">
                        <a:lumMod val="90000"/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ko-KR" altLang="en-US" sz="18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 청년최고위원</a:t>
                      </a:r>
                      <a:r>
                        <a:rPr lang="en-US" altLang="ko-KR" sz="18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(1</a:t>
                      </a:r>
                      <a:r>
                        <a:rPr lang="ko-KR" altLang="en-US" sz="18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명</a:t>
                      </a:r>
                      <a:r>
                        <a:rPr lang="en-US" altLang="ko-KR" sz="18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) </a:t>
                      </a:r>
                      <a:r>
                        <a:rPr lang="ko-KR" altLang="en-US" sz="18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분리선출 </a:t>
                      </a:r>
                      <a:r>
                        <a:rPr lang="en-US" altLang="ko-KR" sz="18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: </a:t>
                      </a: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en-US" altLang="ko-KR" sz="1800" b="0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  </a:t>
                      </a:r>
                      <a:r>
                        <a:rPr lang="en-US" altLang="ko-KR" sz="18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1</a:t>
                      </a:r>
                      <a:r>
                        <a:rPr lang="ko-KR" altLang="en-US" sz="18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인 </a:t>
                      </a:r>
                      <a:r>
                        <a:rPr lang="en-US" altLang="ko-KR" sz="18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1</a:t>
                      </a:r>
                      <a:r>
                        <a:rPr lang="ko-KR" altLang="en-US" sz="18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표제</a:t>
                      </a:r>
                      <a:r>
                        <a:rPr lang="en-US" altLang="ko-KR" sz="18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 1</a:t>
                      </a:r>
                      <a:r>
                        <a:rPr lang="ko-KR" altLang="en-US" sz="18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위 득표자</a:t>
                      </a:r>
                      <a:endParaRPr lang="en-US" altLang="ko-KR" sz="1800" b="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en-US" altLang="ko-KR" sz="18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  </a:t>
                      </a:r>
                      <a:r>
                        <a:rPr lang="en-US" altLang="ko-KR" sz="14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* </a:t>
                      </a:r>
                      <a:r>
                        <a:rPr lang="ko-KR" altLang="en-US" sz="14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만 </a:t>
                      </a:r>
                      <a:r>
                        <a:rPr lang="en-US" altLang="ko-KR" sz="14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45</a:t>
                      </a:r>
                      <a:r>
                        <a:rPr lang="ko-KR" altLang="en-US" sz="14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세 미만에게</a:t>
                      </a:r>
                      <a:r>
                        <a:rPr lang="ko-KR" altLang="en-US" sz="1400" b="0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선거권 및 피선거권</a:t>
                      </a:r>
                      <a:endParaRPr lang="ko-KR" altLang="en-US" sz="14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71771" marR="71771" marT="35885" marB="35885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1260757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166322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직사각형 19"/>
          <p:cNvSpPr/>
          <p:nvPr/>
        </p:nvSpPr>
        <p:spPr>
          <a:xfrm>
            <a:off x="654567" y="404664"/>
            <a:ext cx="11203604" cy="6050535"/>
          </a:xfrm>
          <a:prstGeom prst="rect">
            <a:avLst/>
          </a:prstGeom>
          <a:noFill/>
          <a:ln w="19050">
            <a:solidFill>
              <a:schemeClr val="tx1">
                <a:lumMod val="65000"/>
                <a:lumOff val="35000"/>
                <a:alpha val="9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직사각형 29"/>
          <p:cNvSpPr/>
          <p:nvPr/>
        </p:nvSpPr>
        <p:spPr>
          <a:xfrm flipV="1">
            <a:off x="1339" y="-2"/>
            <a:ext cx="12190661" cy="203200"/>
          </a:xfrm>
          <a:prstGeom prst="rect">
            <a:avLst/>
          </a:prstGeom>
          <a:solidFill>
            <a:srgbClr val="C8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직사각형 30"/>
          <p:cNvSpPr/>
          <p:nvPr/>
        </p:nvSpPr>
        <p:spPr>
          <a:xfrm flipV="1">
            <a:off x="8599" y="6669184"/>
            <a:ext cx="12190661" cy="203200"/>
          </a:xfrm>
          <a:prstGeom prst="rect">
            <a:avLst/>
          </a:prstGeom>
          <a:solidFill>
            <a:srgbClr val="C8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" name="그룹 1"/>
          <p:cNvGrpSpPr/>
          <p:nvPr/>
        </p:nvGrpSpPr>
        <p:grpSpPr>
          <a:xfrm>
            <a:off x="0" y="813154"/>
            <a:ext cx="3162925" cy="572024"/>
            <a:chOff x="0" y="1103434"/>
            <a:chExt cx="4316977" cy="572024"/>
          </a:xfrm>
        </p:grpSpPr>
        <p:sp>
          <p:nvSpPr>
            <p:cNvPr id="25" name="직사각형 24"/>
            <p:cNvSpPr/>
            <p:nvPr/>
          </p:nvSpPr>
          <p:spPr>
            <a:xfrm>
              <a:off x="0" y="1103434"/>
              <a:ext cx="4316977" cy="485624"/>
            </a:xfrm>
            <a:prstGeom prst="rect">
              <a:avLst/>
            </a:prstGeom>
            <a:solidFill>
              <a:srgbClr val="C80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endParaRPr>
            </a:p>
          </p:txBody>
        </p:sp>
        <p:sp>
          <p:nvSpPr>
            <p:cNvPr id="26" name="직각 삼각형 25"/>
            <p:cNvSpPr/>
            <p:nvPr/>
          </p:nvSpPr>
          <p:spPr>
            <a:xfrm rot="5400000">
              <a:off x="3999965" y="1421917"/>
              <a:ext cx="86400" cy="420681"/>
            </a:xfrm>
            <a:prstGeom prst="rtTriangle">
              <a:avLst/>
            </a:prstGeom>
            <a:solidFill>
              <a:srgbClr val="C80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57698" y="1161490"/>
              <a:ext cx="4095807" cy="400110"/>
            </a:xfrm>
            <a:prstGeom prst="rect">
              <a:avLst/>
            </a:prstGeom>
            <a:solidFill>
              <a:srgbClr val="C80000"/>
            </a:solidFill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ln>
                    <a:solidFill>
                      <a:schemeClr val="bg1">
                        <a:alpha val="3000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최고위원회의 구성</a:t>
              </a:r>
              <a:endParaRPr lang="en-US" altLang="ko-KR" sz="2000" b="1" dirty="0">
                <a:ln>
                  <a:solidFill>
                    <a:schemeClr val="bg1">
                      <a:alpha val="3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graphicFrame>
        <p:nvGraphicFramePr>
          <p:cNvPr id="21" name="표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733110043"/>
              </p:ext>
            </p:extLst>
          </p:nvPr>
        </p:nvGraphicFramePr>
        <p:xfrm>
          <a:off x="1149634" y="1618937"/>
          <a:ext cx="10259095" cy="4443786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5055664">
                  <a:extLst>
                    <a:ext uri="{9D8B030D-6E8A-4147-A177-3AD203B41FA5}">
                      <a16:colId xmlns:a16="http://schemas.microsoft.com/office/drawing/2014/main" xmlns="" val="3095072449"/>
                    </a:ext>
                  </a:extLst>
                </a:gridCol>
                <a:gridCol w="5203431"/>
              </a:tblGrid>
              <a:tr h="537268"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2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현행</a:t>
                      </a:r>
                    </a:p>
                  </a:txBody>
                  <a:tcPr marL="75592" marR="75592" marT="37796" marB="3779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>
                        <a:alpha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2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개편</a:t>
                      </a:r>
                      <a:r>
                        <a:rPr kumimoji="0" lang="en-US" altLang="ko-KR" sz="2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2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안</a:t>
                      </a:r>
                      <a:r>
                        <a:rPr kumimoji="0" lang="en-US" altLang="ko-KR" sz="2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)</a:t>
                      </a:r>
                      <a:endParaRPr kumimoji="0" lang="ko-KR" altLang="en-US" sz="22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75592" marR="75592" marT="37796" marB="37796" anchor="ctr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>
                        <a:alpha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95061000"/>
                  </a:ext>
                </a:extLst>
              </a:tr>
              <a:tr h="660324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900" b="0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 </a:t>
                      </a:r>
                      <a:r>
                        <a:rPr lang="ko-KR" altLang="en-US" sz="19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대표최고위원</a:t>
                      </a:r>
                      <a:r>
                        <a:rPr lang="en-US" altLang="ko-KR" sz="19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(1)</a:t>
                      </a:r>
                      <a:endParaRPr lang="ko-KR" altLang="en-US" sz="19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75592" marR="75592" marT="37796" marB="3779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9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 당 대표</a:t>
                      </a:r>
                      <a:r>
                        <a:rPr lang="en-US" altLang="ko-KR" sz="19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(1)</a:t>
                      </a:r>
                      <a:endParaRPr lang="ko-KR" altLang="en-US" sz="19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75592" marR="75592" marT="37796" marB="3779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735116972"/>
                  </a:ext>
                </a:extLst>
              </a:tr>
              <a:tr h="882394">
                <a:tc rowSpan="2">
                  <a:txBody>
                    <a:bodyPr/>
                    <a:lstStyle/>
                    <a:p>
                      <a:pPr marL="0" marR="0" lvl="0" indent="0" algn="l" defTabSz="914354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  </a:t>
                      </a:r>
                      <a:r>
                        <a:rPr kumimoji="0" lang="ko-KR" altLang="en-US" sz="19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선출직</a:t>
                      </a:r>
                      <a:r>
                        <a:rPr kumimoji="0" lang="ko-KR" altLang="en-US" sz="1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 최고위원</a:t>
                      </a:r>
                      <a:r>
                        <a:rPr kumimoji="0" lang="en-US" altLang="ko-KR" sz="1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(4)</a:t>
                      </a:r>
                      <a:br>
                        <a:rPr kumimoji="0" lang="en-US" altLang="ko-KR" sz="1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</a:br>
                      <a:r>
                        <a:rPr kumimoji="0" lang="en-US" altLang="ko-KR" sz="1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   </a:t>
                      </a:r>
                      <a:r>
                        <a:rPr kumimoji="0" lang="en-US" altLang="ko-KR" sz="17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*</a:t>
                      </a:r>
                      <a:r>
                        <a:rPr kumimoji="0" lang="ko-KR" altLang="en-US" sz="17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여성최고위원 </a:t>
                      </a:r>
                      <a:r>
                        <a:rPr kumimoji="0" lang="en-US" altLang="ko-KR" sz="17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1</a:t>
                      </a:r>
                      <a:r>
                        <a:rPr kumimoji="0" lang="ko-KR" altLang="en-US" sz="17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인 당연포함</a:t>
                      </a:r>
                    </a:p>
                  </a:txBody>
                  <a:tcPr marL="75592" marR="75592" marT="37796" marB="3779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54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  </a:t>
                      </a:r>
                      <a:r>
                        <a:rPr kumimoji="0" lang="ko-KR" altLang="en-US" sz="19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선출직</a:t>
                      </a:r>
                      <a:r>
                        <a:rPr kumimoji="0" lang="ko-KR" altLang="en-US" sz="1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 최고위원</a:t>
                      </a:r>
                      <a:r>
                        <a:rPr kumimoji="0" lang="en-US" altLang="ko-KR" sz="1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(4)</a:t>
                      </a:r>
                    </a:p>
                    <a:p>
                      <a:pPr marL="0" marR="0" lvl="0" indent="0" algn="l" defTabSz="914354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7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   *</a:t>
                      </a:r>
                      <a:r>
                        <a:rPr kumimoji="0" lang="ko-KR" altLang="en-US" sz="17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여성최고위원 </a:t>
                      </a:r>
                      <a:r>
                        <a:rPr kumimoji="0" lang="en-US" altLang="ko-KR" sz="17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1</a:t>
                      </a:r>
                      <a:r>
                        <a:rPr kumimoji="0" lang="ko-KR" altLang="en-US" sz="17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인 당연포함</a:t>
                      </a:r>
                    </a:p>
                  </a:txBody>
                  <a:tcPr marL="75592" marR="75592" marT="37796" marB="3779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8171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9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 청년최고위원</a:t>
                      </a:r>
                      <a:r>
                        <a:rPr lang="en-US" altLang="ko-KR" sz="19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(1)</a:t>
                      </a:r>
                      <a:endParaRPr lang="ko-KR" altLang="en-US" sz="1900" b="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75592" marR="75592" marT="37796" marB="3779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60539">
                <a:tc>
                  <a:txBody>
                    <a:bodyPr/>
                    <a:lstStyle/>
                    <a:p>
                      <a:pPr marL="0" marR="0" lvl="0" indent="0" algn="l" defTabSz="91435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  원내대표</a:t>
                      </a:r>
                      <a:r>
                        <a:rPr kumimoji="0" lang="en-US" altLang="ko-KR" sz="1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(1), </a:t>
                      </a:r>
                      <a:r>
                        <a:rPr kumimoji="0" lang="ko-KR" altLang="en-US" sz="1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정책위의장</a:t>
                      </a:r>
                      <a:r>
                        <a:rPr kumimoji="0" lang="en-US" altLang="ko-KR" sz="1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(1)</a:t>
                      </a:r>
                      <a:endParaRPr kumimoji="0" lang="ko-KR" altLang="en-US" sz="19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75592" marR="75592" marT="37796" marB="3779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5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  원내대표</a:t>
                      </a:r>
                      <a:r>
                        <a:rPr kumimoji="0" lang="en-US" altLang="ko-KR" sz="1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(1), </a:t>
                      </a:r>
                      <a:r>
                        <a:rPr kumimoji="0" lang="ko-KR" altLang="en-US" sz="1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정책위의장</a:t>
                      </a:r>
                      <a:r>
                        <a:rPr kumimoji="0" lang="en-US" altLang="ko-KR" sz="1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(1)</a:t>
                      </a:r>
                      <a:endParaRPr kumimoji="0" lang="ko-KR" altLang="en-US" sz="19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75592" marR="75592" marT="37796" marB="3779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58156764"/>
                  </a:ext>
                </a:extLst>
              </a:tr>
              <a:tr h="1105392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9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 </a:t>
                      </a:r>
                      <a:r>
                        <a:rPr lang="ko-KR" altLang="en-US" sz="1900" b="0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지명직</a:t>
                      </a:r>
                      <a:r>
                        <a:rPr lang="ko-KR" altLang="en-US" sz="19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최고위원</a:t>
                      </a:r>
                      <a:r>
                        <a:rPr lang="en-US" altLang="ko-KR" sz="19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(2)</a:t>
                      </a:r>
                    </a:p>
                    <a:p>
                      <a:pPr algn="l" latinLnBrk="1"/>
                      <a:r>
                        <a:rPr lang="en-US" altLang="ko-KR" sz="17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  *</a:t>
                      </a:r>
                      <a:r>
                        <a:rPr lang="ko-KR" altLang="en-US" sz="17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대표최고위원이 지명</a:t>
                      </a:r>
                      <a:endParaRPr lang="ko-KR" altLang="en-US" sz="17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75592" marR="75592" marT="37796" marB="3779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9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 </a:t>
                      </a:r>
                      <a:r>
                        <a:rPr lang="ko-KR" altLang="en-US" sz="1900" b="0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지명직</a:t>
                      </a:r>
                      <a:r>
                        <a:rPr lang="ko-KR" altLang="en-US" sz="19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최고위원</a:t>
                      </a:r>
                      <a:r>
                        <a:rPr lang="en-US" altLang="ko-KR" sz="19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(1)</a:t>
                      </a:r>
                    </a:p>
                    <a:p>
                      <a:pPr algn="l" latinLnBrk="1"/>
                      <a:r>
                        <a:rPr lang="en-US" altLang="ko-KR" sz="17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  *</a:t>
                      </a:r>
                      <a:r>
                        <a:rPr lang="ko-KR" altLang="en-US" sz="17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당 대표가 지명</a:t>
                      </a:r>
                      <a:endParaRPr lang="ko-KR" altLang="en-US" sz="17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75592" marR="75592" marT="37796" marB="3779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5596219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608651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직사각형 19"/>
          <p:cNvSpPr/>
          <p:nvPr/>
        </p:nvSpPr>
        <p:spPr>
          <a:xfrm>
            <a:off x="654567" y="404664"/>
            <a:ext cx="11203604" cy="6050535"/>
          </a:xfrm>
          <a:prstGeom prst="rect">
            <a:avLst/>
          </a:prstGeom>
          <a:noFill/>
          <a:ln w="19050">
            <a:solidFill>
              <a:schemeClr val="tx1">
                <a:lumMod val="65000"/>
                <a:lumOff val="35000"/>
                <a:alpha val="9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직사각형 29"/>
          <p:cNvSpPr/>
          <p:nvPr/>
        </p:nvSpPr>
        <p:spPr>
          <a:xfrm flipV="1">
            <a:off x="1339" y="-2"/>
            <a:ext cx="12190661" cy="203200"/>
          </a:xfrm>
          <a:prstGeom prst="rect">
            <a:avLst/>
          </a:prstGeom>
          <a:solidFill>
            <a:srgbClr val="C8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직사각형 30"/>
          <p:cNvSpPr/>
          <p:nvPr/>
        </p:nvSpPr>
        <p:spPr>
          <a:xfrm flipV="1">
            <a:off x="8599" y="6669184"/>
            <a:ext cx="12190661" cy="203200"/>
          </a:xfrm>
          <a:prstGeom prst="rect">
            <a:avLst/>
          </a:prstGeom>
          <a:solidFill>
            <a:srgbClr val="C8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" name="그룹 9"/>
          <p:cNvGrpSpPr/>
          <p:nvPr/>
        </p:nvGrpSpPr>
        <p:grpSpPr>
          <a:xfrm>
            <a:off x="0" y="816257"/>
            <a:ext cx="1915593" cy="572024"/>
            <a:chOff x="0" y="1106537"/>
            <a:chExt cx="1915593" cy="572024"/>
          </a:xfrm>
        </p:grpSpPr>
        <p:grpSp>
          <p:nvGrpSpPr>
            <p:cNvPr id="11" name="그룹 10"/>
            <p:cNvGrpSpPr/>
            <p:nvPr/>
          </p:nvGrpSpPr>
          <p:grpSpPr>
            <a:xfrm>
              <a:off x="0" y="1106537"/>
              <a:ext cx="1915593" cy="572024"/>
              <a:chOff x="0" y="1106537"/>
              <a:chExt cx="1915593" cy="572024"/>
            </a:xfrm>
          </p:grpSpPr>
          <p:sp>
            <p:nvSpPr>
              <p:cNvPr id="13" name="직사각형 12"/>
              <p:cNvSpPr/>
              <p:nvPr/>
            </p:nvSpPr>
            <p:spPr>
              <a:xfrm>
                <a:off x="0" y="1106537"/>
                <a:ext cx="1903153" cy="485624"/>
              </a:xfrm>
              <a:prstGeom prst="rect">
                <a:avLst/>
              </a:prstGeom>
              <a:solidFill>
                <a:srgbClr val="C80000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  <p:sp>
            <p:nvSpPr>
              <p:cNvPr id="14" name="직각 삼각형 13"/>
              <p:cNvSpPr/>
              <p:nvPr/>
            </p:nvSpPr>
            <p:spPr>
              <a:xfrm rot="5400000">
                <a:off x="1779664" y="1542631"/>
                <a:ext cx="86400" cy="185459"/>
              </a:xfrm>
              <a:prstGeom prst="rtTriangle">
                <a:avLst/>
              </a:prstGeom>
              <a:solidFill>
                <a:srgbClr val="C80000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2" name="TextBox 11"/>
            <p:cNvSpPr txBox="1"/>
            <p:nvPr/>
          </p:nvSpPr>
          <p:spPr>
            <a:xfrm>
              <a:off x="189965" y="1162855"/>
              <a:ext cx="1600450" cy="400110"/>
            </a:xfrm>
            <a:prstGeom prst="rect">
              <a:avLst/>
            </a:prstGeom>
            <a:solidFill>
              <a:srgbClr val="C80000"/>
            </a:solidFill>
          </p:spPr>
          <p:txBody>
            <a:bodyPr wrap="square" rtlCol="0">
              <a:spAutoFit/>
            </a:bodyPr>
            <a:lstStyle/>
            <a:p>
              <a:r>
                <a:rPr lang="ko-KR" altLang="en-US" sz="2000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선거인</a:t>
              </a:r>
              <a:r>
                <a:rPr lang="ko-KR" altLang="en-US" sz="2000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단</a:t>
              </a:r>
              <a:endParaRPr lang="en-US" altLang="ko-KR" sz="20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9252020"/>
              </p:ext>
            </p:extLst>
          </p:nvPr>
        </p:nvGraphicFramePr>
        <p:xfrm>
          <a:off x="951576" y="1543551"/>
          <a:ext cx="10572767" cy="4654049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820653">
                  <a:extLst>
                    <a:ext uri="{9D8B030D-6E8A-4147-A177-3AD203B41FA5}">
                      <a16:colId xmlns:a16="http://schemas.microsoft.com/office/drawing/2014/main" xmlns="" val="3095072449"/>
                    </a:ext>
                  </a:extLst>
                </a:gridCol>
                <a:gridCol w="4267200"/>
                <a:gridCol w="4484914"/>
              </a:tblGrid>
              <a:tr h="436471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1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구분</a:t>
                      </a:r>
                      <a:endParaRPr lang="ko-KR" altLang="en-US" sz="2100" dirty="0"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71771" marR="71771" marT="35885" marB="3588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>
                        <a:alpha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2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현행</a:t>
                      </a:r>
                    </a:p>
                  </a:txBody>
                  <a:tcPr marL="71771" marR="71771" marT="35885" marB="35885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>
                        <a:alpha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2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개편</a:t>
                      </a:r>
                      <a:r>
                        <a:rPr kumimoji="0" lang="en-US" altLang="ko-KR" sz="2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2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안</a:t>
                      </a:r>
                      <a:r>
                        <a:rPr kumimoji="0" lang="en-US" altLang="ko-KR" sz="2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)</a:t>
                      </a:r>
                      <a:endParaRPr kumimoji="0" lang="ko-KR" altLang="en-US" sz="21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71771" marR="71771" marT="35885" marB="35885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>
                        <a:alpha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95061000"/>
                  </a:ext>
                </a:extLst>
              </a:tr>
              <a:tr h="2040435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당대표 및 </a:t>
                      </a:r>
                      <a:endParaRPr lang="en-US" altLang="ko-KR" sz="2000" kern="0" spc="0" dirty="0" smtClean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최고위원 </a:t>
                      </a:r>
                      <a:r>
                        <a:rPr lang="ko-KR" altLang="en-US" sz="2000" kern="0" spc="0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선거</a:t>
                      </a:r>
                      <a:endParaRPr lang="en-US" altLang="ko-KR" sz="2000" kern="0" spc="0" dirty="0" smtClean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kern="0" spc="0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(</a:t>
                      </a:r>
                      <a:r>
                        <a:rPr lang="ko-KR" altLang="en-US" sz="2000" kern="0" spc="0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약 </a:t>
                      </a:r>
                      <a:r>
                        <a:rPr lang="en-US" altLang="ko-KR" sz="2000" kern="0" spc="0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34</a:t>
                      </a:r>
                      <a:r>
                        <a:rPr lang="ko-KR" altLang="en-US" sz="2000" kern="0" spc="0" dirty="0" err="1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만명</a:t>
                      </a:r>
                      <a:r>
                        <a:rPr lang="en-US" altLang="ko-KR" sz="2000" kern="0" spc="0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)</a:t>
                      </a:r>
                      <a:endParaRPr lang="ko-KR" altLang="en-US" sz="2000" kern="0" spc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① 전당대회 </a:t>
                      </a: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대의원</a:t>
                      </a:r>
                      <a:r>
                        <a:rPr lang="en-US" altLang="ko-KR" sz="2000" kern="0" spc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(</a:t>
                      </a: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약 </a:t>
                      </a:r>
                      <a:r>
                        <a:rPr lang="en-US" altLang="ko-KR" sz="2000" kern="0" spc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1</a:t>
                      </a:r>
                      <a:r>
                        <a:rPr lang="ko-KR" altLang="en-US" sz="2000" kern="0" spc="0" dirty="0" err="1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만명</a:t>
                      </a:r>
                      <a:r>
                        <a:rPr lang="en-US" altLang="ko-KR" sz="2000" kern="0" spc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)</a:t>
                      </a:r>
                      <a:endParaRPr lang="ko-KR" altLang="en-US" sz="2000" kern="0" spc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② 책임당원 </a:t>
                      </a: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선거인</a:t>
                      </a:r>
                      <a:r>
                        <a:rPr lang="en-US" altLang="ko-KR" sz="2000" kern="0" spc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(</a:t>
                      </a: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약 </a:t>
                      </a:r>
                      <a:r>
                        <a:rPr lang="en-US" altLang="ko-KR" sz="2000" kern="0" spc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28</a:t>
                      </a:r>
                      <a:r>
                        <a:rPr lang="ko-KR" altLang="en-US" sz="2000" kern="0" spc="0" dirty="0" err="1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만명</a:t>
                      </a:r>
                      <a:r>
                        <a:rPr lang="en-US" altLang="ko-KR" sz="2000" kern="0" spc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)</a:t>
                      </a:r>
                      <a:endParaRPr lang="ko-KR" altLang="en-US" sz="2000" kern="0" spc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③ 일반당원 </a:t>
                      </a: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선거인</a:t>
                      </a:r>
                      <a:r>
                        <a:rPr lang="en-US" altLang="ko-KR" sz="2000" kern="0" spc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(</a:t>
                      </a: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약 </a:t>
                      </a:r>
                      <a:r>
                        <a:rPr lang="en-US" altLang="ko-KR" sz="2000" kern="0" spc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4</a:t>
                      </a:r>
                      <a:r>
                        <a:rPr lang="ko-KR" altLang="en-US" sz="2000" kern="0" spc="0" dirty="0" err="1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만명</a:t>
                      </a:r>
                      <a:r>
                        <a:rPr lang="en-US" altLang="ko-KR" sz="2000" kern="0" spc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)</a:t>
                      </a:r>
                      <a:endParaRPr lang="ko-KR" altLang="en-US" sz="2000" kern="0" spc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④ 일반국민 </a:t>
                      </a: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대상 청년선거인</a:t>
                      </a:r>
                      <a:r>
                        <a:rPr lang="en-US" altLang="ko-KR" sz="2000" kern="0" spc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(</a:t>
                      </a: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약 </a:t>
                      </a:r>
                      <a:r>
                        <a:rPr lang="en-US" altLang="ko-KR" sz="2000" kern="0" spc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1</a:t>
                      </a:r>
                      <a:r>
                        <a:rPr lang="ko-KR" altLang="en-US" sz="2000" kern="0" spc="0" dirty="0" err="1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만명</a:t>
                      </a:r>
                      <a:r>
                        <a:rPr lang="en-US" altLang="ko-KR" sz="2000" kern="0" spc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)</a:t>
                      </a:r>
                      <a:endParaRPr lang="ko-KR" altLang="en-US" sz="2000" kern="0" spc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200" kern="0" spc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현행과 동일</a:t>
                      </a: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735116972"/>
                  </a:ext>
                </a:extLst>
              </a:tr>
              <a:tr h="2177143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청년최고위원 </a:t>
                      </a:r>
                      <a:endParaRPr lang="en-US" altLang="ko-KR" sz="2000" kern="0" spc="0" dirty="0" smtClean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선거</a:t>
                      </a:r>
                      <a:endParaRPr lang="ko-KR" altLang="en-US" sz="2000" kern="0" spc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200" kern="0" spc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규정 없음</a:t>
                      </a: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① 전당대회 </a:t>
                      </a: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대의원 </a:t>
                      </a:r>
                      <a:r>
                        <a:rPr lang="ko-KR" altLang="en-US" sz="2000" kern="0" spc="0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中 </a:t>
                      </a: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만 </a:t>
                      </a:r>
                      <a:r>
                        <a:rPr lang="en-US" altLang="ko-KR" sz="2000" kern="0" spc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45</a:t>
                      </a: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세 미만인 자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② 책임당원 </a:t>
                      </a: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선거인 </a:t>
                      </a:r>
                      <a:r>
                        <a:rPr lang="ko-KR" altLang="en-US" sz="2000" kern="0" spc="0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中 </a:t>
                      </a: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만 </a:t>
                      </a:r>
                      <a:r>
                        <a:rPr lang="en-US" altLang="ko-KR" sz="2000" kern="0" spc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45</a:t>
                      </a: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세 미만인 자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③ 일반당원 </a:t>
                      </a: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선거인 </a:t>
                      </a:r>
                      <a:r>
                        <a:rPr lang="ko-KR" altLang="en-US" sz="2000" kern="0" spc="0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中 </a:t>
                      </a: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만 </a:t>
                      </a:r>
                      <a:r>
                        <a:rPr lang="en-US" altLang="ko-KR" sz="2000" kern="0" spc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45</a:t>
                      </a: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세 미만인 자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④ 일반국민 </a:t>
                      </a: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대상 청년선거인</a:t>
                      </a: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125844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9110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직사각형 19"/>
          <p:cNvSpPr/>
          <p:nvPr/>
        </p:nvSpPr>
        <p:spPr>
          <a:xfrm>
            <a:off x="654567" y="404664"/>
            <a:ext cx="11203604" cy="6050535"/>
          </a:xfrm>
          <a:prstGeom prst="rect">
            <a:avLst/>
          </a:prstGeom>
          <a:noFill/>
          <a:ln w="19050">
            <a:solidFill>
              <a:schemeClr val="tx1">
                <a:lumMod val="65000"/>
                <a:lumOff val="35000"/>
                <a:alpha val="9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직사각형 29"/>
          <p:cNvSpPr/>
          <p:nvPr/>
        </p:nvSpPr>
        <p:spPr>
          <a:xfrm flipV="1">
            <a:off x="1339" y="-2"/>
            <a:ext cx="12190661" cy="203200"/>
          </a:xfrm>
          <a:prstGeom prst="rect">
            <a:avLst/>
          </a:prstGeom>
          <a:solidFill>
            <a:srgbClr val="C8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직사각형 30"/>
          <p:cNvSpPr/>
          <p:nvPr/>
        </p:nvSpPr>
        <p:spPr>
          <a:xfrm flipV="1">
            <a:off x="8599" y="6669184"/>
            <a:ext cx="12190661" cy="203200"/>
          </a:xfrm>
          <a:prstGeom prst="rect">
            <a:avLst/>
          </a:prstGeom>
          <a:solidFill>
            <a:srgbClr val="C8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8" name="그룹 17"/>
          <p:cNvGrpSpPr/>
          <p:nvPr/>
        </p:nvGrpSpPr>
        <p:grpSpPr>
          <a:xfrm>
            <a:off x="0" y="813154"/>
            <a:ext cx="5296983" cy="572024"/>
            <a:chOff x="0" y="1103434"/>
            <a:chExt cx="4316977" cy="572024"/>
          </a:xfrm>
        </p:grpSpPr>
        <p:sp>
          <p:nvSpPr>
            <p:cNvPr id="19" name="직사각형 18"/>
            <p:cNvSpPr/>
            <p:nvPr/>
          </p:nvSpPr>
          <p:spPr>
            <a:xfrm>
              <a:off x="0" y="1103434"/>
              <a:ext cx="4316977" cy="485624"/>
            </a:xfrm>
            <a:prstGeom prst="rect">
              <a:avLst/>
            </a:prstGeom>
            <a:solidFill>
              <a:srgbClr val="C80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endParaRPr>
            </a:p>
          </p:txBody>
        </p:sp>
        <p:sp>
          <p:nvSpPr>
            <p:cNvPr id="24" name="직각 삼각형 23"/>
            <p:cNvSpPr/>
            <p:nvPr/>
          </p:nvSpPr>
          <p:spPr>
            <a:xfrm rot="5400000">
              <a:off x="3999965" y="1421917"/>
              <a:ext cx="86400" cy="420681"/>
            </a:xfrm>
            <a:prstGeom prst="rtTriangle">
              <a:avLst/>
            </a:prstGeom>
            <a:solidFill>
              <a:srgbClr val="C80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57698" y="1161490"/>
              <a:ext cx="4095807" cy="400110"/>
            </a:xfrm>
            <a:prstGeom prst="rect">
              <a:avLst/>
            </a:prstGeom>
            <a:solidFill>
              <a:srgbClr val="C80000"/>
            </a:solidFill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ln>
                    <a:solidFill>
                      <a:schemeClr val="bg1">
                        <a:alpha val="3000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당 대표 </a:t>
              </a:r>
              <a:r>
                <a:rPr lang="ko-KR" altLang="en-US" sz="2000" b="1" dirty="0" err="1" smtClean="0">
                  <a:ln>
                    <a:solidFill>
                      <a:schemeClr val="bg1">
                        <a:alpha val="3000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궐위시</a:t>
              </a:r>
              <a:r>
                <a:rPr lang="ko-KR" altLang="en-US" sz="2000" b="1" dirty="0" smtClean="0">
                  <a:ln>
                    <a:solidFill>
                      <a:schemeClr val="bg1">
                        <a:alpha val="3000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잔여임기 후임자 선출 방식</a:t>
              </a:r>
              <a:endParaRPr lang="en-US" altLang="ko-KR" sz="2000" b="1" dirty="0">
                <a:ln>
                  <a:solidFill>
                    <a:schemeClr val="bg1">
                      <a:alpha val="3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graphicFrame>
        <p:nvGraphicFramePr>
          <p:cNvPr id="26" name="표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44743492"/>
              </p:ext>
            </p:extLst>
          </p:nvPr>
        </p:nvGraphicFramePr>
        <p:xfrm>
          <a:off x="1043280" y="1713954"/>
          <a:ext cx="10469161" cy="432684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5405538"/>
                <a:gridCol w="5063623"/>
              </a:tblGrid>
              <a:tr h="605830"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현행</a:t>
                      </a:r>
                    </a:p>
                  </a:txBody>
                  <a:tcPr marL="81390" marR="81390" marT="40695" marB="4069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>
                        <a:alpha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개편</a:t>
                      </a:r>
                      <a:r>
                        <a:rPr kumimoji="0" lang="en-US" altLang="ko-KR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안</a:t>
                      </a:r>
                      <a:r>
                        <a:rPr kumimoji="0" lang="en-US" altLang="ko-KR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)</a:t>
                      </a:r>
                      <a:endParaRPr kumimoji="0" lang="ko-KR" altLang="en-US" sz="24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81390" marR="81390" marT="40695" marB="40695" anchor="ctr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>
                        <a:alpha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95061000"/>
                  </a:ext>
                </a:extLst>
              </a:tr>
              <a:tr h="1951506">
                <a:tc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ko-KR" altLang="en-US" sz="2200" b="0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  </a:t>
                      </a:r>
                      <a:r>
                        <a:rPr lang="ko-KR" altLang="en-US" sz="22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잔여임기 </a:t>
                      </a:r>
                      <a:r>
                        <a:rPr lang="en-US" altLang="ko-KR" sz="22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1</a:t>
                      </a:r>
                      <a:r>
                        <a:rPr lang="ko-KR" altLang="en-US" sz="22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년 이상일 경우</a:t>
                      </a:r>
                      <a:r>
                        <a:rPr lang="en-US" altLang="ko-KR" sz="22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</a:t>
                      </a:r>
                      <a:r>
                        <a:rPr lang="en-US" altLang="ko-KR" sz="2200" b="0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</a:t>
                      </a: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en-US" altLang="ko-KR" sz="2200" b="0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  </a:t>
                      </a:r>
                      <a:r>
                        <a:rPr lang="ko-KR" altLang="en-US" sz="22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궐위된 날로부터 </a:t>
                      </a:r>
                      <a:r>
                        <a:rPr lang="en-US" altLang="ko-KR" sz="22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60</a:t>
                      </a:r>
                      <a:r>
                        <a:rPr lang="ko-KR" altLang="en-US" sz="22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일 이내 </a:t>
                      </a:r>
                      <a:endParaRPr lang="en-US" altLang="ko-KR" sz="2200" b="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en-US" altLang="ko-KR" sz="22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  </a:t>
                      </a:r>
                      <a:r>
                        <a:rPr lang="ko-KR" altLang="en-US" sz="22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임시 전당대회 개최하여 선출</a:t>
                      </a:r>
                      <a:endParaRPr lang="ko-KR" altLang="en-US" sz="22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81390" marR="81390" marT="40695" marB="4069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ko-KR" altLang="en-US" sz="2200" b="0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  </a:t>
                      </a:r>
                      <a:r>
                        <a:rPr lang="ko-KR" altLang="en-US" sz="22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잔여임기 </a:t>
                      </a:r>
                      <a:r>
                        <a:rPr lang="en-US" altLang="ko-KR" sz="22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6</a:t>
                      </a:r>
                      <a:r>
                        <a:rPr lang="ko-KR" altLang="en-US" sz="22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개월 이상일 경우</a:t>
                      </a:r>
                      <a:r>
                        <a:rPr lang="en-US" altLang="ko-KR" sz="22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</a:t>
                      </a: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en-US" altLang="ko-KR" sz="2200" b="0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  </a:t>
                      </a:r>
                      <a:r>
                        <a:rPr lang="ko-KR" altLang="en-US" sz="2200" b="0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궐위된 날로부터 </a:t>
                      </a:r>
                      <a:r>
                        <a:rPr lang="en-US" altLang="ko-KR" sz="2200" b="0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60</a:t>
                      </a:r>
                      <a:r>
                        <a:rPr lang="ko-KR" altLang="en-US" sz="2200" b="0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일 이내</a:t>
                      </a:r>
                      <a:endParaRPr lang="en-US" altLang="ko-KR" sz="2200" b="0" baseline="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en-US" altLang="ko-KR" sz="2200" b="0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  </a:t>
                      </a:r>
                      <a:r>
                        <a:rPr lang="ko-KR" altLang="en-US" sz="2200" b="0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임시 전당대회 개최하여 선출 </a:t>
                      </a:r>
                      <a:endParaRPr lang="en-US" altLang="ko-KR" sz="2200" b="0" baseline="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81390" marR="81390" marT="40695" marB="40695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735116972"/>
                  </a:ext>
                </a:extLst>
              </a:tr>
              <a:tr h="1769504">
                <a:tc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ko-KR" altLang="en-US" sz="22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  잔여임기 </a:t>
                      </a:r>
                      <a:r>
                        <a:rPr lang="en-US" altLang="ko-KR" sz="22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1</a:t>
                      </a:r>
                      <a:r>
                        <a:rPr lang="ko-KR" altLang="en-US" sz="22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년 미만일 경우</a:t>
                      </a:r>
                      <a:r>
                        <a:rPr lang="en-US" altLang="ko-KR" sz="22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</a:t>
                      </a: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ko-KR" altLang="en-US" sz="22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  최고위원</a:t>
                      </a:r>
                      <a:r>
                        <a:rPr lang="ko-KR" altLang="en-US" sz="2200" b="0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중 </a:t>
                      </a:r>
                      <a:r>
                        <a:rPr lang="ko-KR" altLang="en-US" sz="2200" b="0" baseline="0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선거득표순으로</a:t>
                      </a:r>
                      <a:r>
                        <a:rPr lang="ko-KR" altLang="en-US" sz="2200" b="0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승계</a:t>
                      </a:r>
                      <a:endParaRPr lang="ko-KR" altLang="en-US" sz="22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81390" marR="81390" marT="40695" marB="4069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ko-KR" altLang="en-US" sz="2200" b="0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  </a:t>
                      </a:r>
                      <a:r>
                        <a:rPr lang="ko-KR" altLang="en-US" sz="22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잔여임기 </a:t>
                      </a:r>
                      <a:r>
                        <a:rPr lang="en-US" altLang="ko-KR" sz="22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6</a:t>
                      </a:r>
                      <a:r>
                        <a:rPr lang="ko-KR" altLang="en-US" sz="22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개월 미만일 경우</a:t>
                      </a:r>
                      <a:r>
                        <a:rPr lang="en-US" altLang="ko-KR" sz="22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</a:t>
                      </a: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en-US" altLang="ko-KR" sz="2200" b="0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  </a:t>
                      </a:r>
                      <a:r>
                        <a:rPr lang="ko-KR" altLang="en-US" sz="2200" b="0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원내대표가 승계 </a:t>
                      </a:r>
                      <a:endParaRPr lang="en-US" altLang="ko-KR" sz="2200" b="0" baseline="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81390" marR="81390" marT="40695" marB="40695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725324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직사각형 19"/>
          <p:cNvSpPr/>
          <p:nvPr/>
        </p:nvSpPr>
        <p:spPr>
          <a:xfrm>
            <a:off x="654567" y="404664"/>
            <a:ext cx="11203604" cy="6050535"/>
          </a:xfrm>
          <a:prstGeom prst="rect">
            <a:avLst/>
          </a:prstGeom>
          <a:noFill/>
          <a:ln w="19050">
            <a:solidFill>
              <a:schemeClr val="tx1">
                <a:lumMod val="65000"/>
                <a:lumOff val="35000"/>
                <a:alpha val="9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직사각형 29"/>
          <p:cNvSpPr/>
          <p:nvPr/>
        </p:nvSpPr>
        <p:spPr>
          <a:xfrm flipV="1">
            <a:off x="1339" y="-2"/>
            <a:ext cx="12190661" cy="203200"/>
          </a:xfrm>
          <a:prstGeom prst="rect">
            <a:avLst/>
          </a:prstGeom>
          <a:solidFill>
            <a:srgbClr val="C8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직사각형 30"/>
          <p:cNvSpPr/>
          <p:nvPr/>
        </p:nvSpPr>
        <p:spPr>
          <a:xfrm flipV="1">
            <a:off x="8599" y="6669184"/>
            <a:ext cx="12190661" cy="203200"/>
          </a:xfrm>
          <a:prstGeom prst="rect">
            <a:avLst/>
          </a:prstGeom>
          <a:solidFill>
            <a:srgbClr val="C8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8" name="그룹 17"/>
          <p:cNvGrpSpPr/>
          <p:nvPr/>
        </p:nvGrpSpPr>
        <p:grpSpPr>
          <a:xfrm>
            <a:off x="0" y="813154"/>
            <a:ext cx="3162925" cy="572024"/>
            <a:chOff x="0" y="1103434"/>
            <a:chExt cx="4316977" cy="572024"/>
          </a:xfrm>
        </p:grpSpPr>
        <p:sp>
          <p:nvSpPr>
            <p:cNvPr id="19" name="직사각형 18"/>
            <p:cNvSpPr/>
            <p:nvPr/>
          </p:nvSpPr>
          <p:spPr>
            <a:xfrm>
              <a:off x="0" y="1103434"/>
              <a:ext cx="4316977" cy="485624"/>
            </a:xfrm>
            <a:prstGeom prst="rect">
              <a:avLst/>
            </a:prstGeom>
            <a:solidFill>
              <a:srgbClr val="C80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endParaRPr>
            </a:p>
          </p:txBody>
        </p:sp>
        <p:sp>
          <p:nvSpPr>
            <p:cNvPr id="24" name="직각 삼각형 23"/>
            <p:cNvSpPr/>
            <p:nvPr/>
          </p:nvSpPr>
          <p:spPr>
            <a:xfrm rot="5400000">
              <a:off x="3999965" y="1421917"/>
              <a:ext cx="86400" cy="420681"/>
            </a:xfrm>
            <a:prstGeom prst="rtTriangle">
              <a:avLst/>
            </a:prstGeom>
            <a:solidFill>
              <a:srgbClr val="C80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57698" y="1161490"/>
              <a:ext cx="4095807" cy="400110"/>
            </a:xfrm>
            <a:prstGeom prst="rect">
              <a:avLst/>
            </a:prstGeom>
            <a:solidFill>
              <a:srgbClr val="C80000"/>
            </a:solidFill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ln>
                    <a:solidFill>
                      <a:schemeClr val="bg1">
                        <a:alpha val="3000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당 대표 권한 강화</a:t>
              </a:r>
              <a:endParaRPr lang="en-US" altLang="ko-KR" sz="2000" b="1" dirty="0">
                <a:ln>
                  <a:solidFill>
                    <a:schemeClr val="bg1">
                      <a:alpha val="3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graphicFrame>
        <p:nvGraphicFramePr>
          <p:cNvPr id="26" name="표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84031976"/>
              </p:ext>
            </p:extLst>
          </p:nvPr>
        </p:nvGraphicFramePr>
        <p:xfrm>
          <a:off x="946436" y="1781954"/>
          <a:ext cx="10581000" cy="3989573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3896436">
                  <a:extLst>
                    <a:ext uri="{9D8B030D-6E8A-4147-A177-3AD203B41FA5}">
                      <a16:colId xmlns:a16="http://schemas.microsoft.com/office/drawing/2014/main" xmlns="" val="3095072449"/>
                    </a:ext>
                  </a:extLst>
                </a:gridCol>
                <a:gridCol w="6684564"/>
              </a:tblGrid>
              <a:tr h="729017"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2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현행</a:t>
                      </a:r>
                    </a:p>
                  </a:txBody>
                  <a:tcPr marL="75102" marR="75102" marT="37552" marB="37552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>
                        <a:alpha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2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개편</a:t>
                      </a:r>
                      <a:r>
                        <a:rPr kumimoji="0" lang="en-US" altLang="ko-KR" sz="2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2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안</a:t>
                      </a:r>
                      <a:r>
                        <a:rPr kumimoji="0" lang="en-US" altLang="ko-KR" sz="2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)</a:t>
                      </a:r>
                      <a:endParaRPr kumimoji="0" lang="ko-KR" altLang="en-US" sz="22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75102" marR="75102" marT="37552" marB="37552" anchor="ctr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>
                        <a:alpha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95061000"/>
                  </a:ext>
                </a:extLst>
              </a:tr>
              <a:tr h="1384865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22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 법적</a:t>
                      </a:r>
                      <a:r>
                        <a:rPr lang="en-US" altLang="ko-KR" sz="22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·</a:t>
                      </a:r>
                      <a:r>
                        <a:rPr lang="ko-KR" altLang="en-US" sz="22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대외적으로 당을 대표</a:t>
                      </a:r>
                      <a:endParaRPr lang="ko-KR" altLang="en-US" sz="22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75102" marR="75102" marT="37552" marB="37552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2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 법적</a:t>
                      </a:r>
                      <a:r>
                        <a:rPr lang="en-US" altLang="ko-KR" sz="22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·</a:t>
                      </a:r>
                      <a:r>
                        <a:rPr lang="ko-KR" altLang="en-US" sz="22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대외적으로 당을 대표하고</a:t>
                      </a:r>
                      <a:r>
                        <a:rPr lang="en-US" altLang="ko-KR" sz="22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 </a:t>
                      </a:r>
                      <a:r>
                        <a:rPr lang="ko-KR" altLang="en-US" sz="22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당무를 통할</a:t>
                      </a:r>
                    </a:p>
                  </a:txBody>
                  <a:tcPr marL="75102" marR="75102" marT="37552" marB="375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35116972"/>
                  </a:ext>
                </a:extLst>
              </a:tr>
              <a:tr h="1875691">
                <a:tc>
                  <a:txBody>
                    <a:bodyPr/>
                    <a:lstStyle/>
                    <a:p>
                      <a:pPr marL="0" marR="0" lvl="0" indent="0" algn="l" defTabSz="91435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2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 당직자 </a:t>
                      </a:r>
                      <a:r>
                        <a:rPr lang="ko-KR" altLang="en-US" sz="2200" b="0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임명시</a:t>
                      </a:r>
                      <a:r>
                        <a:rPr lang="ko-KR" altLang="en-US" sz="22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</a:t>
                      </a:r>
                      <a:r>
                        <a:rPr lang="ko-KR" altLang="en-US" sz="22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추천권</a:t>
                      </a:r>
                      <a:endParaRPr kumimoji="0" lang="ko-KR" altLang="en-US" sz="2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75102" marR="75102" marT="37552" marB="37552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5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2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 ·</a:t>
                      </a:r>
                      <a:r>
                        <a:rPr lang="ko-KR" altLang="en-US" sz="22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당직자 인사에 관한 임면권 및 추천권</a:t>
                      </a:r>
                      <a:endParaRPr lang="en-US" altLang="ko-KR" sz="2200" b="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0" marR="0" lvl="0" indent="0" algn="l" defTabSz="91435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900" b="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0" marR="0" lvl="0" indent="0" algn="l" defTabSz="91435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2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 ·</a:t>
                      </a:r>
                      <a:r>
                        <a:rPr lang="ko-KR" altLang="en-US" sz="22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당직자 </a:t>
                      </a:r>
                      <a:r>
                        <a:rPr lang="ko-KR" altLang="en-US" sz="2200" b="0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임명시</a:t>
                      </a:r>
                      <a:r>
                        <a:rPr lang="en-US" altLang="ko-KR" sz="22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</a:t>
                      </a:r>
                      <a:r>
                        <a:rPr lang="ko-KR" altLang="en-US" sz="22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최고위원회의 협의를 거치도록 함</a:t>
                      </a:r>
                      <a:r>
                        <a:rPr lang="en-US" altLang="ko-KR" sz="22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.</a:t>
                      </a:r>
                    </a:p>
                    <a:p>
                      <a:pPr marL="0" marR="0" lvl="0" indent="0" algn="l" defTabSz="91435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     *</a:t>
                      </a:r>
                      <a:r>
                        <a:rPr kumimoji="0" lang="ko-KR" altLang="en-US" sz="1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단</a:t>
                      </a:r>
                      <a:r>
                        <a:rPr kumimoji="0" lang="en-US" altLang="ko-KR" sz="1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공천관리위원회</a:t>
                      </a:r>
                      <a:r>
                        <a:rPr kumimoji="0" lang="en-US" altLang="ko-KR" sz="1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윤리위원회</a:t>
                      </a:r>
                      <a:r>
                        <a:rPr kumimoji="0" lang="en-US" altLang="ko-KR" sz="1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국민공천배심원단 등 </a:t>
                      </a:r>
                      <a:endParaRPr kumimoji="0" lang="en-US" altLang="ko-KR" sz="19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  <a:p>
                      <a:pPr marL="0" marR="0" lvl="0" indent="0" algn="l" defTabSz="91435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       </a:t>
                      </a:r>
                      <a:r>
                        <a:rPr kumimoji="0" lang="ko-KR" altLang="en-US" sz="1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임면은 최고위원회의의 의결을 거치도록 함</a:t>
                      </a:r>
                      <a:r>
                        <a:rPr kumimoji="0" lang="en-US" altLang="ko-KR" sz="1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. </a:t>
                      </a:r>
                      <a:endParaRPr kumimoji="0" lang="ko-KR" altLang="en-US" sz="19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75102" marR="75102" marT="37552" marB="375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125844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625088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직사각형 19"/>
          <p:cNvSpPr/>
          <p:nvPr/>
        </p:nvSpPr>
        <p:spPr>
          <a:xfrm>
            <a:off x="654567" y="404664"/>
            <a:ext cx="11203604" cy="6050535"/>
          </a:xfrm>
          <a:prstGeom prst="rect">
            <a:avLst/>
          </a:prstGeom>
          <a:noFill/>
          <a:ln w="19050">
            <a:solidFill>
              <a:schemeClr val="tx1">
                <a:lumMod val="65000"/>
                <a:lumOff val="35000"/>
                <a:alpha val="9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직사각형 29"/>
          <p:cNvSpPr/>
          <p:nvPr/>
        </p:nvSpPr>
        <p:spPr>
          <a:xfrm flipV="1">
            <a:off x="1339" y="-2"/>
            <a:ext cx="12190661" cy="203200"/>
          </a:xfrm>
          <a:prstGeom prst="rect">
            <a:avLst/>
          </a:prstGeom>
          <a:solidFill>
            <a:srgbClr val="C8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직사각형 30"/>
          <p:cNvSpPr/>
          <p:nvPr/>
        </p:nvSpPr>
        <p:spPr>
          <a:xfrm flipV="1">
            <a:off x="8599" y="6669184"/>
            <a:ext cx="12190661" cy="203200"/>
          </a:xfrm>
          <a:prstGeom prst="rect">
            <a:avLst/>
          </a:prstGeom>
          <a:solidFill>
            <a:srgbClr val="C8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4" name="그룹 13"/>
          <p:cNvGrpSpPr/>
          <p:nvPr/>
        </p:nvGrpSpPr>
        <p:grpSpPr>
          <a:xfrm>
            <a:off x="0" y="813154"/>
            <a:ext cx="3162925" cy="572024"/>
            <a:chOff x="0" y="1103434"/>
            <a:chExt cx="4316977" cy="572024"/>
          </a:xfrm>
        </p:grpSpPr>
        <p:sp>
          <p:nvSpPr>
            <p:cNvPr id="15" name="직사각형 14"/>
            <p:cNvSpPr/>
            <p:nvPr/>
          </p:nvSpPr>
          <p:spPr>
            <a:xfrm>
              <a:off x="0" y="1103434"/>
              <a:ext cx="4316977" cy="485624"/>
            </a:xfrm>
            <a:prstGeom prst="rect">
              <a:avLst/>
            </a:prstGeom>
            <a:solidFill>
              <a:srgbClr val="C80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endParaRPr>
            </a:p>
          </p:txBody>
        </p:sp>
        <p:sp>
          <p:nvSpPr>
            <p:cNvPr id="16" name="직각 삼각형 15"/>
            <p:cNvSpPr/>
            <p:nvPr/>
          </p:nvSpPr>
          <p:spPr>
            <a:xfrm rot="5400000">
              <a:off x="3999965" y="1421917"/>
              <a:ext cx="86400" cy="420681"/>
            </a:xfrm>
            <a:prstGeom prst="rtTriangle">
              <a:avLst/>
            </a:prstGeom>
            <a:solidFill>
              <a:srgbClr val="C80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157698" y="1161490"/>
              <a:ext cx="4095807" cy="400110"/>
            </a:xfrm>
            <a:prstGeom prst="rect">
              <a:avLst/>
            </a:prstGeom>
            <a:solidFill>
              <a:srgbClr val="C80000"/>
            </a:solidFill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ln>
                    <a:solidFill>
                      <a:schemeClr val="bg1">
                        <a:alpha val="3000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후보자 예비심사</a:t>
              </a:r>
              <a:r>
                <a:rPr lang="en-US" altLang="ko-KR" sz="2000" b="1" dirty="0" smtClean="0">
                  <a:ln>
                    <a:solidFill>
                      <a:schemeClr val="bg1">
                        <a:alpha val="3000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(</a:t>
              </a:r>
              <a:r>
                <a:rPr lang="ko-KR" altLang="en-US" sz="2000" b="1" dirty="0" smtClean="0">
                  <a:ln>
                    <a:solidFill>
                      <a:schemeClr val="bg1">
                        <a:alpha val="3000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ko-KR" altLang="en-US" sz="2000" b="1" dirty="0" err="1" smtClean="0">
                  <a:ln>
                    <a:solidFill>
                      <a:schemeClr val="bg1">
                        <a:alpha val="3000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컷오프</a:t>
              </a:r>
              <a:r>
                <a:rPr lang="en-US" altLang="ko-KR" sz="2000" b="1" dirty="0" smtClean="0">
                  <a:ln>
                    <a:solidFill>
                      <a:schemeClr val="bg1">
                        <a:alpha val="3000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)</a:t>
              </a:r>
              <a:endParaRPr lang="en-US" altLang="ko-KR" sz="2000" b="1" dirty="0">
                <a:ln>
                  <a:solidFill>
                    <a:schemeClr val="bg1">
                      <a:alpha val="3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graphicFrame>
        <p:nvGraphicFramePr>
          <p:cNvPr id="18" name="표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68032335"/>
              </p:ext>
            </p:extLst>
          </p:nvPr>
        </p:nvGraphicFramePr>
        <p:xfrm>
          <a:off x="1232797" y="2429607"/>
          <a:ext cx="9829937" cy="2080044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3019889">
                  <a:extLst>
                    <a:ext uri="{9D8B030D-6E8A-4147-A177-3AD203B41FA5}">
                      <a16:colId xmlns:a16="http://schemas.microsoft.com/office/drawing/2014/main" xmlns="" val="3095072449"/>
                    </a:ext>
                  </a:extLst>
                </a:gridCol>
                <a:gridCol w="6810048"/>
              </a:tblGrid>
              <a:tr h="623353"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2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현행</a:t>
                      </a:r>
                    </a:p>
                  </a:txBody>
                  <a:tcPr marL="75102" marR="75102" marT="37552" marB="37552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>
                        <a:alpha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2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개편</a:t>
                      </a:r>
                      <a:r>
                        <a:rPr kumimoji="0" lang="en-US" altLang="ko-KR" sz="2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2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안</a:t>
                      </a:r>
                      <a:r>
                        <a:rPr kumimoji="0" lang="en-US" altLang="ko-KR" sz="2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)</a:t>
                      </a:r>
                      <a:endParaRPr kumimoji="0" lang="ko-KR" altLang="en-US" sz="22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75102" marR="75102" marT="37552" marB="375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>
                        <a:alpha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95061000"/>
                  </a:ext>
                </a:extLst>
              </a:tr>
              <a:tr h="1456691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규정 없음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당 대표</a:t>
                      </a:r>
                      <a:r>
                        <a:rPr lang="en-US" altLang="ko-KR" sz="2000" kern="0" spc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 </a:t>
                      </a: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최고위원</a:t>
                      </a:r>
                      <a:r>
                        <a:rPr lang="en-US" altLang="ko-KR" sz="2000" kern="0" spc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 </a:t>
                      </a: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청년최고위원의 </a:t>
                      </a:r>
                      <a:r>
                        <a:rPr lang="ko-KR" altLang="en-US" sz="2000" kern="0" spc="0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대표성 확보 및  </a:t>
                      </a:r>
                      <a:endParaRPr lang="en-US" altLang="ko-KR" sz="2000" kern="0" spc="0" dirty="0" smtClean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후보난립</a:t>
                      </a:r>
                      <a:r>
                        <a:rPr lang="ko-KR" altLang="en-US" sz="2000" kern="0" spc="0" baseline="0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 방지를  위해  </a:t>
                      </a:r>
                      <a:r>
                        <a:rPr lang="ko-KR" altLang="en-US" sz="2000" kern="0" spc="0" baseline="0" dirty="0" err="1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컷오프</a:t>
                      </a:r>
                      <a:r>
                        <a:rPr lang="ko-KR" altLang="en-US" sz="2000" kern="0" spc="0" baseline="0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제도  도입할 수  있음</a:t>
                      </a:r>
                      <a:r>
                        <a:rPr lang="en-US" altLang="ko-KR" sz="2000" kern="0" spc="0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.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7351169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844440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직사각형 19"/>
          <p:cNvSpPr/>
          <p:nvPr/>
        </p:nvSpPr>
        <p:spPr>
          <a:xfrm>
            <a:off x="654567" y="404664"/>
            <a:ext cx="11203604" cy="6050535"/>
          </a:xfrm>
          <a:prstGeom prst="rect">
            <a:avLst/>
          </a:prstGeom>
          <a:noFill/>
          <a:ln w="19050">
            <a:solidFill>
              <a:schemeClr val="tx1">
                <a:lumMod val="65000"/>
                <a:lumOff val="35000"/>
                <a:alpha val="9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5" name="그룹 14"/>
          <p:cNvGrpSpPr/>
          <p:nvPr/>
        </p:nvGrpSpPr>
        <p:grpSpPr>
          <a:xfrm>
            <a:off x="0" y="816257"/>
            <a:ext cx="1915593" cy="572024"/>
            <a:chOff x="0" y="1106537"/>
            <a:chExt cx="1915593" cy="572024"/>
          </a:xfrm>
        </p:grpSpPr>
        <p:grpSp>
          <p:nvGrpSpPr>
            <p:cNvPr id="12" name="그룹 11"/>
            <p:cNvGrpSpPr/>
            <p:nvPr/>
          </p:nvGrpSpPr>
          <p:grpSpPr>
            <a:xfrm>
              <a:off x="0" y="1106537"/>
              <a:ext cx="1915593" cy="572024"/>
              <a:chOff x="0" y="1106537"/>
              <a:chExt cx="1915593" cy="572024"/>
            </a:xfrm>
          </p:grpSpPr>
          <p:sp>
            <p:nvSpPr>
              <p:cNvPr id="71" name="직사각형 70"/>
              <p:cNvSpPr/>
              <p:nvPr/>
            </p:nvSpPr>
            <p:spPr>
              <a:xfrm>
                <a:off x="0" y="1106537"/>
                <a:ext cx="1903153" cy="485624"/>
              </a:xfrm>
              <a:prstGeom prst="rect">
                <a:avLst/>
              </a:prstGeom>
              <a:solidFill>
                <a:srgbClr val="C80000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  <p:sp>
            <p:nvSpPr>
              <p:cNvPr id="72" name="직각 삼각형 71"/>
              <p:cNvSpPr/>
              <p:nvPr/>
            </p:nvSpPr>
            <p:spPr>
              <a:xfrm rot="5400000">
                <a:off x="1779664" y="1542631"/>
                <a:ext cx="86400" cy="185459"/>
              </a:xfrm>
              <a:prstGeom prst="rtTriangle">
                <a:avLst/>
              </a:prstGeom>
              <a:solidFill>
                <a:srgbClr val="C80000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24" name="TextBox 23"/>
            <p:cNvSpPr txBox="1"/>
            <p:nvPr/>
          </p:nvSpPr>
          <p:spPr>
            <a:xfrm>
              <a:off x="189965" y="1162855"/>
              <a:ext cx="1600450" cy="400110"/>
            </a:xfrm>
            <a:prstGeom prst="rect">
              <a:avLst/>
            </a:prstGeom>
            <a:solidFill>
              <a:srgbClr val="C80000"/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ko-KR" sz="2000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ko-KR" altLang="en-US" sz="2000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당권</a:t>
              </a:r>
              <a:r>
                <a:rPr lang="en-US" altLang="ko-KR" sz="2000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·</a:t>
              </a:r>
              <a:r>
                <a:rPr lang="ko-KR" altLang="en-US" sz="2000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대권</a:t>
              </a:r>
              <a:endParaRPr lang="en-US" altLang="ko-KR" sz="20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sp>
        <p:nvSpPr>
          <p:cNvPr id="30" name="직사각형 29"/>
          <p:cNvSpPr/>
          <p:nvPr/>
        </p:nvSpPr>
        <p:spPr>
          <a:xfrm flipV="1">
            <a:off x="1339" y="-2"/>
            <a:ext cx="12190661" cy="203200"/>
          </a:xfrm>
          <a:prstGeom prst="rect">
            <a:avLst/>
          </a:prstGeom>
          <a:solidFill>
            <a:srgbClr val="C8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직사각형 30"/>
          <p:cNvSpPr/>
          <p:nvPr/>
        </p:nvSpPr>
        <p:spPr>
          <a:xfrm flipV="1">
            <a:off x="8599" y="6669184"/>
            <a:ext cx="12190661" cy="203200"/>
          </a:xfrm>
          <a:prstGeom prst="rect">
            <a:avLst/>
          </a:prstGeom>
          <a:solidFill>
            <a:srgbClr val="C8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19" name="표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78193095"/>
              </p:ext>
            </p:extLst>
          </p:nvPr>
        </p:nvGraphicFramePr>
        <p:xfrm>
          <a:off x="1232797" y="2429607"/>
          <a:ext cx="9829937" cy="2080044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5161751">
                  <a:extLst>
                    <a:ext uri="{9D8B030D-6E8A-4147-A177-3AD203B41FA5}">
                      <a16:colId xmlns:a16="http://schemas.microsoft.com/office/drawing/2014/main" xmlns="" val="3095072449"/>
                    </a:ext>
                  </a:extLst>
                </a:gridCol>
                <a:gridCol w="4668186"/>
              </a:tblGrid>
              <a:tr h="623353"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25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현행</a:t>
                      </a:r>
                    </a:p>
                  </a:txBody>
                  <a:tcPr marL="72288" marR="72288" marT="36144" marB="36144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>
                        <a:alpha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25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개편</a:t>
                      </a:r>
                      <a:r>
                        <a:rPr kumimoji="0" lang="en-US" altLang="ko-KR" sz="25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25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안</a:t>
                      </a:r>
                      <a:r>
                        <a:rPr kumimoji="0" lang="en-US" altLang="ko-KR" sz="25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)</a:t>
                      </a:r>
                      <a:endParaRPr kumimoji="0" lang="ko-KR" altLang="en-US" sz="25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72288" marR="72288" marT="36144" marB="36144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>
                        <a:alpha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95061000"/>
                  </a:ext>
                </a:extLst>
              </a:tr>
              <a:tr h="145669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1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당권</a:t>
                      </a:r>
                      <a:r>
                        <a:rPr lang="en-US" altLang="ko-KR" sz="21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·</a:t>
                      </a:r>
                      <a:r>
                        <a:rPr lang="ko-KR" altLang="en-US" sz="21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대권 </a:t>
                      </a:r>
                      <a:r>
                        <a:rPr lang="ko-KR" altLang="en-US" sz="21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분리</a:t>
                      </a:r>
                      <a:endParaRPr lang="en-US" altLang="ko-KR" sz="2100" b="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algn="ctr" latinLnBrk="1"/>
                      <a:endParaRPr lang="en-US" altLang="ko-KR" sz="2100" b="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algn="ctr" latinLnBrk="1"/>
                      <a:r>
                        <a:rPr lang="en-US" altLang="ko-KR" sz="21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(1</a:t>
                      </a:r>
                      <a:r>
                        <a:rPr lang="ko-KR" altLang="en-US" sz="21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년 </a:t>
                      </a:r>
                      <a:r>
                        <a:rPr lang="en-US" altLang="ko-KR" sz="21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6</a:t>
                      </a:r>
                      <a:r>
                        <a:rPr lang="ko-KR" altLang="en-US" sz="21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개월 前 사임</a:t>
                      </a:r>
                      <a:r>
                        <a:rPr lang="en-US" altLang="ko-KR" sz="21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)</a:t>
                      </a:r>
                      <a:endParaRPr lang="ko-KR" altLang="en-US" sz="21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72288" marR="72288" marT="36144" marB="36144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1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현행 유지</a:t>
                      </a:r>
                    </a:p>
                  </a:txBody>
                  <a:tcPr marL="72288" marR="72288" marT="36144" marB="36144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7351169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776398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3359</TotalTime>
  <Words>511</Words>
  <Application>Microsoft Office PowerPoint</Application>
  <PresentationFormat>사용자 지정</PresentationFormat>
  <Paragraphs>106</Paragraphs>
  <Slides>9</Slides>
  <Notes>6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5" baseType="lpstr">
      <vt:lpstr>굴림</vt:lpstr>
      <vt:lpstr>Arial</vt:lpstr>
      <vt:lpstr>맑은 고딕</vt:lpstr>
      <vt:lpstr>서울남산체 EB</vt:lpstr>
      <vt:lpstr>나눔바른고딕</vt:lpstr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.</cp:lastModifiedBy>
  <cp:revision>279</cp:revision>
  <cp:lastPrinted>2016-07-05T04:36:15Z</cp:lastPrinted>
  <dcterms:created xsi:type="dcterms:W3CDTF">2015-07-28T14:04:39Z</dcterms:created>
  <dcterms:modified xsi:type="dcterms:W3CDTF">2016-07-13T13:30:30Z</dcterms:modified>
</cp:coreProperties>
</file>