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0"/>
  </p:notesMasterIdLst>
  <p:sldIdLst>
    <p:sldId id="257" r:id="rId2"/>
    <p:sldId id="267" r:id="rId3"/>
    <p:sldId id="304" r:id="rId4"/>
    <p:sldId id="270" r:id="rId5"/>
    <p:sldId id="271" r:id="rId6"/>
    <p:sldId id="282" r:id="rId7"/>
    <p:sldId id="279" r:id="rId8"/>
    <p:sldId id="280" r:id="rId9"/>
    <p:sldId id="281" r:id="rId10"/>
    <p:sldId id="305" r:id="rId11"/>
    <p:sldId id="291" r:id="rId12"/>
    <p:sldId id="290" r:id="rId13"/>
    <p:sldId id="309" r:id="rId14"/>
    <p:sldId id="306" r:id="rId15"/>
    <p:sldId id="307" r:id="rId16"/>
    <p:sldId id="308" r:id="rId17"/>
    <p:sldId id="316" r:id="rId18"/>
    <p:sldId id="313" r:id="rId19"/>
    <p:sldId id="314" r:id="rId20"/>
    <p:sldId id="315" r:id="rId21"/>
    <p:sldId id="310" r:id="rId22"/>
    <p:sldId id="294" r:id="rId23"/>
    <p:sldId id="300" r:id="rId24"/>
    <p:sldId id="285" r:id="rId25"/>
    <p:sldId id="286" r:id="rId26"/>
    <p:sldId id="289" r:id="rId27"/>
    <p:sldId id="311" r:id="rId28"/>
    <p:sldId id="312" r:id="rId29"/>
  </p:sldIdLst>
  <p:sldSz cx="9144000" cy="6858000" type="screen4x3"/>
  <p:notesSz cx="6807200" cy="9939338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howGuides="1">
      <p:cViewPr>
        <p:scale>
          <a:sx n="66" d="100"/>
          <a:sy n="66" d="100"/>
        </p:scale>
        <p:origin x="-2850" y="-96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9787" cy="496967"/>
          </a:xfrm>
          <a:prstGeom prst="rect">
            <a:avLst/>
          </a:prstGeom>
        </p:spPr>
        <p:txBody>
          <a:bodyPr vert="horz" lIns="92135" tIns="46067" rIns="92135" bIns="46067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55837" y="0"/>
            <a:ext cx="2949787" cy="496967"/>
          </a:xfrm>
          <a:prstGeom prst="rect">
            <a:avLst/>
          </a:prstGeom>
        </p:spPr>
        <p:txBody>
          <a:bodyPr vert="horz" lIns="92135" tIns="46067" rIns="92135" bIns="46067" rtlCol="0"/>
          <a:lstStyle>
            <a:lvl1pPr algn="r">
              <a:defRPr sz="1200"/>
            </a:lvl1pPr>
          </a:lstStyle>
          <a:p>
            <a:fld id="{963CA0E3-73B0-4015-851A-4F964333FAAB}" type="datetimeFigureOut">
              <a:rPr lang="ko-KR" altLang="en-US" smtClean="0"/>
              <a:t>2017-10-16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919163" y="746125"/>
            <a:ext cx="4968875" cy="372586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2135" tIns="46067" rIns="92135" bIns="46067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0720" y="4721186"/>
            <a:ext cx="5445760" cy="4472702"/>
          </a:xfrm>
          <a:prstGeom prst="rect">
            <a:avLst/>
          </a:prstGeom>
        </p:spPr>
        <p:txBody>
          <a:bodyPr vert="horz" lIns="92135" tIns="46067" rIns="92135" bIns="46067" rtlCol="0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440646"/>
            <a:ext cx="2949787" cy="496967"/>
          </a:xfrm>
          <a:prstGeom prst="rect">
            <a:avLst/>
          </a:prstGeom>
        </p:spPr>
        <p:txBody>
          <a:bodyPr vert="horz" lIns="92135" tIns="46067" rIns="92135" bIns="46067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55837" y="9440646"/>
            <a:ext cx="2949787" cy="496967"/>
          </a:xfrm>
          <a:prstGeom prst="rect">
            <a:avLst/>
          </a:prstGeom>
        </p:spPr>
        <p:txBody>
          <a:bodyPr vert="horz" lIns="92135" tIns="46067" rIns="92135" bIns="46067" rtlCol="0" anchor="b"/>
          <a:lstStyle>
            <a:lvl1pPr algn="r">
              <a:defRPr sz="1200"/>
            </a:lvl1pPr>
          </a:lstStyle>
          <a:p>
            <a:fld id="{95218C9B-7E9E-4013-96CF-1ADD525104E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3154121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602D3F-AAB4-4E05-840C-543FDF73951A}" type="slidenum">
              <a:rPr lang="ko-KR" altLang="en-US" smtClean="0"/>
              <a:t>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6080075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602D3F-AAB4-4E05-840C-543FDF73951A}" type="slidenum">
              <a:rPr lang="ko-KR" altLang="en-US" smtClean="0"/>
              <a:t>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8122483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602D3F-AAB4-4E05-840C-543FDF73951A}" type="slidenum">
              <a:rPr lang="ko-KR" altLang="en-US" smtClean="0"/>
              <a:t>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8122483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602D3F-AAB4-4E05-840C-543FDF73951A}" type="slidenum">
              <a:rPr lang="ko-KR" altLang="en-US" smtClean="0"/>
              <a:t>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8122483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602D3F-AAB4-4E05-840C-543FDF73951A}" type="slidenum">
              <a:rPr lang="ko-KR" altLang="en-US" smtClean="0"/>
              <a:t>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8122483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602D3F-AAB4-4E05-840C-543FDF73951A}" type="slidenum">
              <a:rPr lang="ko-KR" altLang="en-US" smtClean="0"/>
              <a:t>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8122483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602D3F-AAB4-4E05-840C-543FDF73951A}" type="slidenum">
              <a:rPr lang="ko-KR" altLang="en-US" smtClean="0"/>
              <a:t>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8122483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602D3F-AAB4-4E05-840C-543FDF73951A}" type="slidenum">
              <a:rPr lang="ko-KR" altLang="en-US" smtClean="0"/>
              <a:t>8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8122483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602D3F-AAB4-4E05-840C-543FDF73951A}" type="slidenum">
              <a:rPr lang="ko-KR" altLang="en-US" smtClean="0"/>
              <a:t>9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8122483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602D3F-AAB4-4E05-840C-543FDF73951A}" type="slidenum">
              <a:rPr lang="ko-KR" altLang="en-US" smtClean="0"/>
              <a:t>10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8122483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602D3F-AAB4-4E05-840C-543FDF73951A}" type="slidenum">
              <a:rPr lang="ko-KR" altLang="en-US" smtClean="0"/>
              <a:t>11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8122483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602D3F-AAB4-4E05-840C-543FDF73951A}" type="slidenum">
              <a:rPr lang="ko-KR" altLang="en-US" smtClean="0"/>
              <a:t>12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8122483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602D3F-AAB4-4E05-840C-543FDF73951A}" type="slidenum">
              <a:rPr lang="ko-KR" altLang="en-US" smtClean="0"/>
              <a:t>13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8122483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602D3F-AAB4-4E05-840C-543FDF73951A}" type="slidenum">
              <a:rPr lang="ko-KR" altLang="en-US" smtClean="0"/>
              <a:t>14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8122483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602D3F-AAB4-4E05-840C-543FDF73951A}" type="slidenum">
              <a:rPr lang="ko-KR" altLang="en-US" smtClean="0"/>
              <a:t>15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8122483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602D3F-AAB4-4E05-840C-543FDF73951A}" type="slidenum">
              <a:rPr lang="ko-KR" altLang="en-US" smtClean="0"/>
              <a:t>16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8122483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602D3F-AAB4-4E05-840C-543FDF73951A}" type="slidenum">
              <a:rPr lang="ko-KR" altLang="en-US" smtClean="0"/>
              <a:t>17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60800750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602D3F-AAB4-4E05-840C-543FDF73951A}" type="slidenum">
              <a:rPr lang="ko-KR" altLang="en-US" smtClean="0"/>
              <a:t>18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81224830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602D3F-AAB4-4E05-840C-543FDF73951A}" type="slidenum">
              <a:rPr lang="ko-KR" altLang="en-US" smtClean="0"/>
              <a:t>19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81224830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602D3F-AAB4-4E05-840C-543FDF73951A}" type="slidenum">
              <a:rPr lang="ko-KR" altLang="en-US" smtClean="0"/>
              <a:t>20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81224830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602D3F-AAB4-4E05-840C-543FDF73951A}" type="slidenum">
              <a:rPr lang="ko-KR" altLang="en-US" smtClean="0"/>
              <a:t>21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81224830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602D3F-AAB4-4E05-840C-543FDF73951A}" type="slidenum">
              <a:rPr lang="ko-KR" altLang="en-US" smtClean="0"/>
              <a:t>22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81224830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602D3F-AAB4-4E05-840C-543FDF73951A}" type="slidenum">
              <a:rPr lang="ko-KR" altLang="en-US" smtClean="0"/>
              <a:t>23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81224830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602D3F-AAB4-4E05-840C-543FDF73951A}" type="slidenum">
              <a:rPr lang="ko-KR" altLang="en-US" smtClean="0"/>
              <a:t>24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81224830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602D3F-AAB4-4E05-840C-543FDF73951A}" type="slidenum">
              <a:rPr lang="ko-KR" altLang="en-US" smtClean="0"/>
              <a:t>25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81224830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602D3F-AAB4-4E05-840C-543FDF73951A}" type="slidenum">
              <a:rPr lang="ko-KR" altLang="en-US" smtClean="0"/>
              <a:t>26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81224830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602D3F-AAB4-4E05-840C-543FDF73951A}" type="slidenum">
              <a:rPr lang="ko-KR" altLang="en-US" smtClean="0"/>
              <a:t>27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81224830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602D3F-AAB4-4E05-840C-543FDF73951A}" type="slidenum">
              <a:rPr lang="ko-KR" altLang="en-US" smtClean="0"/>
              <a:t>28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8122483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3834E9-B71A-46B9-B171-DF87347632A6}" type="datetimeFigureOut">
              <a:rPr lang="ko-KR" altLang="en-US" smtClean="0"/>
              <a:t>2017-10-16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0BAF5C-8455-4407-B6A9-FACF75B466D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365417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3834E9-B71A-46B9-B171-DF87347632A6}" type="datetimeFigureOut">
              <a:rPr lang="ko-KR" altLang="en-US" smtClean="0"/>
              <a:t>2017-10-16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0BAF5C-8455-4407-B6A9-FACF75B466D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157071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3834E9-B71A-46B9-B171-DF87347632A6}" type="datetimeFigureOut">
              <a:rPr lang="ko-KR" altLang="en-US" smtClean="0"/>
              <a:t>2017-10-16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0BAF5C-8455-4407-B6A9-FACF75B466D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755846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3834E9-B71A-46B9-B171-DF87347632A6}" type="datetimeFigureOut">
              <a:rPr lang="ko-KR" altLang="en-US" smtClean="0"/>
              <a:t>2017-10-16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0BAF5C-8455-4407-B6A9-FACF75B466D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521579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3834E9-B71A-46B9-B171-DF87347632A6}" type="datetimeFigureOut">
              <a:rPr lang="ko-KR" altLang="en-US" smtClean="0"/>
              <a:t>2017-10-16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0BAF5C-8455-4407-B6A9-FACF75B466D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1515163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3834E9-B71A-46B9-B171-DF87347632A6}" type="datetimeFigureOut">
              <a:rPr lang="ko-KR" altLang="en-US" smtClean="0"/>
              <a:t>2017-10-16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0BAF5C-8455-4407-B6A9-FACF75B466D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1036597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3834E9-B71A-46B9-B171-DF87347632A6}" type="datetimeFigureOut">
              <a:rPr lang="ko-KR" altLang="en-US" smtClean="0"/>
              <a:t>2017-10-16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0BAF5C-8455-4407-B6A9-FACF75B466D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1549854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3834E9-B71A-46B9-B171-DF87347632A6}" type="datetimeFigureOut">
              <a:rPr lang="ko-KR" altLang="en-US" smtClean="0"/>
              <a:t>2017-10-16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0BAF5C-8455-4407-B6A9-FACF75B466D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2172037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3834E9-B71A-46B9-B171-DF87347632A6}" type="datetimeFigureOut">
              <a:rPr lang="ko-KR" altLang="en-US" smtClean="0"/>
              <a:t>2017-10-16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0BAF5C-8455-4407-B6A9-FACF75B466D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539012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3834E9-B71A-46B9-B171-DF87347632A6}" type="datetimeFigureOut">
              <a:rPr lang="ko-KR" altLang="en-US" smtClean="0"/>
              <a:t>2017-10-16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0BAF5C-8455-4407-B6A9-FACF75B466D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9091329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3834E9-B71A-46B9-B171-DF87347632A6}" type="datetimeFigureOut">
              <a:rPr lang="ko-KR" altLang="en-US" smtClean="0"/>
              <a:t>2017-10-16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0BAF5C-8455-4407-B6A9-FACF75B466D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0528229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3834E9-B71A-46B9-B171-DF87347632A6}" type="datetimeFigureOut">
              <a:rPr lang="ko-KR" altLang="en-US" smtClean="0"/>
              <a:t>2017-10-16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0BAF5C-8455-4407-B6A9-FACF75B466D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605175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png"/><Relationship Id="rId4" Type="http://schemas.openxmlformats.org/officeDocument/2006/relationships/image" Target="../media/image8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0"/>
            <a:ext cx="9217023" cy="3326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4909967" y="2537609"/>
            <a:ext cx="3262433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8000" dirty="0" smtClean="0">
                <a:solidFill>
                  <a:schemeClr val="tx2">
                    <a:lumMod val="50000"/>
                  </a:schemeClr>
                </a:solidFill>
                <a:latin typeface="HY궁서" panose="02030600000101010101" pitchFamily="18" charset="-127"/>
                <a:ea typeface="HY궁서" panose="02030600000101010101" pitchFamily="18" charset="-127"/>
              </a:rPr>
              <a:t>추경호</a:t>
            </a:r>
            <a:endParaRPr lang="en-US" altLang="ko-KR" sz="8000" dirty="0" smtClean="0">
              <a:solidFill>
                <a:schemeClr val="tx2">
                  <a:lumMod val="50000"/>
                </a:schemeClr>
              </a:solidFill>
              <a:latin typeface="HY궁서" panose="02030600000101010101" pitchFamily="18" charset="-127"/>
              <a:ea typeface="HY궁서" panose="02030600000101010101" pitchFamily="18" charset="-127"/>
            </a:endParaRPr>
          </a:p>
        </p:txBody>
      </p:sp>
      <p:cxnSp>
        <p:nvCxnSpPr>
          <p:cNvPr id="4" name="직선 연결선 3"/>
          <p:cNvCxnSpPr/>
          <p:nvPr/>
        </p:nvCxnSpPr>
        <p:spPr>
          <a:xfrm>
            <a:off x="1066402" y="4005064"/>
            <a:ext cx="7174404" cy="0"/>
          </a:xfrm>
          <a:prstGeom prst="line">
            <a:avLst/>
          </a:prstGeom>
          <a:ln w="22225" cap="rnd">
            <a:gradFill flip="none" rotWithShape="1">
              <a:gsLst>
                <a:gs pos="83000">
                  <a:schemeClr val="tx1">
                    <a:lumMod val="75000"/>
                    <a:lumOff val="25000"/>
                  </a:schemeClr>
                </a:gs>
                <a:gs pos="16000">
                  <a:srgbClr val="555555"/>
                </a:gs>
                <a:gs pos="0">
                  <a:schemeClr val="bg1">
                    <a:lumMod val="95000"/>
                  </a:schemeClr>
                </a:gs>
                <a:gs pos="100000">
                  <a:schemeClr val="bg1"/>
                </a:gs>
              </a:gsLst>
              <a:lin ang="0" scaled="1"/>
              <a:tileRect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5"/>
          <p:cNvSpPr txBox="1"/>
          <p:nvPr/>
        </p:nvSpPr>
        <p:spPr>
          <a:xfrm>
            <a:off x="1388154" y="2636912"/>
            <a:ext cx="3389068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4400" dirty="0" smtClean="0">
                <a:solidFill>
                  <a:schemeClr val="tx2">
                    <a:lumMod val="50000"/>
                  </a:schemeClr>
                </a:solidFill>
                <a:latin typeface="HY궁서" panose="02030600000101010101" pitchFamily="18" charset="-127"/>
                <a:ea typeface="HY궁서" panose="02030600000101010101" pitchFamily="18" charset="-127"/>
              </a:rPr>
              <a:t>국 회 의 원</a:t>
            </a:r>
            <a:endParaRPr lang="en-US" altLang="ko-KR" sz="4400" dirty="0" smtClean="0">
              <a:solidFill>
                <a:schemeClr val="tx2">
                  <a:lumMod val="50000"/>
                </a:schemeClr>
              </a:solidFill>
              <a:latin typeface="HY궁서" panose="02030600000101010101" pitchFamily="18" charset="-127"/>
              <a:ea typeface="HY궁서" panose="02030600000101010101" pitchFamily="18" charset="-127"/>
            </a:endParaRPr>
          </a:p>
          <a:p>
            <a:pPr algn="ctr"/>
            <a:r>
              <a:rPr lang="en-US" altLang="ko-KR" sz="2800" b="1" dirty="0" smtClean="0">
                <a:solidFill>
                  <a:schemeClr val="tx2">
                    <a:lumMod val="50000"/>
                  </a:schemeClr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(</a:t>
            </a:r>
            <a:r>
              <a:rPr lang="ko-KR" altLang="en-US" sz="2800" b="1" dirty="0" smtClean="0">
                <a:solidFill>
                  <a:schemeClr val="tx2">
                    <a:lumMod val="50000"/>
                  </a:schemeClr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대구광역시 달성군</a:t>
            </a:r>
            <a:r>
              <a:rPr lang="en-US" altLang="ko-KR" sz="2800" b="1" dirty="0" smtClean="0">
                <a:solidFill>
                  <a:schemeClr val="tx2">
                    <a:lumMod val="50000"/>
                  </a:schemeClr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)</a:t>
            </a:r>
            <a:endParaRPr lang="en-US" altLang="ko-KR" sz="3200" b="1" dirty="0">
              <a:solidFill>
                <a:schemeClr val="tx2">
                  <a:lumMod val="50000"/>
                </a:schemeClr>
              </a:solidFill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7744" y="6669360"/>
            <a:ext cx="6905625" cy="209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직사각형 4"/>
          <p:cNvSpPr/>
          <p:nvPr/>
        </p:nvSpPr>
        <p:spPr>
          <a:xfrm>
            <a:off x="251520" y="632882"/>
            <a:ext cx="691276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altLang="ko-KR" sz="4000" dirty="0" smtClean="0">
                <a:solidFill>
                  <a:srgbClr val="A90B0B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2017 </a:t>
            </a:r>
            <a:r>
              <a:rPr lang="ko-KR" altLang="en-US" sz="4000" dirty="0" smtClean="0">
                <a:solidFill>
                  <a:prstClr val="black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국정감사</a:t>
            </a:r>
            <a:endParaRPr lang="en-US" altLang="ko-KR" sz="4000" dirty="0">
              <a:solidFill>
                <a:prstClr val="black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2280" y="329600"/>
            <a:ext cx="1990725" cy="657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174067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직사각형 35"/>
          <p:cNvSpPr/>
          <p:nvPr/>
        </p:nvSpPr>
        <p:spPr>
          <a:xfrm>
            <a:off x="3037409" y="68585"/>
            <a:ext cx="6106591" cy="48009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26" name="그룹 25"/>
          <p:cNvGrpSpPr/>
          <p:nvPr/>
        </p:nvGrpSpPr>
        <p:grpSpPr>
          <a:xfrm>
            <a:off x="0" y="68584"/>
            <a:ext cx="4275659" cy="480096"/>
            <a:chOff x="0" y="68584"/>
            <a:chExt cx="4275659" cy="480096"/>
          </a:xfrm>
        </p:grpSpPr>
        <p:sp>
          <p:nvSpPr>
            <p:cNvPr id="18" name="자유형 17"/>
            <p:cNvSpPr/>
            <p:nvPr/>
          </p:nvSpPr>
          <p:spPr>
            <a:xfrm>
              <a:off x="1799159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7" name="자유형 16"/>
            <p:cNvSpPr/>
            <p:nvPr/>
          </p:nvSpPr>
          <p:spPr>
            <a:xfrm>
              <a:off x="1376661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6" name="자유형 15"/>
            <p:cNvSpPr/>
            <p:nvPr/>
          </p:nvSpPr>
          <p:spPr>
            <a:xfrm>
              <a:off x="944613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60000"/>
                <a:lumOff val="40000"/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5" name="자유형 14"/>
            <p:cNvSpPr/>
            <p:nvPr/>
          </p:nvSpPr>
          <p:spPr>
            <a:xfrm>
              <a:off x="539552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0" name="직사각형 19"/>
            <p:cNvSpPr/>
            <p:nvPr/>
          </p:nvSpPr>
          <p:spPr>
            <a:xfrm>
              <a:off x="0" y="68584"/>
              <a:ext cx="899592" cy="480095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>
          <a:xfrm>
            <a:off x="49263" y="68654"/>
            <a:ext cx="2133600" cy="365125"/>
          </a:xfrm>
        </p:spPr>
        <p:txBody>
          <a:bodyPr/>
          <a:lstStyle/>
          <a:p>
            <a:pPr algn="l"/>
            <a:fld id="{9D971771-ED62-4CDB-9CAA-7E74D7566A4F}" type="slidenum">
              <a:rPr lang="ko-KR" altLang="en-US" b="1" smtClean="0">
                <a:solidFill>
                  <a:schemeClr val="bg1"/>
                </a:solidFill>
              </a:rPr>
              <a:pPr algn="l"/>
              <a:t>2</a:t>
            </a:fld>
            <a:endParaRPr lang="ko-KR" altLang="en-US" b="1" dirty="0">
              <a:solidFill>
                <a:schemeClr val="bg1"/>
              </a:solidFill>
            </a:endParaRPr>
          </a:p>
        </p:txBody>
      </p:sp>
      <p:sp>
        <p:nvSpPr>
          <p:cNvPr id="4" name="직사각형 3"/>
          <p:cNvSpPr/>
          <p:nvPr/>
        </p:nvSpPr>
        <p:spPr>
          <a:xfrm>
            <a:off x="0" y="-27385"/>
            <a:ext cx="9144000" cy="117393"/>
          </a:xfrm>
          <a:prstGeom prst="rect">
            <a:avLst/>
          </a:prstGeom>
          <a:solidFill>
            <a:srgbClr val="A90B0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4" name="TextBox 43"/>
          <p:cNvSpPr txBox="1"/>
          <p:nvPr/>
        </p:nvSpPr>
        <p:spPr>
          <a:xfrm>
            <a:off x="6876256" y="90009"/>
            <a:ext cx="206498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b="1" dirty="0" smtClean="0">
                <a:latin typeface="HY견명조" panose="02030600000101010101" pitchFamily="18" charset="-127"/>
                <a:ea typeface="HY견명조" panose="02030600000101010101" pitchFamily="18" charset="-127"/>
              </a:rPr>
              <a:t>국회의원 추경호</a:t>
            </a:r>
            <a:endParaRPr lang="ko-KR" altLang="en-US" sz="2000" b="1" dirty="0">
              <a:latin typeface="HY견명조" panose="02030600000101010101" pitchFamily="18" charset="-127"/>
              <a:ea typeface="HY견명조" panose="02030600000101010101" pitchFamily="18" charset="-127"/>
            </a:endParaRPr>
          </a:p>
        </p:txBody>
      </p:sp>
      <p:sp>
        <p:nvSpPr>
          <p:cNvPr id="45" name="직사각형 44"/>
          <p:cNvSpPr/>
          <p:nvPr/>
        </p:nvSpPr>
        <p:spPr>
          <a:xfrm>
            <a:off x="0" y="6768752"/>
            <a:ext cx="9144000" cy="116632"/>
          </a:xfrm>
          <a:prstGeom prst="rect">
            <a:avLst/>
          </a:prstGeom>
          <a:solidFill>
            <a:srgbClr val="A90B0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19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40116" y="6346529"/>
            <a:ext cx="1268388" cy="418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" name="TextBox 20"/>
          <p:cNvSpPr txBox="1"/>
          <p:nvPr/>
        </p:nvSpPr>
        <p:spPr>
          <a:xfrm>
            <a:off x="84880" y="1214457"/>
            <a:ext cx="8938664" cy="466281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ko-KR" altLang="en-US" sz="7200" b="1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중소기업 </a:t>
            </a:r>
            <a:r>
              <a:rPr lang="ko-KR" altLang="en-US" sz="7200" b="1" dirty="0" smtClean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실정에 맞는</a:t>
            </a:r>
            <a:endParaRPr lang="en-US" altLang="ko-KR" sz="7200" b="1" dirty="0" smtClean="0">
              <a:solidFill>
                <a:srgbClr val="FF0000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algn="ctr">
              <a:lnSpc>
                <a:spcPct val="150000"/>
              </a:lnSpc>
            </a:pPr>
            <a:r>
              <a:rPr lang="ko-KR" altLang="en-US" sz="7200" b="1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조달정책 수립 시급</a:t>
            </a:r>
            <a:r>
              <a:rPr lang="en-US" altLang="ko-KR" sz="7200" b="1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!</a:t>
            </a:r>
          </a:p>
          <a:p>
            <a:pPr algn="ctr">
              <a:lnSpc>
                <a:spcPct val="150000"/>
              </a:lnSpc>
            </a:pPr>
            <a:r>
              <a:rPr lang="en-US" altLang="ko-KR" sz="5400" b="1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-</a:t>
            </a:r>
            <a:r>
              <a:rPr lang="ko-KR" altLang="en-US" sz="5400" b="1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현장 사례 중심 제도 개선</a:t>
            </a:r>
            <a:r>
              <a:rPr lang="en-US" altLang="ko-KR" sz="5400" b="1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-</a:t>
            </a:r>
            <a:endParaRPr lang="ko-KR" altLang="en-US" sz="7200" b="1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6323923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직사각형 35"/>
          <p:cNvSpPr/>
          <p:nvPr/>
        </p:nvSpPr>
        <p:spPr>
          <a:xfrm>
            <a:off x="3037409" y="68585"/>
            <a:ext cx="6106591" cy="48009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26" name="그룹 25"/>
          <p:cNvGrpSpPr/>
          <p:nvPr/>
        </p:nvGrpSpPr>
        <p:grpSpPr>
          <a:xfrm>
            <a:off x="0" y="68584"/>
            <a:ext cx="4275659" cy="480096"/>
            <a:chOff x="0" y="68584"/>
            <a:chExt cx="4275659" cy="480096"/>
          </a:xfrm>
        </p:grpSpPr>
        <p:sp>
          <p:nvSpPr>
            <p:cNvPr id="18" name="자유형 17"/>
            <p:cNvSpPr/>
            <p:nvPr/>
          </p:nvSpPr>
          <p:spPr>
            <a:xfrm>
              <a:off x="1799159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7" name="자유형 16"/>
            <p:cNvSpPr/>
            <p:nvPr/>
          </p:nvSpPr>
          <p:spPr>
            <a:xfrm>
              <a:off x="1376661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6" name="자유형 15"/>
            <p:cNvSpPr/>
            <p:nvPr/>
          </p:nvSpPr>
          <p:spPr>
            <a:xfrm>
              <a:off x="944613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60000"/>
                <a:lumOff val="40000"/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5" name="자유형 14"/>
            <p:cNvSpPr/>
            <p:nvPr/>
          </p:nvSpPr>
          <p:spPr>
            <a:xfrm>
              <a:off x="539552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0" name="직사각형 19"/>
            <p:cNvSpPr/>
            <p:nvPr/>
          </p:nvSpPr>
          <p:spPr>
            <a:xfrm>
              <a:off x="0" y="68584"/>
              <a:ext cx="899592" cy="480095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>
          <a:xfrm>
            <a:off x="49263" y="68654"/>
            <a:ext cx="2133600" cy="365125"/>
          </a:xfrm>
        </p:spPr>
        <p:txBody>
          <a:bodyPr/>
          <a:lstStyle/>
          <a:p>
            <a:pPr algn="l"/>
            <a:fld id="{9D971771-ED62-4CDB-9CAA-7E74D7566A4F}" type="slidenum">
              <a:rPr lang="ko-KR" altLang="en-US" b="1" smtClean="0">
                <a:solidFill>
                  <a:schemeClr val="bg1"/>
                </a:solidFill>
              </a:rPr>
              <a:pPr algn="l"/>
              <a:t>3</a:t>
            </a:fld>
            <a:endParaRPr lang="ko-KR" altLang="en-US" b="1" dirty="0">
              <a:solidFill>
                <a:schemeClr val="bg1"/>
              </a:solidFill>
            </a:endParaRPr>
          </a:p>
        </p:txBody>
      </p:sp>
      <p:sp>
        <p:nvSpPr>
          <p:cNvPr id="4" name="직사각형 3"/>
          <p:cNvSpPr/>
          <p:nvPr/>
        </p:nvSpPr>
        <p:spPr>
          <a:xfrm>
            <a:off x="0" y="-27385"/>
            <a:ext cx="9144000" cy="117393"/>
          </a:xfrm>
          <a:prstGeom prst="rect">
            <a:avLst/>
          </a:prstGeom>
          <a:solidFill>
            <a:srgbClr val="A90B0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4" name="TextBox 43"/>
          <p:cNvSpPr txBox="1"/>
          <p:nvPr/>
        </p:nvSpPr>
        <p:spPr>
          <a:xfrm>
            <a:off x="6876256" y="90009"/>
            <a:ext cx="206498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b="1" dirty="0" smtClean="0">
                <a:latin typeface="HY견명조" panose="02030600000101010101" pitchFamily="18" charset="-127"/>
                <a:ea typeface="HY견명조" panose="02030600000101010101" pitchFamily="18" charset="-127"/>
              </a:rPr>
              <a:t>국회의원 추경호</a:t>
            </a:r>
            <a:endParaRPr lang="ko-KR" altLang="en-US" sz="2000" b="1" dirty="0">
              <a:latin typeface="HY견명조" panose="02030600000101010101" pitchFamily="18" charset="-127"/>
              <a:ea typeface="HY견명조" panose="02030600000101010101" pitchFamily="18" charset="-127"/>
            </a:endParaRPr>
          </a:p>
        </p:txBody>
      </p:sp>
      <p:sp>
        <p:nvSpPr>
          <p:cNvPr id="45" name="직사각형 44"/>
          <p:cNvSpPr/>
          <p:nvPr/>
        </p:nvSpPr>
        <p:spPr>
          <a:xfrm>
            <a:off x="0" y="6768752"/>
            <a:ext cx="9144000" cy="116632"/>
          </a:xfrm>
          <a:prstGeom prst="rect">
            <a:avLst/>
          </a:prstGeom>
          <a:solidFill>
            <a:srgbClr val="A90B0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19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40116" y="6346529"/>
            <a:ext cx="1268388" cy="418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" name="TextBox 20"/>
          <p:cNvSpPr txBox="1"/>
          <p:nvPr/>
        </p:nvSpPr>
        <p:spPr>
          <a:xfrm>
            <a:off x="-65803" y="1196752"/>
            <a:ext cx="9240030" cy="452431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ko-KR" altLang="en-US" sz="7200" b="1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최저가 낙찰제 폐지</a:t>
            </a:r>
            <a:r>
              <a:rPr lang="en-US" altLang="ko-KR" sz="7200" b="1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!</a:t>
            </a:r>
          </a:p>
          <a:p>
            <a:pPr algn="ctr">
              <a:lnSpc>
                <a:spcPct val="150000"/>
              </a:lnSpc>
            </a:pPr>
            <a:r>
              <a:rPr lang="ko-KR" altLang="en-US" sz="7200" b="1" dirty="0" smtClean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빛 좋은 개살구</a:t>
            </a:r>
            <a:r>
              <a:rPr lang="ko-KR" altLang="en-US" sz="7200" b="1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에 불과</a:t>
            </a:r>
            <a:endParaRPr lang="en-US" altLang="ko-KR" sz="7200" b="1" dirty="0" smtClean="0"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algn="ctr">
              <a:lnSpc>
                <a:spcPct val="150000"/>
              </a:lnSpc>
            </a:pPr>
            <a:r>
              <a:rPr lang="en-US" altLang="ko-KR" sz="4800" b="1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-</a:t>
            </a:r>
            <a:r>
              <a:rPr lang="ko-KR" altLang="en-US" sz="4800" b="1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종합</a:t>
            </a:r>
            <a:r>
              <a:rPr lang="en-US" altLang="ko-KR" sz="4800" b="1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(</a:t>
            </a:r>
            <a:r>
              <a:rPr lang="ko-KR" altLang="en-US" sz="4800" b="1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표준</a:t>
            </a:r>
            <a:r>
              <a:rPr lang="en-US" altLang="ko-KR" sz="4800" b="1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) </a:t>
            </a:r>
            <a:r>
              <a:rPr lang="ko-KR" altLang="en-US" sz="4800" b="1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배점 기준 손봐야</a:t>
            </a:r>
            <a:r>
              <a:rPr lang="en-US" altLang="ko-KR" sz="4800" b="1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-</a:t>
            </a:r>
            <a:endParaRPr lang="en-US" altLang="ko-KR" sz="5400" b="1" dirty="0" smtClean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3697168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직사각형 35"/>
          <p:cNvSpPr/>
          <p:nvPr/>
        </p:nvSpPr>
        <p:spPr>
          <a:xfrm>
            <a:off x="3037409" y="68585"/>
            <a:ext cx="6106591" cy="48009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26" name="그룹 25"/>
          <p:cNvGrpSpPr/>
          <p:nvPr/>
        </p:nvGrpSpPr>
        <p:grpSpPr>
          <a:xfrm>
            <a:off x="0" y="68584"/>
            <a:ext cx="4275659" cy="480096"/>
            <a:chOff x="0" y="68584"/>
            <a:chExt cx="4275659" cy="480096"/>
          </a:xfrm>
        </p:grpSpPr>
        <p:sp>
          <p:nvSpPr>
            <p:cNvPr id="18" name="자유형 17"/>
            <p:cNvSpPr/>
            <p:nvPr/>
          </p:nvSpPr>
          <p:spPr>
            <a:xfrm>
              <a:off x="1799159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7" name="자유형 16"/>
            <p:cNvSpPr/>
            <p:nvPr/>
          </p:nvSpPr>
          <p:spPr>
            <a:xfrm>
              <a:off x="1376661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6" name="자유형 15"/>
            <p:cNvSpPr/>
            <p:nvPr/>
          </p:nvSpPr>
          <p:spPr>
            <a:xfrm>
              <a:off x="944613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60000"/>
                <a:lumOff val="40000"/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5" name="자유형 14"/>
            <p:cNvSpPr/>
            <p:nvPr/>
          </p:nvSpPr>
          <p:spPr>
            <a:xfrm>
              <a:off x="539552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0" name="직사각형 19"/>
            <p:cNvSpPr/>
            <p:nvPr/>
          </p:nvSpPr>
          <p:spPr>
            <a:xfrm>
              <a:off x="0" y="68584"/>
              <a:ext cx="899592" cy="480095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>
          <a:xfrm>
            <a:off x="49263" y="68654"/>
            <a:ext cx="2133600" cy="365125"/>
          </a:xfrm>
        </p:spPr>
        <p:txBody>
          <a:bodyPr/>
          <a:lstStyle/>
          <a:p>
            <a:pPr algn="l"/>
            <a:fld id="{9D971771-ED62-4CDB-9CAA-7E74D7566A4F}" type="slidenum">
              <a:rPr lang="ko-KR" altLang="en-US" b="1" smtClean="0">
                <a:solidFill>
                  <a:schemeClr val="bg1"/>
                </a:solidFill>
              </a:rPr>
              <a:pPr algn="l"/>
              <a:t>4</a:t>
            </a:fld>
            <a:endParaRPr lang="ko-KR" altLang="en-US" b="1" dirty="0">
              <a:solidFill>
                <a:schemeClr val="bg1"/>
              </a:solidFill>
            </a:endParaRPr>
          </a:p>
        </p:txBody>
      </p:sp>
      <p:sp>
        <p:nvSpPr>
          <p:cNvPr id="4" name="직사각형 3"/>
          <p:cNvSpPr/>
          <p:nvPr/>
        </p:nvSpPr>
        <p:spPr>
          <a:xfrm>
            <a:off x="0" y="-27385"/>
            <a:ext cx="9144000" cy="117393"/>
          </a:xfrm>
          <a:prstGeom prst="rect">
            <a:avLst/>
          </a:prstGeom>
          <a:solidFill>
            <a:srgbClr val="A90B0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4" name="TextBox 43"/>
          <p:cNvSpPr txBox="1"/>
          <p:nvPr/>
        </p:nvSpPr>
        <p:spPr>
          <a:xfrm>
            <a:off x="6876256" y="90009"/>
            <a:ext cx="206498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b="1" dirty="0" smtClean="0">
                <a:latin typeface="HY견명조" panose="02030600000101010101" pitchFamily="18" charset="-127"/>
                <a:ea typeface="HY견명조" panose="02030600000101010101" pitchFamily="18" charset="-127"/>
              </a:rPr>
              <a:t>국회의원 추경호</a:t>
            </a:r>
            <a:endParaRPr lang="ko-KR" altLang="en-US" sz="2000" b="1" dirty="0">
              <a:latin typeface="HY견명조" panose="02030600000101010101" pitchFamily="18" charset="-127"/>
              <a:ea typeface="HY견명조" panose="02030600000101010101" pitchFamily="18" charset="-127"/>
            </a:endParaRPr>
          </a:p>
        </p:txBody>
      </p:sp>
      <p:sp>
        <p:nvSpPr>
          <p:cNvPr id="45" name="직사각형 44"/>
          <p:cNvSpPr/>
          <p:nvPr/>
        </p:nvSpPr>
        <p:spPr>
          <a:xfrm>
            <a:off x="0" y="6768752"/>
            <a:ext cx="9144000" cy="116632"/>
          </a:xfrm>
          <a:prstGeom prst="rect">
            <a:avLst/>
          </a:prstGeom>
          <a:solidFill>
            <a:srgbClr val="A90B0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9" name="모서리가 둥근 직사각형 48"/>
          <p:cNvSpPr/>
          <p:nvPr/>
        </p:nvSpPr>
        <p:spPr>
          <a:xfrm>
            <a:off x="-38100" y="1268760"/>
            <a:ext cx="9182100" cy="69850"/>
          </a:xfrm>
          <a:prstGeom prst="round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50" name="직사각형 49"/>
          <p:cNvSpPr/>
          <p:nvPr/>
        </p:nvSpPr>
        <p:spPr>
          <a:xfrm>
            <a:off x="0" y="620688"/>
            <a:ext cx="9153625" cy="584775"/>
          </a:xfrm>
          <a:prstGeom prst="rect">
            <a:avLst/>
          </a:prstGeom>
        </p:spPr>
        <p:txBody>
          <a:bodyPr wrap="square" anchor="b">
            <a:spAutoFit/>
          </a:bodyPr>
          <a:lstStyle/>
          <a:p>
            <a:pPr algn="ctr" latinLnBrk="0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업계에서는 </a:t>
            </a:r>
            <a:r>
              <a:rPr lang="en-US" altLang="ko-KR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‘</a:t>
            </a:r>
            <a:r>
              <a:rPr lang="ko-KR" altLang="en-U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제</a:t>
            </a:r>
            <a:r>
              <a:rPr lang="en-US" altLang="ko-KR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2</a:t>
            </a:r>
            <a:r>
              <a:rPr lang="ko-KR" altLang="en-U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의 최저가 낙찰제</a:t>
            </a:r>
            <a:r>
              <a:rPr lang="en-US" altLang="ko-KR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’</a:t>
            </a:r>
            <a:r>
              <a:rPr lang="ko-KR" altLang="en-U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라고</a:t>
            </a:r>
            <a:r>
              <a:rPr lang="en-US" altLang="ko-KR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…</a:t>
            </a:r>
            <a:endParaRPr lang="en-US" altLang="ko-KR" sz="3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anose="02030600000101010101" pitchFamily="18" charset="-127"/>
              <a:ea typeface="HY견고딕" panose="02030600000101010101" pitchFamily="18" charset="-127"/>
              <a:cs typeface="Times New Roman" panose="02020603050405020304" pitchFamily="18" charset="0"/>
            </a:endParaRPr>
          </a:p>
        </p:txBody>
      </p:sp>
      <p:grpSp>
        <p:nvGrpSpPr>
          <p:cNvPr id="5" name="그룹 4"/>
          <p:cNvGrpSpPr/>
          <p:nvPr/>
        </p:nvGrpSpPr>
        <p:grpSpPr>
          <a:xfrm>
            <a:off x="147129" y="1703749"/>
            <a:ext cx="3304059" cy="3097587"/>
            <a:chOff x="971600" y="1412776"/>
            <a:chExt cx="6940525" cy="5257827"/>
          </a:xfrm>
        </p:grpSpPr>
        <p:pic>
          <p:nvPicPr>
            <p:cNvPr id="3073" name="Picture 1"/>
            <p:cNvPicPr>
              <a:picLocks noChangeAspect="1" noChangeArrowheads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4738"/>
            <a:stretch/>
          </p:blipFill>
          <p:spPr bwMode="auto">
            <a:xfrm>
              <a:off x="971600" y="1412776"/>
              <a:ext cx="6940525" cy="52578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" name="직사각형 2"/>
            <p:cNvSpPr/>
            <p:nvPr/>
          </p:nvSpPr>
          <p:spPr>
            <a:xfrm>
              <a:off x="2123728" y="1844824"/>
              <a:ext cx="5716388" cy="432048"/>
            </a:xfrm>
            <a:prstGeom prst="rect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1" name="직사각형 20"/>
            <p:cNvSpPr/>
            <p:nvPr/>
          </p:nvSpPr>
          <p:spPr>
            <a:xfrm>
              <a:off x="1154367" y="2582156"/>
              <a:ext cx="851223" cy="252028"/>
            </a:xfrm>
            <a:prstGeom prst="rect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pic>
        <p:nvPicPr>
          <p:cNvPr id="19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40116" y="6346529"/>
            <a:ext cx="1268388" cy="418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" name="Rectangle 1"/>
          <p:cNvSpPr>
            <a:spLocks noChangeArrowheads="1"/>
          </p:cNvSpPr>
          <p:nvPr/>
        </p:nvSpPr>
        <p:spPr bwMode="auto">
          <a:xfrm>
            <a:off x="5004048" y="1503694"/>
            <a:ext cx="3352200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1pPr>
            <a:lvl2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2pPr>
            <a:lvl3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3pPr>
            <a:lvl4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4pPr>
            <a:lvl5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9pPr>
          </a:lstStyle>
          <a:p>
            <a:pPr marL="0" marR="0" lvl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HY견고딕" panose="02030600000101010101" pitchFamily="18" charset="-127"/>
                <a:ea typeface="HY견고딕" panose="02030600000101010101" pitchFamily="18" charset="-127"/>
              </a:rPr>
              <a:t>&lt;</a:t>
            </a:r>
            <a:r>
              <a:rPr lang="en-US" altLang="ko-KR" sz="2000" b="1" dirty="0" smtClean="0">
                <a:solidFill>
                  <a:srgbClr val="00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MAS </a:t>
            </a:r>
            <a:r>
              <a:rPr lang="ko-KR" altLang="en-US" sz="2000" b="1" dirty="0" smtClean="0">
                <a:solidFill>
                  <a:srgbClr val="00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종합평가 배점 기준</a:t>
            </a:r>
            <a:r>
              <a:rPr kumimoji="1" lang="en-US" altLang="ko-KR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HY견고딕" panose="02030600000101010101" pitchFamily="18" charset="-127"/>
                <a:ea typeface="HY견고딕" panose="02030600000101010101" pitchFamily="18" charset="-127"/>
              </a:rPr>
              <a:t>&gt;</a:t>
            </a:r>
            <a:endParaRPr kumimoji="1" lang="en-US" altLang="ko-KR" sz="28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23" name="그룹 22"/>
          <p:cNvGrpSpPr/>
          <p:nvPr/>
        </p:nvGrpSpPr>
        <p:grpSpPr>
          <a:xfrm>
            <a:off x="72008" y="4067405"/>
            <a:ext cx="4355976" cy="2279124"/>
            <a:chOff x="983998" y="1556791"/>
            <a:chExt cx="7359039" cy="4789737"/>
          </a:xfrm>
        </p:grpSpPr>
        <p:pic>
          <p:nvPicPr>
            <p:cNvPr id="24" name="Picture 2"/>
            <p:cNvPicPr>
              <a:picLocks noChangeAspect="1" noChangeArrowheads="1"/>
            </p:cNvPicPr>
            <p:nvPr/>
          </p:nvPicPr>
          <p:blipFill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35550"/>
            <a:stretch/>
          </p:blipFill>
          <p:spPr bwMode="auto">
            <a:xfrm>
              <a:off x="983998" y="1556791"/>
              <a:ext cx="7359039" cy="478973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5" name="직사각형 24"/>
            <p:cNvSpPr/>
            <p:nvPr/>
          </p:nvSpPr>
          <p:spPr>
            <a:xfrm>
              <a:off x="2150610" y="2132856"/>
              <a:ext cx="6093798" cy="432048"/>
            </a:xfrm>
            <a:prstGeom prst="rect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7" name="직사각형 26"/>
            <p:cNvSpPr/>
            <p:nvPr/>
          </p:nvSpPr>
          <p:spPr>
            <a:xfrm>
              <a:off x="2150610" y="4751022"/>
              <a:ext cx="6093798" cy="432048"/>
            </a:xfrm>
            <a:prstGeom prst="rect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28" name="그룹 27"/>
          <p:cNvGrpSpPr/>
          <p:nvPr/>
        </p:nvGrpSpPr>
        <p:grpSpPr>
          <a:xfrm>
            <a:off x="4572000" y="4019173"/>
            <a:ext cx="4262350" cy="2506171"/>
            <a:chOff x="944614" y="1406123"/>
            <a:chExt cx="7213224" cy="5047213"/>
          </a:xfrm>
        </p:grpSpPr>
        <p:pic>
          <p:nvPicPr>
            <p:cNvPr id="29" name="Picture 2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44614" y="1406123"/>
              <a:ext cx="7213224" cy="50472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0" name="직사각형 29"/>
            <p:cNvSpPr/>
            <p:nvPr/>
          </p:nvSpPr>
          <p:spPr>
            <a:xfrm>
              <a:off x="2060346" y="4581128"/>
              <a:ext cx="6007227" cy="360040"/>
            </a:xfrm>
            <a:prstGeom prst="rect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1" name="직사각형 30"/>
            <p:cNvSpPr/>
            <p:nvPr/>
          </p:nvSpPr>
          <p:spPr>
            <a:xfrm>
              <a:off x="2075913" y="1988840"/>
              <a:ext cx="6007227" cy="360040"/>
            </a:xfrm>
            <a:prstGeom prst="rect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32" name="Rectangle 1"/>
          <p:cNvSpPr>
            <a:spLocks noChangeArrowheads="1"/>
          </p:cNvSpPr>
          <p:nvPr/>
        </p:nvSpPr>
        <p:spPr bwMode="auto">
          <a:xfrm>
            <a:off x="5392091" y="2564904"/>
            <a:ext cx="2996333" cy="40011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1pPr>
            <a:lvl2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2pPr>
            <a:lvl3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3pPr>
            <a:lvl4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4pPr>
            <a:lvl5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9pPr>
          </a:lstStyle>
          <a:p>
            <a:pPr marL="0" marR="0" lvl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HY견고딕" panose="02030600000101010101" pitchFamily="18" charset="-127"/>
                <a:ea typeface="HY견고딕" panose="02030600000101010101" pitchFamily="18" charset="-127"/>
              </a:rPr>
              <a:t>&lt;</a:t>
            </a:r>
            <a:r>
              <a:rPr lang="en-US" altLang="ko-KR" sz="2000" b="1" dirty="0" smtClean="0">
                <a:solidFill>
                  <a:srgbClr val="00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MAS </a:t>
            </a:r>
            <a:r>
              <a:rPr lang="ko-KR" altLang="en-US" sz="2000" b="1" dirty="0" smtClean="0">
                <a:solidFill>
                  <a:srgbClr val="00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표준평가 </a:t>
            </a:r>
            <a:r>
              <a:rPr lang="en-US" altLang="ko-KR" sz="2000" b="1" dirty="0" smtClean="0">
                <a:solidFill>
                  <a:srgbClr val="00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1~4</a:t>
            </a:r>
            <a:r>
              <a:rPr lang="ko-KR" altLang="en-US" sz="2000" b="1" dirty="0" smtClean="0">
                <a:solidFill>
                  <a:srgbClr val="00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형</a:t>
            </a:r>
            <a:r>
              <a:rPr kumimoji="1" lang="en-US" altLang="ko-KR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HY견고딕" panose="02030600000101010101" pitchFamily="18" charset="-127"/>
                <a:ea typeface="HY견고딕" panose="02030600000101010101" pitchFamily="18" charset="-127"/>
              </a:rPr>
              <a:t>&gt;</a:t>
            </a:r>
            <a:endParaRPr kumimoji="1" lang="en-US" altLang="ko-KR" sz="28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cxnSp>
        <p:nvCxnSpPr>
          <p:cNvPr id="33" name="직선 화살표 연결선 32"/>
          <p:cNvCxnSpPr/>
          <p:nvPr/>
        </p:nvCxnSpPr>
        <p:spPr>
          <a:xfrm>
            <a:off x="3416908" y="2097513"/>
            <a:ext cx="952695" cy="0"/>
          </a:xfrm>
          <a:prstGeom prst="straightConnector1">
            <a:avLst/>
          </a:prstGeom>
          <a:ln w="190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TextBox 33"/>
          <p:cNvSpPr txBox="1"/>
          <p:nvPr/>
        </p:nvSpPr>
        <p:spPr>
          <a:xfrm>
            <a:off x="4499992" y="1844824"/>
            <a:ext cx="436209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400" b="1" dirty="0" smtClean="0"/>
              <a:t>최대 </a:t>
            </a:r>
            <a:r>
              <a:rPr lang="en-US" altLang="ko-KR" sz="2400" b="1" dirty="0" smtClean="0"/>
              <a:t>75</a:t>
            </a:r>
            <a:r>
              <a:rPr lang="ko-KR" altLang="en-US" sz="2400" b="1" dirty="0" smtClean="0"/>
              <a:t>점까지 자율 선택 가능</a:t>
            </a:r>
            <a:endParaRPr lang="ko-KR" altLang="en-US" sz="2400" b="1" dirty="0"/>
          </a:p>
        </p:txBody>
      </p:sp>
      <p:cxnSp>
        <p:nvCxnSpPr>
          <p:cNvPr id="35" name="직선 화살표 연결선 34"/>
          <p:cNvCxnSpPr/>
          <p:nvPr/>
        </p:nvCxnSpPr>
        <p:spPr>
          <a:xfrm flipV="1">
            <a:off x="4369603" y="3501008"/>
            <a:ext cx="1721101" cy="840509"/>
          </a:xfrm>
          <a:prstGeom prst="straightConnector1">
            <a:avLst/>
          </a:prstGeom>
          <a:ln w="190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직선 화살표 연결선 36"/>
          <p:cNvCxnSpPr/>
          <p:nvPr/>
        </p:nvCxnSpPr>
        <p:spPr>
          <a:xfrm flipV="1">
            <a:off x="3203848" y="3501008"/>
            <a:ext cx="3168352" cy="2086325"/>
          </a:xfrm>
          <a:prstGeom prst="straightConnector1">
            <a:avLst/>
          </a:prstGeom>
          <a:ln w="190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직선 화살표 연결선 38"/>
          <p:cNvCxnSpPr/>
          <p:nvPr/>
        </p:nvCxnSpPr>
        <p:spPr>
          <a:xfrm flipV="1">
            <a:off x="6850740" y="3501008"/>
            <a:ext cx="0" cy="2071502"/>
          </a:xfrm>
          <a:prstGeom prst="straightConnector1">
            <a:avLst/>
          </a:prstGeom>
          <a:ln w="190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직선 화살표 연결선 40"/>
          <p:cNvCxnSpPr/>
          <p:nvPr/>
        </p:nvCxnSpPr>
        <p:spPr>
          <a:xfrm flipV="1">
            <a:off x="7220144" y="3501008"/>
            <a:ext cx="0" cy="793186"/>
          </a:xfrm>
          <a:prstGeom prst="straightConnector1">
            <a:avLst/>
          </a:prstGeom>
          <a:ln w="190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3" name="TextBox 42"/>
          <p:cNvSpPr txBox="1"/>
          <p:nvPr/>
        </p:nvSpPr>
        <p:spPr>
          <a:xfrm>
            <a:off x="5292080" y="2924944"/>
            <a:ext cx="315022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400" b="1" dirty="0" smtClean="0"/>
              <a:t>최소 </a:t>
            </a:r>
            <a:r>
              <a:rPr lang="en-US" altLang="ko-KR" sz="2400" b="1" dirty="0" smtClean="0"/>
              <a:t>65</a:t>
            </a:r>
            <a:r>
              <a:rPr lang="ko-KR" altLang="en-US" sz="2400" b="1" dirty="0" smtClean="0"/>
              <a:t>점</a:t>
            </a:r>
            <a:r>
              <a:rPr lang="en-US" altLang="ko-KR" sz="2400" b="1" dirty="0" smtClean="0"/>
              <a:t>, </a:t>
            </a:r>
            <a:r>
              <a:rPr lang="ko-KR" altLang="en-US" sz="2400" b="1" dirty="0" smtClean="0"/>
              <a:t>최대 </a:t>
            </a:r>
            <a:r>
              <a:rPr lang="en-US" altLang="ko-KR" sz="2400" b="1" dirty="0" smtClean="0"/>
              <a:t>75</a:t>
            </a:r>
            <a:r>
              <a:rPr lang="ko-KR" altLang="en-US" sz="2400" b="1" dirty="0"/>
              <a:t>점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1043608" y="2237043"/>
            <a:ext cx="2755883" cy="461665"/>
          </a:xfrm>
          <a:prstGeom prst="rect">
            <a:avLst/>
          </a:prstGeom>
          <a:solidFill>
            <a:schemeClr val="bg1">
              <a:lumMod val="85000"/>
              <a:alpha val="66000"/>
            </a:schemeClr>
          </a:solidFill>
        </p:spPr>
        <p:txBody>
          <a:bodyPr wrap="none" rtlCol="0">
            <a:spAutoFit/>
          </a:bodyPr>
          <a:lstStyle/>
          <a:p>
            <a:r>
              <a:rPr lang="ko-KR" altLang="en-US" sz="2400" b="1" dirty="0" smtClean="0"/>
              <a:t>제안가격의 적정성</a:t>
            </a:r>
            <a:endParaRPr lang="ko-KR" altLang="en-US" sz="2400" b="1" dirty="0"/>
          </a:p>
        </p:txBody>
      </p:sp>
      <p:sp>
        <p:nvSpPr>
          <p:cNvPr id="47" name="TextBox 46"/>
          <p:cNvSpPr txBox="1"/>
          <p:nvPr/>
        </p:nvSpPr>
        <p:spPr>
          <a:xfrm>
            <a:off x="89712" y="6165304"/>
            <a:ext cx="7930376" cy="461665"/>
          </a:xfrm>
          <a:prstGeom prst="rect">
            <a:avLst/>
          </a:prstGeom>
          <a:solidFill>
            <a:schemeClr val="bg1">
              <a:lumMod val="85000"/>
              <a:alpha val="77000"/>
            </a:schemeClr>
          </a:solidFill>
        </p:spPr>
        <p:txBody>
          <a:bodyPr wrap="none" rtlCol="0">
            <a:spAutoFit/>
          </a:bodyPr>
          <a:lstStyle/>
          <a:p>
            <a:r>
              <a:rPr lang="ko-KR" altLang="en-US" sz="2400" b="1" dirty="0" smtClean="0"/>
              <a:t>납기지체</a:t>
            </a:r>
            <a:r>
              <a:rPr lang="en-US" altLang="ko-KR" sz="2400" b="1" dirty="0" smtClean="0"/>
              <a:t>, </a:t>
            </a:r>
            <a:r>
              <a:rPr lang="ko-KR" altLang="en-US" sz="2400" b="1" dirty="0" smtClean="0"/>
              <a:t>실적평가</a:t>
            </a:r>
            <a:r>
              <a:rPr lang="en-US" altLang="ko-KR" sz="2400" b="1" dirty="0" smtClean="0"/>
              <a:t>, </a:t>
            </a:r>
            <a:r>
              <a:rPr lang="ko-KR" altLang="en-US" sz="2400" b="1" dirty="0" smtClean="0"/>
              <a:t>기술인증</a:t>
            </a:r>
            <a:r>
              <a:rPr lang="en-US" altLang="ko-KR" sz="2400" b="1" dirty="0" smtClean="0"/>
              <a:t>, </a:t>
            </a:r>
            <a:r>
              <a:rPr lang="ko-KR" altLang="en-US" sz="2400" b="1" dirty="0" smtClean="0"/>
              <a:t>품질점검</a:t>
            </a:r>
            <a:r>
              <a:rPr lang="en-US" altLang="ko-KR" sz="2400" b="1" dirty="0" smtClean="0"/>
              <a:t>, </a:t>
            </a:r>
            <a:r>
              <a:rPr lang="ko-KR" altLang="en-US" sz="2400" b="1" dirty="0" smtClean="0"/>
              <a:t>선호도 등 지표</a:t>
            </a:r>
            <a:endParaRPr lang="ko-KR" altLang="en-US" sz="2400" b="1" dirty="0"/>
          </a:p>
        </p:txBody>
      </p:sp>
    </p:spTree>
    <p:extLst>
      <p:ext uri="{BB962C8B-B14F-4D97-AF65-F5344CB8AC3E}">
        <p14:creationId xmlns:p14="http://schemas.microsoft.com/office/powerpoint/2010/main" val="42924102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직사각형 35"/>
          <p:cNvSpPr/>
          <p:nvPr/>
        </p:nvSpPr>
        <p:spPr>
          <a:xfrm>
            <a:off x="3037409" y="68585"/>
            <a:ext cx="6106591" cy="48009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26" name="그룹 25"/>
          <p:cNvGrpSpPr/>
          <p:nvPr/>
        </p:nvGrpSpPr>
        <p:grpSpPr>
          <a:xfrm>
            <a:off x="0" y="68584"/>
            <a:ext cx="4275659" cy="480096"/>
            <a:chOff x="0" y="68584"/>
            <a:chExt cx="4275659" cy="480096"/>
          </a:xfrm>
        </p:grpSpPr>
        <p:sp>
          <p:nvSpPr>
            <p:cNvPr id="18" name="자유형 17"/>
            <p:cNvSpPr/>
            <p:nvPr/>
          </p:nvSpPr>
          <p:spPr>
            <a:xfrm>
              <a:off x="1799159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7" name="자유형 16"/>
            <p:cNvSpPr/>
            <p:nvPr/>
          </p:nvSpPr>
          <p:spPr>
            <a:xfrm>
              <a:off x="1376661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6" name="자유형 15"/>
            <p:cNvSpPr/>
            <p:nvPr/>
          </p:nvSpPr>
          <p:spPr>
            <a:xfrm>
              <a:off x="944613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60000"/>
                <a:lumOff val="40000"/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5" name="자유형 14"/>
            <p:cNvSpPr/>
            <p:nvPr/>
          </p:nvSpPr>
          <p:spPr>
            <a:xfrm>
              <a:off x="539552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0" name="직사각형 19"/>
            <p:cNvSpPr/>
            <p:nvPr/>
          </p:nvSpPr>
          <p:spPr>
            <a:xfrm>
              <a:off x="0" y="68584"/>
              <a:ext cx="899592" cy="480095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>
          <a:xfrm>
            <a:off x="49263" y="68654"/>
            <a:ext cx="2133600" cy="365125"/>
          </a:xfrm>
        </p:spPr>
        <p:txBody>
          <a:bodyPr/>
          <a:lstStyle/>
          <a:p>
            <a:pPr algn="l"/>
            <a:fld id="{9D971771-ED62-4CDB-9CAA-7E74D7566A4F}" type="slidenum">
              <a:rPr lang="ko-KR" altLang="en-US" b="1" smtClean="0">
                <a:solidFill>
                  <a:schemeClr val="bg1"/>
                </a:solidFill>
              </a:rPr>
              <a:pPr algn="l"/>
              <a:t>5</a:t>
            </a:fld>
            <a:endParaRPr lang="ko-KR" altLang="en-US" b="1" dirty="0">
              <a:solidFill>
                <a:schemeClr val="bg1"/>
              </a:solidFill>
            </a:endParaRPr>
          </a:p>
        </p:txBody>
      </p:sp>
      <p:sp>
        <p:nvSpPr>
          <p:cNvPr id="4" name="직사각형 3"/>
          <p:cNvSpPr/>
          <p:nvPr/>
        </p:nvSpPr>
        <p:spPr>
          <a:xfrm>
            <a:off x="0" y="-27385"/>
            <a:ext cx="9144000" cy="117393"/>
          </a:xfrm>
          <a:prstGeom prst="rect">
            <a:avLst/>
          </a:prstGeom>
          <a:solidFill>
            <a:srgbClr val="A90B0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4" name="TextBox 43"/>
          <p:cNvSpPr txBox="1"/>
          <p:nvPr/>
        </p:nvSpPr>
        <p:spPr>
          <a:xfrm>
            <a:off x="6876256" y="90009"/>
            <a:ext cx="206498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b="1" dirty="0" smtClean="0">
                <a:latin typeface="HY견명조" panose="02030600000101010101" pitchFamily="18" charset="-127"/>
                <a:ea typeface="HY견명조" panose="02030600000101010101" pitchFamily="18" charset="-127"/>
              </a:rPr>
              <a:t>국회의원 추경호</a:t>
            </a:r>
            <a:endParaRPr lang="ko-KR" altLang="en-US" sz="2000" b="1" dirty="0">
              <a:latin typeface="HY견명조" panose="02030600000101010101" pitchFamily="18" charset="-127"/>
              <a:ea typeface="HY견명조" panose="02030600000101010101" pitchFamily="18" charset="-127"/>
            </a:endParaRPr>
          </a:p>
        </p:txBody>
      </p:sp>
      <p:sp>
        <p:nvSpPr>
          <p:cNvPr id="45" name="직사각형 44"/>
          <p:cNvSpPr/>
          <p:nvPr/>
        </p:nvSpPr>
        <p:spPr>
          <a:xfrm>
            <a:off x="0" y="6768752"/>
            <a:ext cx="9144000" cy="116632"/>
          </a:xfrm>
          <a:prstGeom prst="rect">
            <a:avLst/>
          </a:prstGeom>
          <a:solidFill>
            <a:srgbClr val="A90B0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9" name="모서리가 둥근 직사각형 48"/>
          <p:cNvSpPr/>
          <p:nvPr/>
        </p:nvSpPr>
        <p:spPr>
          <a:xfrm>
            <a:off x="-38100" y="1268760"/>
            <a:ext cx="9182100" cy="69850"/>
          </a:xfrm>
          <a:prstGeom prst="round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50" name="직사각형 49"/>
          <p:cNvSpPr/>
          <p:nvPr/>
        </p:nvSpPr>
        <p:spPr>
          <a:xfrm>
            <a:off x="0" y="620688"/>
            <a:ext cx="9153625" cy="584775"/>
          </a:xfrm>
          <a:prstGeom prst="rect">
            <a:avLst/>
          </a:prstGeom>
        </p:spPr>
        <p:txBody>
          <a:bodyPr wrap="square" anchor="b">
            <a:spAutoFit/>
          </a:bodyPr>
          <a:lstStyle/>
          <a:p>
            <a:pPr algn="ctr" latinLnBrk="0">
              <a:defRPr/>
            </a:pPr>
            <a:r>
              <a:rPr lang="ko-KR" altLang="en-U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중소기업 실정에 맞는 정책 제안</a:t>
            </a:r>
            <a:r>
              <a:rPr lang="en-US" altLang="ko-KR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. </a:t>
            </a:r>
            <a:r>
              <a:rPr lang="ko-KR" altLang="en-U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사례</a:t>
            </a:r>
            <a:r>
              <a:rPr lang="ko-KR" altLang="en-US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명조" panose="02030600000101010101" pitchFamily="18" charset="-127"/>
                <a:ea typeface="HY견명조" panose="02030600000101010101" pitchFamily="18" charset="-127"/>
              </a:rPr>
              <a:t>①</a:t>
            </a:r>
            <a:endParaRPr lang="ko-KR" altLang="en-US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명조" panose="02030600000101010101" pitchFamily="18" charset="-127"/>
              <a:ea typeface="HY견명조" panose="02030600000101010101" pitchFamily="18" charset="-127"/>
            </a:endParaRPr>
          </a:p>
        </p:txBody>
      </p:sp>
      <p:pic>
        <p:nvPicPr>
          <p:cNvPr id="19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40116" y="6346529"/>
            <a:ext cx="1268388" cy="418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" name="TextBox 22"/>
          <p:cNvSpPr txBox="1"/>
          <p:nvPr/>
        </p:nvSpPr>
        <p:spPr>
          <a:xfrm>
            <a:off x="-180528" y="1496973"/>
            <a:ext cx="9801081" cy="466281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ko-KR" sz="7200" b="1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MAS </a:t>
            </a:r>
            <a:r>
              <a:rPr lang="ko-KR" altLang="en-US" sz="7200" b="1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쇼핑몰</a:t>
            </a:r>
            <a:r>
              <a:rPr lang="en-US" altLang="ko-KR" sz="7200" b="1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,</a:t>
            </a:r>
          </a:p>
          <a:p>
            <a:pPr algn="ctr">
              <a:lnSpc>
                <a:spcPct val="150000"/>
              </a:lnSpc>
            </a:pPr>
            <a:r>
              <a:rPr lang="ko-KR" altLang="en-US" sz="5400" b="1" dirty="0" smtClean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제품에 시공까지 끼워팔기</a:t>
            </a:r>
            <a:r>
              <a:rPr lang="en-US" altLang="ko-KR" sz="5400" b="1" dirty="0" smtClean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?</a:t>
            </a:r>
          </a:p>
          <a:p>
            <a:pPr algn="ctr">
              <a:lnSpc>
                <a:spcPct val="150000"/>
              </a:lnSpc>
            </a:pPr>
            <a:r>
              <a:rPr lang="ko-KR" altLang="en-US" sz="5400" b="1" spc="-150" dirty="0" err="1" smtClean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권익위</a:t>
            </a:r>
            <a:r>
              <a:rPr lang="ko-KR" altLang="en-US" sz="5400" b="1" spc="-150" dirty="0" smtClean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권고에도 왜 </a:t>
            </a:r>
            <a:r>
              <a:rPr lang="ko-KR" altLang="en-US" sz="5400" b="1" spc="-150" dirty="0" err="1" smtClean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안고치나</a:t>
            </a:r>
            <a:r>
              <a:rPr lang="en-US" altLang="ko-KR" sz="5400" b="1" spc="-150" dirty="0" smtClean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?</a:t>
            </a:r>
            <a:r>
              <a:rPr lang="ko-KR" altLang="en-US" sz="7200" b="1" dirty="0" smtClean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</a:t>
            </a:r>
            <a:endParaRPr lang="en-US" altLang="ko-KR" sz="7200" b="1" dirty="0" smtClean="0">
              <a:solidFill>
                <a:srgbClr val="FF0000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8308970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직사각형 35"/>
          <p:cNvSpPr/>
          <p:nvPr/>
        </p:nvSpPr>
        <p:spPr>
          <a:xfrm>
            <a:off x="3037409" y="68585"/>
            <a:ext cx="6106591" cy="48009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26" name="그룹 25"/>
          <p:cNvGrpSpPr/>
          <p:nvPr/>
        </p:nvGrpSpPr>
        <p:grpSpPr>
          <a:xfrm>
            <a:off x="0" y="68584"/>
            <a:ext cx="4275659" cy="480096"/>
            <a:chOff x="0" y="68584"/>
            <a:chExt cx="4275659" cy="480096"/>
          </a:xfrm>
        </p:grpSpPr>
        <p:sp>
          <p:nvSpPr>
            <p:cNvPr id="18" name="자유형 17"/>
            <p:cNvSpPr/>
            <p:nvPr/>
          </p:nvSpPr>
          <p:spPr>
            <a:xfrm>
              <a:off x="1799159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7" name="자유형 16"/>
            <p:cNvSpPr/>
            <p:nvPr/>
          </p:nvSpPr>
          <p:spPr>
            <a:xfrm>
              <a:off x="1376661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6" name="자유형 15"/>
            <p:cNvSpPr/>
            <p:nvPr/>
          </p:nvSpPr>
          <p:spPr>
            <a:xfrm>
              <a:off x="944613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60000"/>
                <a:lumOff val="40000"/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5" name="자유형 14"/>
            <p:cNvSpPr/>
            <p:nvPr/>
          </p:nvSpPr>
          <p:spPr>
            <a:xfrm>
              <a:off x="539552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0" name="직사각형 19"/>
            <p:cNvSpPr/>
            <p:nvPr/>
          </p:nvSpPr>
          <p:spPr>
            <a:xfrm>
              <a:off x="0" y="68584"/>
              <a:ext cx="899592" cy="480095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>
          <a:xfrm>
            <a:off x="49263" y="68654"/>
            <a:ext cx="2133600" cy="365125"/>
          </a:xfrm>
        </p:spPr>
        <p:txBody>
          <a:bodyPr/>
          <a:lstStyle/>
          <a:p>
            <a:pPr algn="l"/>
            <a:fld id="{9D971771-ED62-4CDB-9CAA-7E74D7566A4F}" type="slidenum">
              <a:rPr lang="ko-KR" altLang="en-US" b="1" smtClean="0">
                <a:solidFill>
                  <a:schemeClr val="bg1"/>
                </a:solidFill>
              </a:rPr>
              <a:pPr algn="l"/>
              <a:t>6</a:t>
            </a:fld>
            <a:endParaRPr lang="ko-KR" altLang="en-US" b="1" dirty="0">
              <a:solidFill>
                <a:schemeClr val="bg1"/>
              </a:solidFill>
            </a:endParaRPr>
          </a:p>
        </p:txBody>
      </p:sp>
      <p:sp>
        <p:nvSpPr>
          <p:cNvPr id="4" name="직사각형 3"/>
          <p:cNvSpPr/>
          <p:nvPr/>
        </p:nvSpPr>
        <p:spPr>
          <a:xfrm>
            <a:off x="0" y="-27385"/>
            <a:ext cx="9144000" cy="117393"/>
          </a:xfrm>
          <a:prstGeom prst="rect">
            <a:avLst/>
          </a:prstGeom>
          <a:solidFill>
            <a:srgbClr val="A90B0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4" name="TextBox 43"/>
          <p:cNvSpPr txBox="1"/>
          <p:nvPr/>
        </p:nvSpPr>
        <p:spPr>
          <a:xfrm>
            <a:off x="6876256" y="90009"/>
            <a:ext cx="206498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b="1" dirty="0" smtClean="0">
                <a:latin typeface="HY견명조" panose="02030600000101010101" pitchFamily="18" charset="-127"/>
                <a:ea typeface="HY견명조" panose="02030600000101010101" pitchFamily="18" charset="-127"/>
              </a:rPr>
              <a:t>국회의원 추경호</a:t>
            </a:r>
            <a:endParaRPr lang="ko-KR" altLang="en-US" sz="2000" b="1" dirty="0">
              <a:latin typeface="HY견명조" panose="02030600000101010101" pitchFamily="18" charset="-127"/>
              <a:ea typeface="HY견명조" panose="02030600000101010101" pitchFamily="18" charset="-127"/>
            </a:endParaRPr>
          </a:p>
        </p:txBody>
      </p:sp>
      <p:sp>
        <p:nvSpPr>
          <p:cNvPr id="45" name="직사각형 44"/>
          <p:cNvSpPr/>
          <p:nvPr/>
        </p:nvSpPr>
        <p:spPr>
          <a:xfrm>
            <a:off x="0" y="6768752"/>
            <a:ext cx="9144000" cy="116632"/>
          </a:xfrm>
          <a:prstGeom prst="rect">
            <a:avLst/>
          </a:prstGeom>
          <a:solidFill>
            <a:srgbClr val="A90B0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9" name="모서리가 둥근 직사각형 48"/>
          <p:cNvSpPr/>
          <p:nvPr/>
        </p:nvSpPr>
        <p:spPr>
          <a:xfrm>
            <a:off x="-38100" y="1268760"/>
            <a:ext cx="9182100" cy="69850"/>
          </a:xfrm>
          <a:prstGeom prst="round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50" name="직사각형 49"/>
          <p:cNvSpPr/>
          <p:nvPr/>
        </p:nvSpPr>
        <p:spPr>
          <a:xfrm>
            <a:off x="0" y="620688"/>
            <a:ext cx="9153625" cy="584775"/>
          </a:xfrm>
          <a:prstGeom prst="rect">
            <a:avLst/>
          </a:prstGeom>
        </p:spPr>
        <p:txBody>
          <a:bodyPr wrap="square" anchor="b">
            <a:spAutoFit/>
          </a:bodyPr>
          <a:lstStyle/>
          <a:p>
            <a:pPr algn="ctr" latinLnBrk="0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군부대 등 경계시설공사에 주로 사용되는 울타리</a:t>
            </a:r>
            <a:endParaRPr lang="en-US" altLang="ko-KR" sz="3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anose="02030600000101010101" pitchFamily="18" charset="-127"/>
              <a:ea typeface="HY견고딕" panose="02030600000101010101" pitchFamily="18" charset="-127"/>
              <a:cs typeface="Times New Roman" panose="02020603050405020304" pitchFamily="18" charset="0"/>
            </a:endParaRPr>
          </a:p>
        </p:txBody>
      </p:sp>
      <p:pic>
        <p:nvPicPr>
          <p:cNvPr id="16386" name="Picture 2" descr="C:\Users\assembly\Desktop\기획재정위원회\1709 국감\조달\건설협회 건의\yl형 울타리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2132856"/>
            <a:ext cx="3960440" cy="39604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387" name="Picture 3" descr="C:\Users\assembly\Desktop\기획재정위원회\1709 국감\조달\건설협회 건의\메시형울타리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2132856"/>
            <a:ext cx="3960440" cy="39604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827584" y="1571478"/>
            <a:ext cx="291938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&lt; YL</a:t>
            </a:r>
            <a:r>
              <a:rPr lang="ko-KR" alt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형 울타리 </a:t>
            </a:r>
            <a:r>
              <a:rPr lang="en-US" altLang="ko-KR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&gt;</a:t>
            </a:r>
            <a:endParaRPr lang="ko-KR" altLang="en-US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5292080" y="1556792"/>
            <a:ext cx="323518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&lt; </a:t>
            </a:r>
            <a:r>
              <a:rPr lang="ko-KR" altLang="en-US" sz="28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메시형</a:t>
            </a:r>
            <a:r>
              <a:rPr lang="ko-KR" alt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울타리 </a:t>
            </a:r>
            <a:r>
              <a:rPr lang="en-US" altLang="ko-KR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&gt;</a:t>
            </a:r>
            <a:endParaRPr lang="ko-KR" altLang="en-US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24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40116" y="6346529"/>
            <a:ext cx="1268388" cy="418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610606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직사각형 35"/>
          <p:cNvSpPr/>
          <p:nvPr/>
        </p:nvSpPr>
        <p:spPr>
          <a:xfrm>
            <a:off x="3037409" y="68585"/>
            <a:ext cx="6106591" cy="48009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26" name="그룹 25"/>
          <p:cNvGrpSpPr/>
          <p:nvPr/>
        </p:nvGrpSpPr>
        <p:grpSpPr>
          <a:xfrm>
            <a:off x="0" y="68584"/>
            <a:ext cx="4275659" cy="480096"/>
            <a:chOff x="0" y="68584"/>
            <a:chExt cx="4275659" cy="480096"/>
          </a:xfrm>
        </p:grpSpPr>
        <p:sp>
          <p:nvSpPr>
            <p:cNvPr id="18" name="자유형 17"/>
            <p:cNvSpPr/>
            <p:nvPr/>
          </p:nvSpPr>
          <p:spPr>
            <a:xfrm>
              <a:off x="1799159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7" name="자유형 16"/>
            <p:cNvSpPr/>
            <p:nvPr/>
          </p:nvSpPr>
          <p:spPr>
            <a:xfrm>
              <a:off x="1376661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6" name="자유형 15"/>
            <p:cNvSpPr/>
            <p:nvPr/>
          </p:nvSpPr>
          <p:spPr>
            <a:xfrm>
              <a:off x="944613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60000"/>
                <a:lumOff val="40000"/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5" name="자유형 14"/>
            <p:cNvSpPr/>
            <p:nvPr/>
          </p:nvSpPr>
          <p:spPr>
            <a:xfrm>
              <a:off x="539552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0" name="직사각형 19"/>
            <p:cNvSpPr/>
            <p:nvPr/>
          </p:nvSpPr>
          <p:spPr>
            <a:xfrm>
              <a:off x="0" y="68584"/>
              <a:ext cx="899592" cy="480095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>
          <a:xfrm>
            <a:off x="49263" y="68654"/>
            <a:ext cx="2133600" cy="365125"/>
          </a:xfrm>
        </p:spPr>
        <p:txBody>
          <a:bodyPr/>
          <a:lstStyle/>
          <a:p>
            <a:pPr algn="l"/>
            <a:fld id="{9D971771-ED62-4CDB-9CAA-7E74D7566A4F}" type="slidenum">
              <a:rPr lang="ko-KR" altLang="en-US" b="1" smtClean="0">
                <a:solidFill>
                  <a:schemeClr val="bg1"/>
                </a:solidFill>
              </a:rPr>
              <a:pPr algn="l"/>
              <a:t>7</a:t>
            </a:fld>
            <a:endParaRPr lang="ko-KR" altLang="en-US" b="1" dirty="0">
              <a:solidFill>
                <a:schemeClr val="bg1"/>
              </a:solidFill>
            </a:endParaRPr>
          </a:p>
        </p:txBody>
      </p:sp>
      <p:sp>
        <p:nvSpPr>
          <p:cNvPr id="4" name="직사각형 3"/>
          <p:cNvSpPr/>
          <p:nvPr/>
        </p:nvSpPr>
        <p:spPr>
          <a:xfrm>
            <a:off x="0" y="-27385"/>
            <a:ext cx="9144000" cy="117393"/>
          </a:xfrm>
          <a:prstGeom prst="rect">
            <a:avLst/>
          </a:prstGeom>
          <a:solidFill>
            <a:srgbClr val="A90B0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4" name="TextBox 43"/>
          <p:cNvSpPr txBox="1"/>
          <p:nvPr/>
        </p:nvSpPr>
        <p:spPr>
          <a:xfrm>
            <a:off x="6876256" y="90009"/>
            <a:ext cx="206498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b="1" dirty="0" smtClean="0">
                <a:latin typeface="HY견명조" panose="02030600000101010101" pitchFamily="18" charset="-127"/>
                <a:ea typeface="HY견명조" panose="02030600000101010101" pitchFamily="18" charset="-127"/>
              </a:rPr>
              <a:t>국회의원 추경호</a:t>
            </a:r>
            <a:endParaRPr lang="ko-KR" altLang="en-US" sz="2000" b="1" dirty="0">
              <a:latin typeface="HY견명조" panose="02030600000101010101" pitchFamily="18" charset="-127"/>
              <a:ea typeface="HY견명조" panose="02030600000101010101" pitchFamily="18" charset="-127"/>
            </a:endParaRPr>
          </a:p>
        </p:txBody>
      </p:sp>
      <p:sp>
        <p:nvSpPr>
          <p:cNvPr id="45" name="직사각형 44"/>
          <p:cNvSpPr/>
          <p:nvPr/>
        </p:nvSpPr>
        <p:spPr>
          <a:xfrm>
            <a:off x="0" y="6768752"/>
            <a:ext cx="9144000" cy="116632"/>
          </a:xfrm>
          <a:prstGeom prst="rect">
            <a:avLst/>
          </a:prstGeom>
          <a:solidFill>
            <a:srgbClr val="A90B0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9" name="모서리가 둥근 직사각형 48"/>
          <p:cNvSpPr/>
          <p:nvPr/>
        </p:nvSpPr>
        <p:spPr>
          <a:xfrm>
            <a:off x="-38100" y="1700808"/>
            <a:ext cx="9182100" cy="69850"/>
          </a:xfrm>
          <a:prstGeom prst="round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50" name="직사각형 49"/>
          <p:cNvSpPr/>
          <p:nvPr/>
        </p:nvSpPr>
        <p:spPr>
          <a:xfrm>
            <a:off x="0" y="548680"/>
            <a:ext cx="9153625" cy="584775"/>
          </a:xfrm>
          <a:prstGeom prst="rect">
            <a:avLst/>
          </a:prstGeom>
        </p:spPr>
        <p:txBody>
          <a:bodyPr wrap="square" anchor="b">
            <a:spAutoFit/>
          </a:bodyPr>
          <a:lstStyle/>
          <a:p>
            <a:pPr algn="ctr" latinLnBrk="0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90% </a:t>
            </a:r>
            <a:r>
              <a:rPr lang="ko-KR" altLang="en-U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가까이 현장설치 조건으로 납품</a:t>
            </a:r>
            <a:endParaRPr lang="en-US" altLang="ko-KR" sz="3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anose="02030600000101010101" pitchFamily="18" charset="-127"/>
              <a:ea typeface="HY견고딕" panose="02030600000101010101" pitchFamily="18" charset="-127"/>
              <a:cs typeface="Times New Roman" panose="02020603050405020304" pitchFamily="18" charset="0"/>
            </a:endParaRPr>
          </a:p>
        </p:txBody>
      </p:sp>
      <p:graphicFrame>
        <p:nvGraphicFramePr>
          <p:cNvPr id="3" name="표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7982804"/>
              </p:ext>
            </p:extLst>
          </p:nvPr>
        </p:nvGraphicFramePr>
        <p:xfrm>
          <a:off x="107503" y="2068829"/>
          <a:ext cx="8833741" cy="4319294"/>
        </p:xfrm>
        <a:graphic>
          <a:graphicData uri="http://schemas.openxmlformats.org/drawingml/2006/table">
            <a:tbl>
              <a:tblPr/>
              <a:tblGrid>
                <a:gridCol w="2484581"/>
                <a:gridCol w="1587290"/>
                <a:gridCol w="1587290"/>
                <a:gridCol w="1587290"/>
                <a:gridCol w="1587290"/>
              </a:tblGrid>
              <a:tr h="148258">
                <a:tc row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400" b="1" kern="0" spc="0" dirty="0" smtClean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울타리 유형</a:t>
                      </a:r>
                      <a:endParaRPr lang="ko-KR" altLang="en-US" sz="1800" b="1" kern="0" spc="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b="1" kern="0" spc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납품장소하차도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b="1" kern="0" spc="0" dirty="0" smtClean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현 장 설 치 도</a:t>
                      </a:r>
                      <a:endParaRPr lang="ko-KR" altLang="en-US" sz="2000" b="1" kern="0" spc="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558062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b="1" kern="0" spc="0" dirty="0" err="1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품목수</a:t>
                      </a:r>
                      <a:endParaRPr lang="ko-KR" altLang="en-US" sz="1800" b="1" kern="0" spc="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b="1" kern="0" spc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납품금액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b="1" kern="0" spc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품목수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b="1" kern="0" spc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납품금액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86054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kern="0" spc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YL</a:t>
                      </a:r>
                      <a:r>
                        <a:rPr lang="ko-KR" altLang="en-US" sz="1800" b="1" kern="0" spc="0" dirty="0" err="1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형울타리</a:t>
                      </a:r>
                      <a:endParaRPr lang="ko-KR" altLang="en-US" sz="1800" b="1" kern="0" spc="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EFF6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kern="0" spc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165 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EFF6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kern="0" spc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4,408 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EFF6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kern="0" spc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449 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EFF6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kern="0" spc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10,061 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EFF6E7"/>
                    </a:solidFill>
                  </a:tcPr>
                </a:tc>
              </a:tr>
              <a:tr h="486054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800" b="1" kern="0" spc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( </a:t>
                      </a:r>
                      <a:r>
                        <a:rPr lang="ko-KR" altLang="en-US" sz="1800" b="1" kern="0" spc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비 중 </a:t>
                      </a:r>
                      <a:r>
                        <a:rPr lang="en-US" altLang="ko-KR" sz="1800" b="1" kern="0" spc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)</a:t>
                      </a:r>
                      <a:endParaRPr lang="ko-KR" altLang="en-US" sz="1800" b="1" kern="0" spc="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F6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kern="0" spc="0" dirty="0" smtClean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(26.9)</a:t>
                      </a:r>
                      <a:endParaRPr lang="en-US" sz="1800" b="1" kern="0" spc="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F6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kern="0" spc="0" dirty="0" smtClean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(30.5)</a:t>
                      </a:r>
                      <a:endParaRPr lang="en-US" sz="1800" b="1" kern="0" spc="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F6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kern="0" spc="0" dirty="0" smtClean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(73.1)</a:t>
                      </a:r>
                      <a:endParaRPr lang="en-US" sz="1800" b="1" kern="0" spc="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F6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kern="0" spc="0" dirty="0" smtClean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(69.5)</a:t>
                      </a:r>
                      <a:endParaRPr lang="en-US" sz="1800" b="1" kern="0" spc="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F6E7"/>
                    </a:solidFill>
                  </a:tcPr>
                </a:tc>
              </a:tr>
              <a:tr h="486054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b="1" kern="0" spc="0" dirty="0" err="1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메시형울타리</a:t>
                      </a:r>
                      <a:endParaRPr lang="ko-KR" altLang="en-US" sz="1800" b="1" kern="0" spc="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EFF6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kern="0" spc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104 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EFF6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kern="0" spc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434 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EFF6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kern="0" spc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1,812 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EFF6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kern="0" spc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14,536 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EFF6E7"/>
                    </a:solidFill>
                  </a:tcPr>
                </a:tc>
              </a:tr>
              <a:tr h="486054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800" b="1" kern="0" spc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( </a:t>
                      </a:r>
                      <a:r>
                        <a:rPr lang="ko-KR" altLang="en-US" sz="1800" b="1" kern="0" spc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비 중 </a:t>
                      </a:r>
                      <a:r>
                        <a:rPr lang="en-US" altLang="ko-KR" sz="1800" b="1" kern="0" spc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)</a:t>
                      </a:r>
                      <a:endParaRPr lang="ko-KR" altLang="en-US" sz="1800" b="1" kern="0" spc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F6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kern="0" spc="0" dirty="0" smtClean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(5.4)</a:t>
                      </a:r>
                      <a:endParaRPr lang="en-US" sz="1800" b="1" kern="0" spc="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F6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kern="0" spc="0" dirty="0" smtClean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(2.9)</a:t>
                      </a:r>
                      <a:endParaRPr lang="en-US" sz="1800" b="1" kern="0" spc="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F6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kern="0" spc="0" dirty="0" smtClean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(94.6)</a:t>
                      </a:r>
                      <a:endParaRPr lang="en-US" sz="1800" b="1" kern="0" spc="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F6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kern="0" spc="0" dirty="0" smtClean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(97.1)</a:t>
                      </a:r>
                      <a:endParaRPr lang="en-US" sz="1800" b="1" kern="0" spc="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F6E7"/>
                    </a:solidFill>
                  </a:tcPr>
                </a:tc>
              </a:tr>
              <a:tr h="486054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b="1" kern="0" spc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총 합 계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EFF6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kern="0" spc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269 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EFF6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kern="0" spc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4,843 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EFF6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kern="0" spc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2,261 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EFF6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kern="0" spc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24,597 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EFF6E7"/>
                    </a:solidFill>
                  </a:tcPr>
                </a:tc>
              </a:tr>
              <a:tr h="486054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800" b="1" kern="0" spc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( </a:t>
                      </a:r>
                      <a:r>
                        <a:rPr lang="ko-KR" altLang="en-US" sz="1800" b="1" kern="0" spc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비 중 </a:t>
                      </a:r>
                      <a:r>
                        <a:rPr lang="en-US" altLang="ko-KR" sz="1800" b="1" kern="0" spc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)</a:t>
                      </a:r>
                      <a:endParaRPr lang="ko-KR" altLang="en-US" sz="1800" b="1" kern="0" spc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F6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kern="0" spc="0" dirty="0" smtClean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(10.6)</a:t>
                      </a:r>
                      <a:endParaRPr lang="en-US" sz="1800" b="1" kern="0" spc="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F6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kern="0" spc="0" dirty="0" smtClean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(16.4)</a:t>
                      </a:r>
                      <a:endParaRPr lang="en-US" sz="1800" b="1" kern="0" spc="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F6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kern="0" spc="0" dirty="0" smtClean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(89.4)</a:t>
                      </a:r>
                      <a:endParaRPr lang="en-US" sz="1800" b="1" kern="0" spc="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F6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kern="0" spc="0" dirty="0" smtClean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(83.6)</a:t>
                      </a:r>
                      <a:endParaRPr lang="en-US" sz="1800" b="1" kern="0" spc="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F6E7"/>
                    </a:solidFill>
                  </a:tcPr>
                </a:tc>
              </a:tr>
            </a:tbl>
          </a:graphicData>
        </a:graphic>
      </p:graphicFrame>
      <p:sp>
        <p:nvSpPr>
          <p:cNvPr id="21" name="TextBox 20"/>
          <p:cNvSpPr txBox="1"/>
          <p:nvPr/>
        </p:nvSpPr>
        <p:spPr>
          <a:xfrm>
            <a:off x="7596336" y="1737683"/>
            <a:ext cx="1351652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500" dirty="0" smtClean="0"/>
              <a:t>(</a:t>
            </a:r>
            <a:r>
              <a:rPr lang="ko-KR" altLang="en-US" sz="1500" dirty="0" smtClean="0"/>
              <a:t>단위</a:t>
            </a:r>
            <a:r>
              <a:rPr lang="en-US" altLang="ko-KR" sz="1500" dirty="0" smtClean="0"/>
              <a:t>:</a:t>
            </a:r>
            <a:r>
              <a:rPr lang="ko-KR" altLang="en-US" sz="1500" dirty="0" smtClean="0"/>
              <a:t>천원</a:t>
            </a:r>
            <a:r>
              <a:rPr lang="en-US" altLang="ko-KR" sz="1500" dirty="0" smtClean="0"/>
              <a:t>/%)</a:t>
            </a:r>
            <a:endParaRPr lang="ko-KR" altLang="en-US" sz="1500" dirty="0"/>
          </a:p>
        </p:txBody>
      </p:sp>
      <p:sp>
        <p:nvSpPr>
          <p:cNvPr id="22" name="직사각형 21"/>
          <p:cNvSpPr/>
          <p:nvPr/>
        </p:nvSpPr>
        <p:spPr>
          <a:xfrm>
            <a:off x="7681316" y="4301722"/>
            <a:ext cx="923132" cy="889974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4" name="직사각형 23"/>
          <p:cNvSpPr/>
          <p:nvPr/>
        </p:nvSpPr>
        <p:spPr>
          <a:xfrm>
            <a:off x="6090704" y="4301722"/>
            <a:ext cx="923132" cy="889974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5" name="직사각형 24"/>
          <p:cNvSpPr/>
          <p:nvPr/>
        </p:nvSpPr>
        <p:spPr>
          <a:xfrm>
            <a:off x="6090704" y="5407720"/>
            <a:ext cx="923132" cy="792088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7" name="TextBox 26"/>
          <p:cNvSpPr txBox="1"/>
          <p:nvPr/>
        </p:nvSpPr>
        <p:spPr>
          <a:xfrm>
            <a:off x="5220072" y="6346195"/>
            <a:ext cx="3796232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500" b="1" dirty="0" smtClean="0"/>
              <a:t>* </a:t>
            </a:r>
            <a:r>
              <a:rPr lang="ko-KR" altLang="en-US" sz="1500" b="1" dirty="0" smtClean="0"/>
              <a:t>납품 금액은 </a:t>
            </a:r>
            <a:r>
              <a:rPr lang="en-US" altLang="ko-KR" sz="1500" b="1" dirty="0" smtClean="0"/>
              <a:t>2016.1.1~2017.10.12 </a:t>
            </a:r>
            <a:r>
              <a:rPr lang="ko-KR" altLang="en-US" sz="1500" b="1" dirty="0" smtClean="0"/>
              <a:t>기준</a:t>
            </a:r>
            <a:endParaRPr lang="ko-KR" altLang="en-US" sz="1500" b="1" dirty="0"/>
          </a:p>
        </p:txBody>
      </p:sp>
      <p:sp>
        <p:nvSpPr>
          <p:cNvPr id="23" name="직사각형 22"/>
          <p:cNvSpPr/>
          <p:nvPr/>
        </p:nvSpPr>
        <p:spPr>
          <a:xfrm>
            <a:off x="6618" y="1061362"/>
            <a:ext cx="9153625" cy="584775"/>
          </a:xfrm>
          <a:prstGeom prst="rect">
            <a:avLst/>
          </a:prstGeom>
        </p:spPr>
        <p:txBody>
          <a:bodyPr wrap="square" anchor="b">
            <a:spAutoFit/>
          </a:bodyPr>
          <a:lstStyle/>
          <a:p>
            <a:pPr algn="ctr" latinLnBrk="0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32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메시형울타리</a:t>
            </a:r>
            <a:r>
              <a:rPr lang="ko-KR" altLang="en-U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 </a:t>
            </a:r>
            <a:r>
              <a:rPr lang="ko-KR" altLang="en-US" sz="32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납품액의</a:t>
            </a:r>
            <a:r>
              <a:rPr lang="ko-KR" altLang="en-U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 </a:t>
            </a:r>
            <a:r>
              <a:rPr lang="en-US" altLang="ko-KR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97%</a:t>
            </a:r>
            <a:r>
              <a:rPr lang="ko-KR" altLang="en-U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가 현장설치</a:t>
            </a:r>
            <a:endParaRPr lang="en-US" altLang="ko-KR" sz="3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anose="02030600000101010101" pitchFamily="18" charset="-127"/>
              <a:ea typeface="HY견고딕" panose="02030600000101010101" pitchFamily="18" charset="-127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145544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직사각형 35"/>
          <p:cNvSpPr/>
          <p:nvPr/>
        </p:nvSpPr>
        <p:spPr>
          <a:xfrm>
            <a:off x="3037409" y="68585"/>
            <a:ext cx="6106591" cy="48009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26" name="그룹 25"/>
          <p:cNvGrpSpPr/>
          <p:nvPr/>
        </p:nvGrpSpPr>
        <p:grpSpPr>
          <a:xfrm>
            <a:off x="0" y="68584"/>
            <a:ext cx="4275659" cy="480096"/>
            <a:chOff x="0" y="68584"/>
            <a:chExt cx="4275659" cy="480096"/>
          </a:xfrm>
        </p:grpSpPr>
        <p:sp>
          <p:nvSpPr>
            <p:cNvPr id="18" name="자유형 17"/>
            <p:cNvSpPr/>
            <p:nvPr/>
          </p:nvSpPr>
          <p:spPr>
            <a:xfrm>
              <a:off x="1799159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7" name="자유형 16"/>
            <p:cNvSpPr/>
            <p:nvPr/>
          </p:nvSpPr>
          <p:spPr>
            <a:xfrm>
              <a:off x="1376661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6" name="자유형 15"/>
            <p:cNvSpPr/>
            <p:nvPr/>
          </p:nvSpPr>
          <p:spPr>
            <a:xfrm>
              <a:off x="944613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60000"/>
                <a:lumOff val="40000"/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5" name="자유형 14"/>
            <p:cNvSpPr/>
            <p:nvPr/>
          </p:nvSpPr>
          <p:spPr>
            <a:xfrm>
              <a:off x="539552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0" name="직사각형 19"/>
            <p:cNvSpPr/>
            <p:nvPr/>
          </p:nvSpPr>
          <p:spPr>
            <a:xfrm>
              <a:off x="0" y="68584"/>
              <a:ext cx="899592" cy="480095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>
          <a:xfrm>
            <a:off x="49263" y="68654"/>
            <a:ext cx="2133600" cy="365125"/>
          </a:xfrm>
        </p:spPr>
        <p:txBody>
          <a:bodyPr/>
          <a:lstStyle/>
          <a:p>
            <a:pPr algn="l"/>
            <a:fld id="{9D971771-ED62-4CDB-9CAA-7E74D7566A4F}" type="slidenum">
              <a:rPr lang="ko-KR" altLang="en-US" b="1" smtClean="0">
                <a:solidFill>
                  <a:schemeClr val="bg1"/>
                </a:solidFill>
              </a:rPr>
              <a:pPr algn="l"/>
              <a:t>8</a:t>
            </a:fld>
            <a:endParaRPr lang="ko-KR" altLang="en-US" b="1" dirty="0">
              <a:solidFill>
                <a:schemeClr val="bg1"/>
              </a:solidFill>
            </a:endParaRPr>
          </a:p>
        </p:txBody>
      </p:sp>
      <p:sp>
        <p:nvSpPr>
          <p:cNvPr id="4" name="직사각형 3"/>
          <p:cNvSpPr/>
          <p:nvPr/>
        </p:nvSpPr>
        <p:spPr>
          <a:xfrm>
            <a:off x="0" y="-27385"/>
            <a:ext cx="9144000" cy="117393"/>
          </a:xfrm>
          <a:prstGeom prst="rect">
            <a:avLst/>
          </a:prstGeom>
          <a:solidFill>
            <a:srgbClr val="A90B0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4" name="TextBox 43"/>
          <p:cNvSpPr txBox="1"/>
          <p:nvPr/>
        </p:nvSpPr>
        <p:spPr>
          <a:xfrm>
            <a:off x="6876256" y="90009"/>
            <a:ext cx="206498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b="1" dirty="0" smtClean="0">
                <a:latin typeface="HY견명조" panose="02030600000101010101" pitchFamily="18" charset="-127"/>
                <a:ea typeface="HY견명조" panose="02030600000101010101" pitchFamily="18" charset="-127"/>
              </a:rPr>
              <a:t>국회의원 추경호</a:t>
            </a:r>
            <a:endParaRPr lang="ko-KR" altLang="en-US" sz="2000" b="1" dirty="0">
              <a:latin typeface="HY견명조" panose="02030600000101010101" pitchFamily="18" charset="-127"/>
              <a:ea typeface="HY견명조" panose="02030600000101010101" pitchFamily="18" charset="-127"/>
            </a:endParaRPr>
          </a:p>
        </p:txBody>
      </p:sp>
      <p:sp>
        <p:nvSpPr>
          <p:cNvPr id="45" name="직사각형 44"/>
          <p:cNvSpPr/>
          <p:nvPr/>
        </p:nvSpPr>
        <p:spPr>
          <a:xfrm>
            <a:off x="0" y="6768752"/>
            <a:ext cx="9144000" cy="116632"/>
          </a:xfrm>
          <a:prstGeom prst="rect">
            <a:avLst/>
          </a:prstGeom>
          <a:solidFill>
            <a:srgbClr val="A90B0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9" name="모서리가 둥근 직사각형 48"/>
          <p:cNvSpPr/>
          <p:nvPr/>
        </p:nvSpPr>
        <p:spPr>
          <a:xfrm>
            <a:off x="-38100" y="1268760"/>
            <a:ext cx="9182100" cy="69850"/>
          </a:xfrm>
          <a:prstGeom prst="round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50" name="직사각형 49"/>
          <p:cNvSpPr/>
          <p:nvPr/>
        </p:nvSpPr>
        <p:spPr>
          <a:xfrm>
            <a:off x="-684584" y="651465"/>
            <a:ext cx="10225136" cy="553998"/>
          </a:xfrm>
          <a:prstGeom prst="rect">
            <a:avLst/>
          </a:prstGeom>
        </p:spPr>
        <p:txBody>
          <a:bodyPr wrap="square" anchor="b">
            <a:spAutoFit/>
          </a:bodyPr>
          <a:lstStyle/>
          <a:p>
            <a:pPr algn="ctr" latinLnBrk="0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3000" spc="-1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‘12</a:t>
            </a:r>
            <a:r>
              <a:rPr lang="ko-KR" altLang="en-US" sz="3000" spc="-1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년 </a:t>
            </a:r>
            <a:r>
              <a:rPr lang="ko-KR" altLang="en-US" sz="3000" spc="-15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권익위</a:t>
            </a:r>
            <a:r>
              <a:rPr lang="ko-KR" altLang="en-US" sz="3000" spc="-1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 </a:t>
            </a:r>
            <a:r>
              <a:rPr lang="en-US" altLang="ko-KR" sz="3000" spc="-1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‘</a:t>
            </a:r>
            <a:r>
              <a:rPr lang="ko-KR" altLang="en-US" sz="3000" spc="-1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물품구매 계약의 합리성 제고 방안</a:t>
            </a:r>
            <a:r>
              <a:rPr lang="en-US" altLang="ko-KR" sz="3000" spc="-1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’</a:t>
            </a:r>
            <a:r>
              <a:rPr lang="ko-KR" altLang="en-US" sz="3000" spc="-1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중</a:t>
            </a:r>
            <a:endParaRPr lang="en-US" altLang="ko-KR" sz="3000" spc="-15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anose="02030600000101010101" pitchFamily="18" charset="-127"/>
              <a:ea typeface="HY견고딕" panose="02030600000101010101" pitchFamily="18" charset="-127"/>
              <a:cs typeface="Times New Roman" panose="02020603050405020304" pitchFamily="18" charset="0"/>
            </a:endParaRPr>
          </a:p>
        </p:txBody>
      </p:sp>
      <p:graphicFrame>
        <p:nvGraphicFramePr>
          <p:cNvPr id="6" name="표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52941742"/>
              </p:ext>
            </p:extLst>
          </p:nvPr>
        </p:nvGraphicFramePr>
        <p:xfrm>
          <a:off x="539552" y="2155585"/>
          <a:ext cx="8136904" cy="3145623"/>
        </p:xfrm>
        <a:graphic>
          <a:graphicData uri="http://schemas.openxmlformats.org/drawingml/2006/table">
            <a:tbl>
              <a:tblPr/>
              <a:tblGrid>
                <a:gridCol w="1171204"/>
                <a:gridCol w="1831163"/>
                <a:gridCol w="1577332"/>
                <a:gridCol w="3557205"/>
              </a:tblGrid>
              <a:tr h="510286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kern="0" spc="0" dirty="0">
                          <a:solidFill>
                            <a:srgbClr val="000000"/>
                          </a:solidFill>
                          <a:effectLst/>
                          <a:ea typeface="휴먼고딕"/>
                        </a:rPr>
                        <a:t>구분</a:t>
                      </a:r>
                      <a:endParaRPr lang="ko-KR" altLang="en-US" sz="1600" b="1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2385" cap="flat" cmpd="thinThick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3E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kern="0" spc="0" dirty="0">
                          <a:solidFill>
                            <a:srgbClr val="000000"/>
                          </a:solidFill>
                          <a:effectLst/>
                          <a:ea typeface="휴먼고딕"/>
                        </a:rPr>
                        <a:t>공사계약</a:t>
                      </a:r>
                      <a:endParaRPr lang="ko-KR" altLang="en-US" sz="1600" b="1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2385" cap="flat" cmpd="thinThick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3E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kern="0" spc="0">
                          <a:solidFill>
                            <a:srgbClr val="000000"/>
                          </a:solidFill>
                          <a:effectLst/>
                          <a:ea typeface="휴먼고딕"/>
                        </a:rPr>
                        <a:t>물품구매 및 제조계약</a:t>
                      </a:r>
                      <a:endParaRPr lang="ko-KR" altLang="en-US" sz="1600" b="1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2385" cap="flat" cmpd="thinThick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3E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kern="0" spc="0">
                          <a:solidFill>
                            <a:srgbClr val="000000"/>
                          </a:solidFill>
                          <a:effectLst/>
                          <a:ea typeface="휴먼고딕"/>
                        </a:rPr>
                        <a:t>관련법령</a:t>
                      </a:r>
                      <a:endParaRPr lang="ko-KR" altLang="en-US" sz="1600" b="1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2385" cap="flat" cmpd="thinThick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3E2F2"/>
                    </a:solidFill>
                  </a:tcPr>
                </a:tc>
              </a:tr>
              <a:tr h="753906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kern="0" spc="0" dirty="0">
                          <a:solidFill>
                            <a:srgbClr val="000000"/>
                          </a:solidFill>
                          <a:effectLst/>
                          <a:ea typeface="휴먼고딕"/>
                        </a:rPr>
                        <a:t>하자담보</a:t>
                      </a:r>
                      <a:endParaRPr lang="ko-KR" altLang="en-US" sz="1600" b="1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kern="0" spc="0" dirty="0">
                          <a:solidFill>
                            <a:srgbClr val="FF0000"/>
                          </a:solidFill>
                          <a:effectLst/>
                          <a:ea typeface="휴먼고딕"/>
                        </a:rPr>
                        <a:t>책임기간</a:t>
                      </a:r>
                      <a:endParaRPr lang="ko-KR" altLang="en-US" sz="1600" b="1" kern="0" spc="0" dirty="0">
                        <a:solidFill>
                          <a:srgbClr val="FF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2385" cap="flat" cmpd="thinThick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600" b="1" kern="0" spc="0" dirty="0">
                          <a:solidFill>
                            <a:srgbClr val="FF0000"/>
                          </a:solidFill>
                          <a:effectLst/>
                          <a:latin typeface="휴먼고딕"/>
                        </a:rPr>
                        <a:t>1</a:t>
                      </a:r>
                      <a:r>
                        <a:rPr lang="ko-KR" altLang="en-US" sz="1600" b="1" kern="0" spc="0" dirty="0">
                          <a:solidFill>
                            <a:srgbClr val="FF0000"/>
                          </a:solidFill>
                          <a:effectLst/>
                          <a:ea typeface="휴먼고딕"/>
                        </a:rPr>
                        <a:t>년 </a:t>
                      </a:r>
                      <a:r>
                        <a:rPr lang="en-US" altLang="ko-KR" sz="1600" b="1" kern="0" spc="0" dirty="0">
                          <a:solidFill>
                            <a:srgbClr val="FF0000"/>
                          </a:solidFill>
                          <a:effectLst/>
                          <a:latin typeface="휴먼고딕"/>
                        </a:rPr>
                        <a:t>~ 10</a:t>
                      </a:r>
                      <a:r>
                        <a:rPr lang="ko-KR" altLang="en-US" sz="1600" b="1" kern="0" spc="0" dirty="0">
                          <a:solidFill>
                            <a:srgbClr val="FF0000"/>
                          </a:solidFill>
                          <a:effectLst/>
                          <a:ea typeface="휴먼고딕"/>
                        </a:rPr>
                        <a:t>년</a:t>
                      </a:r>
                      <a:endParaRPr lang="ko-KR" altLang="en-US" sz="1600" b="1" kern="0" spc="0" dirty="0">
                        <a:solidFill>
                          <a:srgbClr val="FF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2385" cap="flat" cmpd="thinThick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3"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kern="0" spc="-40" dirty="0">
                          <a:solidFill>
                            <a:srgbClr val="000000"/>
                          </a:solidFill>
                          <a:effectLst/>
                          <a:ea typeface="휴먼고딕"/>
                        </a:rPr>
                        <a:t>물품구매</a:t>
                      </a:r>
                      <a:r>
                        <a:rPr lang="en-US" altLang="ko-KR" sz="1600" kern="0" spc="-40" dirty="0">
                          <a:solidFill>
                            <a:srgbClr val="000000"/>
                          </a:solidFill>
                          <a:effectLst/>
                          <a:latin typeface="휴먼고딕"/>
                        </a:rPr>
                        <a:t>(</a:t>
                      </a:r>
                      <a:r>
                        <a:rPr lang="ko-KR" altLang="en-US" sz="1600" kern="0" spc="-40" dirty="0">
                          <a:solidFill>
                            <a:srgbClr val="000000"/>
                          </a:solidFill>
                          <a:effectLst/>
                          <a:ea typeface="휴먼고딕"/>
                        </a:rPr>
                        <a:t>제</a:t>
                      </a:r>
                      <a:r>
                        <a:rPr lang="ko-KR" altLang="en-US" sz="1600" kern="0" spc="0" dirty="0">
                          <a:solidFill>
                            <a:srgbClr val="000000"/>
                          </a:solidFill>
                          <a:effectLst/>
                          <a:ea typeface="휴먼고딕"/>
                        </a:rPr>
                        <a:t>조</a:t>
                      </a:r>
                      <a:r>
                        <a:rPr lang="en-US" altLang="ko-KR" sz="1600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</a:rPr>
                        <a:t>)</a:t>
                      </a:r>
                      <a:r>
                        <a:rPr lang="ko-KR" altLang="en-US" sz="1600" kern="0" spc="-190" dirty="0">
                          <a:solidFill>
                            <a:srgbClr val="000000"/>
                          </a:solidFill>
                          <a:effectLst/>
                          <a:ea typeface="휴먼고딕"/>
                        </a:rPr>
                        <a:t>계약 일반조</a:t>
                      </a:r>
                      <a:r>
                        <a:rPr lang="ko-KR" altLang="en-US" sz="1600" kern="0" spc="0" dirty="0">
                          <a:solidFill>
                            <a:srgbClr val="000000"/>
                          </a:solidFill>
                          <a:effectLst/>
                          <a:ea typeface="휴먼고딕"/>
                        </a:rPr>
                        <a:t>건상 </a:t>
                      </a:r>
                      <a:r>
                        <a:rPr lang="ko-KR" altLang="en-US" sz="1600" b="1" kern="0" spc="-30" dirty="0">
                          <a:solidFill>
                            <a:srgbClr val="FF0000"/>
                          </a:solidFill>
                          <a:effectLst/>
                          <a:ea typeface="휴먼고딕"/>
                        </a:rPr>
                        <a:t>품질보증 기</a:t>
                      </a:r>
                      <a:r>
                        <a:rPr lang="ko-KR" altLang="en-US" sz="1600" b="1" kern="0" spc="0" dirty="0">
                          <a:solidFill>
                            <a:srgbClr val="FF0000"/>
                          </a:solidFill>
                          <a:effectLst/>
                          <a:ea typeface="휴먼고딕"/>
                        </a:rPr>
                        <a:t>간 </a:t>
                      </a:r>
                      <a:endParaRPr lang="en-US" altLang="ko-KR" sz="1600" b="1" kern="0" spc="0" dirty="0" smtClean="0">
                        <a:solidFill>
                          <a:srgbClr val="FF0000"/>
                        </a:solidFill>
                        <a:effectLst/>
                        <a:ea typeface="휴먼고딕"/>
                      </a:endParaRPr>
                    </a:p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600" b="1" kern="0" spc="0" dirty="0" smtClean="0">
                          <a:solidFill>
                            <a:srgbClr val="FF0000"/>
                          </a:solidFill>
                          <a:effectLst/>
                          <a:latin typeface="휴먼고딕"/>
                        </a:rPr>
                        <a:t>1</a:t>
                      </a:r>
                      <a:r>
                        <a:rPr lang="ko-KR" altLang="en-US" sz="1600" b="1" kern="0" spc="0" dirty="0">
                          <a:solidFill>
                            <a:srgbClr val="FF0000"/>
                          </a:solidFill>
                          <a:effectLst/>
                          <a:ea typeface="휴먼고딕"/>
                        </a:rPr>
                        <a:t>년 규정</a:t>
                      </a:r>
                      <a:endParaRPr lang="ko-KR" altLang="en-US" sz="1600" b="1" kern="0" spc="0" dirty="0">
                        <a:solidFill>
                          <a:srgbClr val="FF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2385" cap="flat" cmpd="thinThick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kern="0" spc="0">
                          <a:solidFill>
                            <a:srgbClr val="000000"/>
                          </a:solidFill>
                          <a:effectLst/>
                          <a:ea typeface="휴먼고딕"/>
                        </a:rPr>
                        <a:t>ㆍ국가계약법 시행령 제</a:t>
                      </a:r>
                      <a:r>
                        <a:rPr lang="en-US" altLang="ko-KR" sz="1600" kern="0" spc="0">
                          <a:solidFill>
                            <a:srgbClr val="000000"/>
                          </a:solidFill>
                          <a:effectLst/>
                          <a:latin typeface="휴먼고딕"/>
                        </a:rPr>
                        <a:t>60</a:t>
                      </a:r>
                      <a:r>
                        <a:rPr lang="ko-KR" altLang="en-US" sz="1600" kern="0" spc="0">
                          <a:solidFill>
                            <a:srgbClr val="000000"/>
                          </a:solidFill>
                          <a:effectLst/>
                          <a:ea typeface="휴먼고딕"/>
                        </a:rPr>
                        <a:t>조</a:t>
                      </a:r>
                      <a:endParaRPr lang="ko-KR" altLang="en-US" sz="1600" kern="0" spc="0">
                        <a:solidFill>
                          <a:srgbClr val="000000"/>
                        </a:solidFill>
                        <a:effectLst/>
                      </a:endParaRPr>
                    </a:p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kern="0" spc="0">
                          <a:solidFill>
                            <a:srgbClr val="000000"/>
                          </a:solidFill>
                          <a:effectLst/>
                          <a:ea typeface="휴먼고딕"/>
                        </a:rPr>
                        <a:t>ㆍ국가계약법 시행규칙 제</a:t>
                      </a:r>
                      <a:r>
                        <a:rPr lang="en-US" altLang="ko-KR" sz="1600" kern="0" spc="0">
                          <a:solidFill>
                            <a:srgbClr val="000000"/>
                          </a:solidFill>
                          <a:effectLst/>
                          <a:latin typeface="휴먼고딕"/>
                        </a:rPr>
                        <a:t>70</a:t>
                      </a:r>
                      <a:r>
                        <a:rPr lang="ko-KR" altLang="en-US" sz="1600" kern="0" spc="0">
                          <a:solidFill>
                            <a:srgbClr val="000000"/>
                          </a:solidFill>
                          <a:effectLst/>
                          <a:ea typeface="휴먼고딕"/>
                        </a:rPr>
                        <a:t>조</a:t>
                      </a:r>
                      <a:endParaRPr lang="ko-KR" altLang="en-US" sz="160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2385" cap="flat" cmpd="thinThick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53906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kern="0" spc="0" dirty="0">
                          <a:solidFill>
                            <a:srgbClr val="FF0000"/>
                          </a:solidFill>
                          <a:effectLst/>
                          <a:ea typeface="휴먼고딕"/>
                        </a:rPr>
                        <a:t>하자검사</a:t>
                      </a:r>
                      <a:endParaRPr lang="ko-KR" altLang="en-US" sz="1600" b="1" kern="0" spc="0" dirty="0">
                        <a:solidFill>
                          <a:srgbClr val="FF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kern="0" spc="0" dirty="0">
                          <a:solidFill>
                            <a:srgbClr val="FF0000"/>
                          </a:solidFill>
                          <a:effectLst/>
                          <a:ea typeface="휴먼고딕"/>
                        </a:rPr>
                        <a:t>연 </a:t>
                      </a:r>
                      <a:r>
                        <a:rPr lang="en-US" altLang="ko-KR" sz="1600" b="1" kern="0" spc="0" dirty="0">
                          <a:solidFill>
                            <a:srgbClr val="FF0000"/>
                          </a:solidFill>
                          <a:effectLst/>
                          <a:latin typeface="휴먼고딕"/>
                        </a:rPr>
                        <a:t>2</a:t>
                      </a:r>
                      <a:r>
                        <a:rPr lang="ko-KR" altLang="en-US" sz="1600" b="1" kern="0" spc="0" dirty="0">
                          <a:solidFill>
                            <a:srgbClr val="FF0000"/>
                          </a:solidFill>
                          <a:effectLst/>
                          <a:ea typeface="휴먼고딕"/>
                        </a:rPr>
                        <a:t>회 이상</a:t>
                      </a:r>
                      <a:endParaRPr lang="ko-KR" altLang="en-US" sz="1600" b="1" kern="0" spc="0" dirty="0">
                        <a:solidFill>
                          <a:srgbClr val="FF0000"/>
                        </a:solidFill>
                        <a:effectLst/>
                      </a:endParaRPr>
                    </a:p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600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</a:rPr>
                        <a:t>(</a:t>
                      </a:r>
                      <a:r>
                        <a:rPr lang="ko-KR" altLang="en-US" sz="1600" kern="0" spc="0" dirty="0">
                          <a:solidFill>
                            <a:srgbClr val="000000"/>
                          </a:solidFill>
                          <a:effectLst/>
                          <a:ea typeface="휴먼고딕"/>
                        </a:rPr>
                        <a:t>정기적</a:t>
                      </a:r>
                      <a:r>
                        <a:rPr lang="en-US" altLang="ko-KR" sz="1600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</a:rPr>
                        <a:t>)</a:t>
                      </a:r>
                      <a:endParaRPr lang="ko-KR" altLang="en-US" sz="1600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kern="0" spc="0">
                          <a:solidFill>
                            <a:srgbClr val="000000"/>
                          </a:solidFill>
                          <a:effectLst/>
                          <a:ea typeface="휴먼고딕"/>
                        </a:rPr>
                        <a:t>ㆍ국가계약법 시행령 제</a:t>
                      </a:r>
                      <a:r>
                        <a:rPr lang="en-US" altLang="ko-KR" sz="1600" kern="0" spc="0">
                          <a:solidFill>
                            <a:srgbClr val="000000"/>
                          </a:solidFill>
                          <a:effectLst/>
                          <a:latin typeface="휴먼고딕"/>
                        </a:rPr>
                        <a:t>61</a:t>
                      </a:r>
                      <a:r>
                        <a:rPr lang="ko-KR" altLang="en-US" sz="1600" kern="0" spc="0">
                          <a:solidFill>
                            <a:srgbClr val="000000"/>
                          </a:solidFill>
                          <a:effectLst/>
                          <a:ea typeface="휴먼고딕"/>
                        </a:rPr>
                        <a:t>조</a:t>
                      </a:r>
                      <a:endParaRPr lang="ko-KR" altLang="en-US" sz="1600" kern="0" spc="0">
                        <a:solidFill>
                          <a:srgbClr val="000000"/>
                        </a:solidFill>
                        <a:effectLst/>
                      </a:endParaRPr>
                    </a:p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kern="0" spc="0">
                          <a:solidFill>
                            <a:srgbClr val="000000"/>
                          </a:solidFill>
                          <a:effectLst/>
                          <a:ea typeface="휴먼고딕"/>
                        </a:rPr>
                        <a:t>ㆍ국가계약법 시행규칙 제</a:t>
                      </a:r>
                      <a:r>
                        <a:rPr lang="en-US" altLang="ko-KR" sz="1600" kern="0" spc="0">
                          <a:solidFill>
                            <a:srgbClr val="000000"/>
                          </a:solidFill>
                          <a:effectLst/>
                          <a:latin typeface="휴먼고딕"/>
                        </a:rPr>
                        <a:t>71</a:t>
                      </a:r>
                      <a:r>
                        <a:rPr lang="ko-KR" altLang="en-US" sz="1600" kern="0" spc="0">
                          <a:solidFill>
                            <a:srgbClr val="000000"/>
                          </a:solidFill>
                          <a:effectLst/>
                          <a:ea typeface="휴먼고딕"/>
                        </a:rPr>
                        <a:t>조</a:t>
                      </a:r>
                      <a:endParaRPr lang="ko-KR" altLang="en-US" sz="160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114317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kern="0" spc="0" dirty="0">
                          <a:solidFill>
                            <a:srgbClr val="FF0000"/>
                          </a:solidFill>
                          <a:effectLst/>
                          <a:ea typeface="휴먼고딕"/>
                        </a:rPr>
                        <a:t>하자보수</a:t>
                      </a:r>
                      <a:endParaRPr lang="ko-KR" altLang="en-US" sz="1600" b="1" kern="0" spc="0" dirty="0">
                        <a:solidFill>
                          <a:srgbClr val="FF0000"/>
                        </a:solidFill>
                        <a:effectLst/>
                      </a:endParaRPr>
                    </a:p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kern="0" spc="0" dirty="0">
                          <a:solidFill>
                            <a:srgbClr val="FF0000"/>
                          </a:solidFill>
                          <a:effectLst/>
                          <a:ea typeface="휴먼고딕"/>
                        </a:rPr>
                        <a:t>보증금</a:t>
                      </a:r>
                      <a:endParaRPr lang="ko-KR" altLang="en-US" sz="1600" b="1" kern="0" spc="0" dirty="0">
                        <a:solidFill>
                          <a:srgbClr val="FF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kern="0" spc="0" dirty="0">
                          <a:solidFill>
                            <a:srgbClr val="000000"/>
                          </a:solidFill>
                          <a:effectLst/>
                          <a:ea typeface="휴먼고딕"/>
                        </a:rPr>
                        <a:t>계약금액의</a:t>
                      </a:r>
                      <a:endParaRPr lang="ko-KR" altLang="en-US" sz="1600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600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</a:rPr>
                        <a:t>2/100 ~ 10/100</a:t>
                      </a:r>
                      <a:endParaRPr lang="ko-KR" altLang="en-US" sz="1600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kern="0" spc="0" dirty="0" err="1">
                          <a:solidFill>
                            <a:srgbClr val="000000"/>
                          </a:solidFill>
                          <a:effectLst/>
                          <a:ea typeface="휴먼고딕"/>
                        </a:rPr>
                        <a:t>ㆍ국가계약법</a:t>
                      </a:r>
                      <a:r>
                        <a:rPr lang="ko-KR" altLang="en-US" sz="1600" kern="0" spc="0" dirty="0">
                          <a:solidFill>
                            <a:srgbClr val="000000"/>
                          </a:solidFill>
                          <a:effectLst/>
                          <a:ea typeface="휴먼고딕"/>
                        </a:rPr>
                        <a:t> 제</a:t>
                      </a:r>
                      <a:r>
                        <a:rPr lang="en-US" altLang="ko-KR" sz="1600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</a:rPr>
                        <a:t>18</a:t>
                      </a:r>
                      <a:r>
                        <a:rPr lang="ko-KR" altLang="en-US" sz="1600" kern="0" spc="0" dirty="0">
                          <a:solidFill>
                            <a:srgbClr val="000000"/>
                          </a:solidFill>
                          <a:effectLst/>
                          <a:ea typeface="휴먼고딕"/>
                        </a:rPr>
                        <a:t>조</a:t>
                      </a:r>
                      <a:endParaRPr lang="ko-KR" altLang="en-US" sz="1600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kern="0" spc="0" dirty="0" err="1">
                          <a:solidFill>
                            <a:srgbClr val="000000"/>
                          </a:solidFill>
                          <a:effectLst/>
                          <a:ea typeface="휴먼고딕"/>
                        </a:rPr>
                        <a:t>ㆍ국가계약법</a:t>
                      </a:r>
                      <a:r>
                        <a:rPr lang="ko-KR" altLang="en-US" sz="1600" kern="0" spc="0" dirty="0">
                          <a:solidFill>
                            <a:srgbClr val="000000"/>
                          </a:solidFill>
                          <a:effectLst/>
                          <a:ea typeface="휴먼고딕"/>
                        </a:rPr>
                        <a:t> 시행령 제</a:t>
                      </a:r>
                      <a:r>
                        <a:rPr lang="en-US" altLang="ko-KR" sz="1600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</a:rPr>
                        <a:t>62</a:t>
                      </a:r>
                      <a:r>
                        <a:rPr lang="ko-KR" altLang="en-US" sz="1600" kern="0" spc="0" dirty="0">
                          <a:solidFill>
                            <a:srgbClr val="000000"/>
                          </a:solidFill>
                          <a:effectLst/>
                          <a:ea typeface="휴먼고딕"/>
                        </a:rPr>
                        <a:t>조</a:t>
                      </a:r>
                      <a:endParaRPr lang="ko-KR" altLang="en-US" sz="1600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kern="0" spc="0" dirty="0" err="1">
                          <a:solidFill>
                            <a:srgbClr val="000000"/>
                          </a:solidFill>
                          <a:effectLst/>
                          <a:ea typeface="휴먼고딕"/>
                        </a:rPr>
                        <a:t>ㆍ국가계약법</a:t>
                      </a:r>
                      <a:r>
                        <a:rPr lang="ko-KR" altLang="en-US" sz="1600" kern="0" spc="0" dirty="0">
                          <a:solidFill>
                            <a:srgbClr val="000000"/>
                          </a:solidFill>
                          <a:effectLst/>
                          <a:ea typeface="휴먼고딕"/>
                        </a:rPr>
                        <a:t> 시행규칙 제</a:t>
                      </a:r>
                      <a:r>
                        <a:rPr lang="en-US" altLang="ko-KR" sz="1600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</a:rPr>
                        <a:t>72</a:t>
                      </a:r>
                      <a:r>
                        <a:rPr lang="ko-KR" altLang="en-US" sz="1600" kern="0" spc="0" dirty="0">
                          <a:solidFill>
                            <a:srgbClr val="000000"/>
                          </a:solidFill>
                          <a:effectLst/>
                          <a:ea typeface="휴먼고딕"/>
                        </a:rPr>
                        <a:t>조</a:t>
                      </a:r>
                      <a:endParaRPr lang="ko-KR" altLang="en-US" sz="1600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7" name="Rectangle 1"/>
          <p:cNvSpPr>
            <a:spLocks noChangeArrowheads="1"/>
          </p:cNvSpPr>
          <p:nvPr/>
        </p:nvSpPr>
        <p:spPr bwMode="auto">
          <a:xfrm>
            <a:off x="769160" y="1507513"/>
            <a:ext cx="7678705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1pPr>
            <a:lvl2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2pPr>
            <a:lvl3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3pPr>
            <a:lvl4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4pPr>
            <a:lvl5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9pPr>
          </a:lstStyle>
          <a:p>
            <a:pPr marL="0" marR="0" lvl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28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HY견고딕" panose="02030600000101010101" pitchFamily="18" charset="-127"/>
                <a:ea typeface="HY견고딕" panose="02030600000101010101" pitchFamily="18" charset="-127"/>
              </a:rPr>
              <a:t>&lt;</a:t>
            </a:r>
            <a:r>
              <a:rPr kumimoji="1" lang="ko-KR" altLang="en-US" sz="28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HY견고딕" panose="02030600000101010101" pitchFamily="18" charset="-127"/>
                <a:ea typeface="HY견고딕" panose="02030600000101010101" pitchFamily="18" charset="-127"/>
              </a:rPr>
              <a:t>시설공사와 </a:t>
            </a:r>
            <a:r>
              <a:rPr kumimoji="1" lang="ko-KR" altLang="en-US" sz="2800" b="1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HY견고딕" panose="02030600000101010101" pitchFamily="18" charset="-127"/>
                <a:ea typeface="HY견고딕" panose="02030600000101010101" pitchFamily="18" charset="-127"/>
              </a:rPr>
              <a:t>물품구매ㆍ제조의</a:t>
            </a:r>
            <a:r>
              <a:rPr kumimoji="1" lang="ko-KR" altLang="en-US" sz="28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HY견고딕" panose="02030600000101010101" pitchFamily="18" charset="-127"/>
                <a:ea typeface="HY견고딕" panose="02030600000101010101" pitchFamily="18" charset="-127"/>
              </a:rPr>
              <a:t> 하자보수 비교</a:t>
            </a:r>
            <a:r>
              <a:rPr kumimoji="1" lang="en-US" altLang="ko-KR" sz="28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HY견고딕" panose="02030600000101010101" pitchFamily="18" charset="-127"/>
                <a:ea typeface="HY견고딕" panose="02030600000101010101" pitchFamily="18" charset="-127"/>
              </a:rPr>
              <a:t>&gt;</a:t>
            </a:r>
            <a:endParaRPr kumimoji="1" lang="en-US" altLang="ko-KR" sz="36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pic>
        <p:nvPicPr>
          <p:cNvPr id="23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40116" y="6346529"/>
            <a:ext cx="1268388" cy="418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" name="TextBox 18"/>
          <p:cNvSpPr txBox="1"/>
          <p:nvPr/>
        </p:nvSpPr>
        <p:spPr>
          <a:xfrm>
            <a:off x="451127" y="5301208"/>
            <a:ext cx="8225329" cy="10484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ko-KR" altLang="en-US" sz="2400" b="1" dirty="0" smtClean="0"/>
              <a:t>하자보수의 경우 공사계약이 물품계약 대비 월등히 뛰어남</a:t>
            </a:r>
            <a:r>
              <a:rPr lang="en-US" altLang="ko-KR" sz="2400" b="1" dirty="0" smtClean="0"/>
              <a:t/>
            </a:r>
            <a:br>
              <a:rPr lang="en-US" altLang="ko-KR" sz="2400" b="1" dirty="0" smtClean="0"/>
            </a:br>
            <a:r>
              <a:rPr lang="en-US" altLang="ko-KR" sz="2000" b="1" dirty="0" smtClean="0"/>
              <a:t>(</a:t>
            </a:r>
            <a:r>
              <a:rPr lang="ko-KR" altLang="en-US" sz="2000" b="1" dirty="0" smtClean="0"/>
              <a:t>책임기간</a:t>
            </a:r>
            <a:r>
              <a:rPr lang="en-US" altLang="ko-KR" sz="2000" b="1" dirty="0" smtClean="0"/>
              <a:t>, </a:t>
            </a:r>
            <a:r>
              <a:rPr lang="ko-KR" altLang="en-US" sz="2000" b="1" dirty="0" smtClean="0"/>
              <a:t>정기검사</a:t>
            </a:r>
            <a:r>
              <a:rPr lang="en-US" altLang="ko-KR" sz="2000" b="1" dirty="0" smtClean="0"/>
              <a:t>, </a:t>
            </a:r>
            <a:r>
              <a:rPr lang="ko-KR" altLang="en-US" sz="2000" b="1" dirty="0" smtClean="0"/>
              <a:t>보증금 등 다양한 조건</a:t>
            </a:r>
            <a:r>
              <a:rPr lang="en-US" altLang="ko-KR" sz="2000" b="1" dirty="0" smtClean="0"/>
              <a:t>)</a:t>
            </a:r>
            <a:endParaRPr lang="ko-KR" altLang="en-US" sz="2000" b="1" dirty="0"/>
          </a:p>
        </p:txBody>
      </p:sp>
    </p:spTree>
    <p:extLst>
      <p:ext uri="{BB962C8B-B14F-4D97-AF65-F5344CB8AC3E}">
        <p14:creationId xmlns:p14="http://schemas.microsoft.com/office/powerpoint/2010/main" val="28887395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직사각형 35"/>
          <p:cNvSpPr/>
          <p:nvPr/>
        </p:nvSpPr>
        <p:spPr>
          <a:xfrm>
            <a:off x="3037409" y="68585"/>
            <a:ext cx="6106591" cy="48009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26" name="그룹 25"/>
          <p:cNvGrpSpPr/>
          <p:nvPr/>
        </p:nvGrpSpPr>
        <p:grpSpPr>
          <a:xfrm>
            <a:off x="0" y="68584"/>
            <a:ext cx="4275659" cy="480096"/>
            <a:chOff x="0" y="68584"/>
            <a:chExt cx="4275659" cy="480096"/>
          </a:xfrm>
        </p:grpSpPr>
        <p:sp>
          <p:nvSpPr>
            <p:cNvPr id="18" name="자유형 17"/>
            <p:cNvSpPr/>
            <p:nvPr/>
          </p:nvSpPr>
          <p:spPr>
            <a:xfrm>
              <a:off x="1799159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7" name="자유형 16"/>
            <p:cNvSpPr/>
            <p:nvPr/>
          </p:nvSpPr>
          <p:spPr>
            <a:xfrm>
              <a:off x="1376661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6" name="자유형 15"/>
            <p:cNvSpPr/>
            <p:nvPr/>
          </p:nvSpPr>
          <p:spPr>
            <a:xfrm>
              <a:off x="944613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60000"/>
                <a:lumOff val="40000"/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5" name="자유형 14"/>
            <p:cNvSpPr/>
            <p:nvPr/>
          </p:nvSpPr>
          <p:spPr>
            <a:xfrm>
              <a:off x="539552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0" name="직사각형 19"/>
            <p:cNvSpPr/>
            <p:nvPr/>
          </p:nvSpPr>
          <p:spPr>
            <a:xfrm>
              <a:off x="0" y="68584"/>
              <a:ext cx="899592" cy="480095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>
          <a:xfrm>
            <a:off x="49263" y="68654"/>
            <a:ext cx="2133600" cy="365125"/>
          </a:xfrm>
        </p:spPr>
        <p:txBody>
          <a:bodyPr/>
          <a:lstStyle/>
          <a:p>
            <a:pPr algn="l"/>
            <a:fld id="{9D971771-ED62-4CDB-9CAA-7E74D7566A4F}" type="slidenum">
              <a:rPr lang="ko-KR" altLang="en-US" b="1" smtClean="0">
                <a:solidFill>
                  <a:schemeClr val="bg1"/>
                </a:solidFill>
              </a:rPr>
              <a:pPr algn="l"/>
              <a:t>9</a:t>
            </a:fld>
            <a:endParaRPr lang="ko-KR" altLang="en-US" b="1" dirty="0">
              <a:solidFill>
                <a:schemeClr val="bg1"/>
              </a:solidFill>
            </a:endParaRPr>
          </a:p>
        </p:txBody>
      </p:sp>
      <p:sp>
        <p:nvSpPr>
          <p:cNvPr id="4" name="직사각형 3"/>
          <p:cNvSpPr/>
          <p:nvPr/>
        </p:nvSpPr>
        <p:spPr>
          <a:xfrm>
            <a:off x="0" y="-27385"/>
            <a:ext cx="9144000" cy="117393"/>
          </a:xfrm>
          <a:prstGeom prst="rect">
            <a:avLst/>
          </a:prstGeom>
          <a:solidFill>
            <a:srgbClr val="A90B0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4" name="TextBox 43"/>
          <p:cNvSpPr txBox="1"/>
          <p:nvPr/>
        </p:nvSpPr>
        <p:spPr>
          <a:xfrm>
            <a:off x="6876256" y="90009"/>
            <a:ext cx="206498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b="1" dirty="0" smtClean="0">
                <a:latin typeface="HY견명조" panose="02030600000101010101" pitchFamily="18" charset="-127"/>
                <a:ea typeface="HY견명조" panose="02030600000101010101" pitchFamily="18" charset="-127"/>
              </a:rPr>
              <a:t>국회의원 추경호</a:t>
            </a:r>
            <a:endParaRPr lang="ko-KR" altLang="en-US" sz="2000" b="1" dirty="0">
              <a:latin typeface="HY견명조" panose="02030600000101010101" pitchFamily="18" charset="-127"/>
              <a:ea typeface="HY견명조" panose="02030600000101010101" pitchFamily="18" charset="-127"/>
            </a:endParaRPr>
          </a:p>
        </p:txBody>
      </p:sp>
      <p:sp>
        <p:nvSpPr>
          <p:cNvPr id="45" name="직사각형 44"/>
          <p:cNvSpPr/>
          <p:nvPr/>
        </p:nvSpPr>
        <p:spPr>
          <a:xfrm>
            <a:off x="0" y="6768752"/>
            <a:ext cx="9144000" cy="116632"/>
          </a:xfrm>
          <a:prstGeom prst="rect">
            <a:avLst/>
          </a:prstGeom>
          <a:solidFill>
            <a:srgbClr val="A90B0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9" name="모서리가 둥근 직사각형 48"/>
          <p:cNvSpPr/>
          <p:nvPr/>
        </p:nvSpPr>
        <p:spPr>
          <a:xfrm>
            <a:off x="-38100" y="1268760"/>
            <a:ext cx="9182100" cy="69850"/>
          </a:xfrm>
          <a:prstGeom prst="round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50" name="직사각형 49"/>
          <p:cNvSpPr/>
          <p:nvPr/>
        </p:nvSpPr>
        <p:spPr>
          <a:xfrm>
            <a:off x="0" y="620688"/>
            <a:ext cx="9153625" cy="584775"/>
          </a:xfrm>
          <a:prstGeom prst="rect">
            <a:avLst/>
          </a:prstGeom>
        </p:spPr>
        <p:txBody>
          <a:bodyPr wrap="square" anchor="b">
            <a:spAutoFit/>
          </a:bodyPr>
          <a:lstStyle/>
          <a:p>
            <a:pPr algn="ctr" latinLnBrk="0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공사와 관급자재는 각각 발주하는 것이 타당</a:t>
            </a:r>
            <a:endParaRPr lang="en-US" altLang="ko-KR" sz="3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anose="02030600000101010101" pitchFamily="18" charset="-127"/>
              <a:ea typeface="HY견고딕" panose="02030600000101010101" pitchFamily="18" charset="-127"/>
              <a:cs typeface="Times New Roman" panose="02020603050405020304" pitchFamily="18" charset="0"/>
            </a:endParaRPr>
          </a:p>
        </p:txBody>
      </p:sp>
      <p:pic>
        <p:nvPicPr>
          <p:cNvPr id="23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40116" y="6346529"/>
            <a:ext cx="1268388" cy="418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6" name="표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87341970"/>
              </p:ext>
            </p:extLst>
          </p:nvPr>
        </p:nvGraphicFramePr>
        <p:xfrm>
          <a:off x="323528" y="1628800"/>
          <a:ext cx="8568952" cy="4608511"/>
        </p:xfrm>
        <a:graphic>
          <a:graphicData uri="http://schemas.openxmlformats.org/drawingml/2006/table">
            <a:tbl>
              <a:tblPr/>
              <a:tblGrid>
                <a:gridCol w="8568952"/>
              </a:tblGrid>
              <a:tr h="597138">
                <a:tc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3200" b="1" kern="0" spc="0" dirty="0" smtClean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행 정 안 전 부</a:t>
                      </a:r>
                    </a:p>
                  </a:txBody>
                  <a:tcPr marL="64770" marR="64770" marT="17907" marB="17907"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3E2F2"/>
                    </a:solidFill>
                  </a:tcPr>
                </a:tc>
              </a:tr>
              <a:tr h="4011373">
                <a:tc>
                  <a:txBody>
                    <a:bodyPr/>
                    <a:lstStyle/>
                    <a:p>
                      <a:pPr marL="0" marR="0" indent="0" algn="just" defTabSz="914400" rtl="0" eaLnBrk="1" fontAlgn="base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2800" b="1" u="sng" kern="0" spc="0" dirty="0" smtClean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물품 발주에 공사를 포함하여 발주하면</a:t>
                      </a:r>
                      <a:r>
                        <a:rPr lang="ko-KR" altLang="en-US" sz="2800" kern="0" spc="0" dirty="0" smtClean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 </a:t>
                      </a:r>
                      <a:endParaRPr lang="en-US" altLang="ko-KR" sz="2800" kern="0" spc="0" dirty="0" smtClean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  <a:p>
                      <a:pPr marL="0" marR="0" indent="0" algn="just" defTabSz="914400" rtl="0" eaLnBrk="1" fontAlgn="base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2800" kern="0" spc="0" dirty="0" smtClean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해당 </a:t>
                      </a:r>
                      <a:r>
                        <a:rPr lang="ko-KR" altLang="en-US" sz="2800" b="1" u="sng" kern="0" spc="0" dirty="0" smtClean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공사 관계법령의 규정에 위반</a:t>
                      </a:r>
                      <a:r>
                        <a:rPr lang="ko-KR" altLang="en-US" sz="2800" kern="0" spc="0" dirty="0" smtClean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되어 </a:t>
                      </a:r>
                      <a:endParaRPr lang="en-US" altLang="ko-KR" sz="2800" kern="0" spc="0" dirty="0" smtClean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  <a:p>
                      <a:pPr marL="0" marR="0" indent="0" algn="just" defTabSz="914400" rtl="0" eaLnBrk="1" fontAlgn="base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2800" kern="0" spc="0" dirty="0" smtClean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타당하지 않으므로 관계법령에서 해당 공사업종을 </a:t>
                      </a:r>
                      <a:endParaRPr lang="en-US" altLang="ko-KR" sz="2800" kern="0" spc="0" dirty="0" smtClean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  <a:p>
                      <a:pPr marL="0" marR="0" indent="0" algn="just" defTabSz="914400" rtl="0" eaLnBrk="1" fontAlgn="base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2800" kern="0" spc="0" dirty="0" smtClean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등록한 자가 시공하도록 규정되어 있으면 </a:t>
                      </a:r>
                      <a:endParaRPr lang="en-US" altLang="ko-KR" sz="2800" kern="0" spc="0" dirty="0" smtClean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  <a:p>
                      <a:pPr marL="0" marR="0" indent="0" algn="just" defTabSz="914400" rtl="0" eaLnBrk="1" fontAlgn="base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2800" kern="0" spc="0" dirty="0" smtClean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설계서상 </a:t>
                      </a:r>
                      <a:r>
                        <a:rPr lang="ko-KR" altLang="en-US" sz="2800" kern="0" spc="0" dirty="0" err="1" smtClean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총공사비</a:t>
                      </a:r>
                      <a:r>
                        <a:rPr lang="ko-KR" altLang="en-US" sz="2800" kern="0" spc="0" dirty="0" smtClean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 중 </a:t>
                      </a:r>
                      <a:r>
                        <a:rPr lang="ko-KR" altLang="en-US" sz="2800" b="1" u="sng" kern="0" spc="0" dirty="0" smtClean="0"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시설공사비 비중이 작더라도 </a:t>
                      </a:r>
                      <a:endParaRPr lang="en-US" altLang="ko-KR" sz="2800" b="1" u="sng" kern="0" spc="0" dirty="0" smtClean="0">
                        <a:solidFill>
                          <a:srgbClr val="00000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  <a:p>
                      <a:pPr marL="0" marR="0" indent="0" algn="just" defTabSz="914400" rtl="0" eaLnBrk="1" fontAlgn="base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2800" b="1" u="sng" kern="0" spc="0" dirty="0" smtClean="0"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공사와 관급자재를 </a:t>
                      </a:r>
                      <a:r>
                        <a:rPr lang="ko-KR" altLang="en-US" sz="2800" b="1" u="sng" kern="0" spc="0" dirty="0" smtClean="0">
                          <a:solidFill>
                            <a:srgbClr val="FF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각각 발주</a:t>
                      </a:r>
                      <a:r>
                        <a:rPr lang="ko-KR" altLang="en-US" sz="2800" kern="0" spc="0" dirty="0" smtClean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하는 것이 타당</a:t>
                      </a:r>
                      <a:endParaRPr lang="ko-KR" altLang="en-US" sz="2800" kern="0" spc="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8887395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직사각형 35"/>
          <p:cNvSpPr/>
          <p:nvPr/>
        </p:nvSpPr>
        <p:spPr>
          <a:xfrm>
            <a:off x="3037409" y="68585"/>
            <a:ext cx="6106591" cy="48009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26" name="그룹 25"/>
          <p:cNvGrpSpPr/>
          <p:nvPr/>
        </p:nvGrpSpPr>
        <p:grpSpPr>
          <a:xfrm>
            <a:off x="0" y="68584"/>
            <a:ext cx="4275659" cy="480096"/>
            <a:chOff x="0" y="68584"/>
            <a:chExt cx="4275659" cy="480096"/>
          </a:xfrm>
        </p:grpSpPr>
        <p:sp>
          <p:nvSpPr>
            <p:cNvPr id="18" name="자유형 17"/>
            <p:cNvSpPr/>
            <p:nvPr/>
          </p:nvSpPr>
          <p:spPr>
            <a:xfrm>
              <a:off x="1799159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7" name="자유형 16"/>
            <p:cNvSpPr/>
            <p:nvPr/>
          </p:nvSpPr>
          <p:spPr>
            <a:xfrm>
              <a:off x="1376661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6" name="자유형 15"/>
            <p:cNvSpPr/>
            <p:nvPr/>
          </p:nvSpPr>
          <p:spPr>
            <a:xfrm>
              <a:off x="944613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60000"/>
                <a:lumOff val="40000"/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5" name="자유형 14"/>
            <p:cNvSpPr/>
            <p:nvPr/>
          </p:nvSpPr>
          <p:spPr>
            <a:xfrm>
              <a:off x="539552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0" name="직사각형 19"/>
            <p:cNvSpPr/>
            <p:nvPr/>
          </p:nvSpPr>
          <p:spPr>
            <a:xfrm>
              <a:off x="0" y="68584"/>
              <a:ext cx="899592" cy="480095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>
          <a:xfrm>
            <a:off x="49263" y="68654"/>
            <a:ext cx="2133600" cy="365125"/>
          </a:xfrm>
        </p:spPr>
        <p:txBody>
          <a:bodyPr/>
          <a:lstStyle/>
          <a:p>
            <a:pPr algn="l"/>
            <a:fld id="{9D971771-ED62-4CDB-9CAA-7E74D7566A4F}" type="slidenum">
              <a:rPr lang="ko-KR" altLang="en-US" b="1" smtClean="0">
                <a:solidFill>
                  <a:schemeClr val="bg1"/>
                </a:solidFill>
              </a:rPr>
              <a:pPr algn="l"/>
              <a:t>10</a:t>
            </a:fld>
            <a:endParaRPr lang="ko-KR" altLang="en-US" b="1" dirty="0">
              <a:solidFill>
                <a:schemeClr val="bg1"/>
              </a:solidFill>
            </a:endParaRPr>
          </a:p>
        </p:txBody>
      </p:sp>
      <p:sp>
        <p:nvSpPr>
          <p:cNvPr id="4" name="직사각형 3"/>
          <p:cNvSpPr/>
          <p:nvPr/>
        </p:nvSpPr>
        <p:spPr>
          <a:xfrm>
            <a:off x="0" y="-27385"/>
            <a:ext cx="9144000" cy="117393"/>
          </a:xfrm>
          <a:prstGeom prst="rect">
            <a:avLst/>
          </a:prstGeom>
          <a:solidFill>
            <a:srgbClr val="A90B0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4" name="TextBox 43"/>
          <p:cNvSpPr txBox="1"/>
          <p:nvPr/>
        </p:nvSpPr>
        <p:spPr>
          <a:xfrm>
            <a:off x="6876256" y="90009"/>
            <a:ext cx="206498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b="1" dirty="0" smtClean="0">
                <a:latin typeface="HY견명조" panose="02030600000101010101" pitchFamily="18" charset="-127"/>
                <a:ea typeface="HY견명조" panose="02030600000101010101" pitchFamily="18" charset="-127"/>
              </a:rPr>
              <a:t>국회의원 추경호</a:t>
            </a:r>
            <a:endParaRPr lang="ko-KR" altLang="en-US" sz="2000" b="1" dirty="0">
              <a:latin typeface="HY견명조" panose="02030600000101010101" pitchFamily="18" charset="-127"/>
              <a:ea typeface="HY견명조" panose="02030600000101010101" pitchFamily="18" charset="-127"/>
            </a:endParaRPr>
          </a:p>
        </p:txBody>
      </p:sp>
      <p:sp>
        <p:nvSpPr>
          <p:cNvPr id="45" name="직사각형 44"/>
          <p:cNvSpPr/>
          <p:nvPr/>
        </p:nvSpPr>
        <p:spPr>
          <a:xfrm>
            <a:off x="0" y="6768752"/>
            <a:ext cx="9144000" cy="116632"/>
          </a:xfrm>
          <a:prstGeom prst="rect">
            <a:avLst/>
          </a:prstGeom>
          <a:solidFill>
            <a:srgbClr val="A90B0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9" name="모서리가 둥근 직사각형 48"/>
          <p:cNvSpPr/>
          <p:nvPr/>
        </p:nvSpPr>
        <p:spPr>
          <a:xfrm>
            <a:off x="-38100" y="1268760"/>
            <a:ext cx="9182100" cy="69850"/>
          </a:xfrm>
          <a:prstGeom prst="round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50" name="직사각형 49"/>
          <p:cNvSpPr/>
          <p:nvPr/>
        </p:nvSpPr>
        <p:spPr>
          <a:xfrm>
            <a:off x="0" y="620688"/>
            <a:ext cx="9153625" cy="584775"/>
          </a:xfrm>
          <a:prstGeom prst="rect">
            <a:avLst/>
          </a:prstGeom>
        </p:spPr>
        <p:txBody>
          <a:bodyPr wrap="square" anchor="b">
            <a:spAutoFit/>
          </a:bodyPr>
          <a:lstStyle/>
          <a:p>
            <a:pPr algn="ctr" latinLnBrk="0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해외사례를 참고해 판단기준 신설을 권고</a:t>
            </a:r>
            <a:endParaRPr lang="en-US" altLang="ko-KR" sz="3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anose="02030600000101010101" pitchFamily="18" charset="-127"/>
              <a:ea typeface="HY견고딕" panose="02030600000101010101" pitchFamily="18" charset="-127"/>
              <a:cs typeface="Times New Roman" panose="02020603050405020304" pitchFamily="18" charset="0"/>
            </a:endParaRPr>
          </a:p>
        </p:txBody>
      </p:sp>
      <p:pic>
        <p:nvPicPr>
          <p:cNvPr id="23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40116" y="6346529"/>
            <a:ext cx="1268388" cy="418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6" name="표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10484886"/>
              </p:ext>
            </p:extLst>
          </p:nvPr>
        </p:nvGraphicFramePr>
        <p:xfrm>
          <a:off x="179512" y="1628800"/>
          <a:ext cx="8761734" cy="4608511"/>
        </p:xfrm>
        <a:graphic>
          <a:graphicData uri="http://schemas.openxmlformats.org/drawingml/2006/table">
            <a:tbl>
              <a:tblPr/>
              <a:tblGrid>
                <a:gridCol w="8761734"/>
              </a:tblGrid>
              <a:tr h="597138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3200" b="1" kern="0" spc="0" dirty="0" smtClean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EU </a:t>
                      </a:r>
                      <a:r>
                        <a:rPr lang="ko-KR" altLang="en-US" sz="3200" b="1" kern="0" spc="0" dirty="0" smtClean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공공조달 관련 법령</a:t>
                      </a:r>
                      <a:endParaRPr lang="ko-KR" altLang="en-US" sz="3200" b="1" kern="0" spc="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3E2F2"/>
                    </a:solidFill>
                  </a:tcPr>
                </a:tc>
              </a:tr>
              <a:tr h="4011373">
                <a:tc>
                  <a:txBody>
                    <a:bodyPr/>
                    <a:lstStyle/>
                    <a:p>
                      <a:pPr marL="0" marR="0" indent="0" algn="l" fontAlgn="base" latinLnBrk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800" kern="0" spc="-150" dirty="0" smtClean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EU </a:t>
                      </a:r>
                      <a:r>
                        <a:rPr lang="ko-KR" altLang="en-US" sz="2800" kern="0" spc="-150" dirty="0" smtClean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공공조달지침상 </a:t>
                      </a:r>
                      <a:r>
                        <a:rPr lang="ko-KR" altLang="en-US" sz="2800" u="sng" kern="0" spc="-150" dirty="0" smtClean="0">
                          <a:solidFill>
                            <a:srgbClr val="FF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혼합계약일 경우</a:t>
                      </a:r>
                      <a:r>
                        <a:rPr lang="ko-KR" altLang="en-US" sz="2800" u="none" kern="0" spc="-150" dirty="0" smtClean="0">
                          <a:solidFill>
                            <a:srgbClr val="FF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 </a:t>
                      </a:r>
                      <a:r>
                        <a:rPr lang="ko-KR" altLang="en-US" sz="2800" kern="0" spc="-150" dirty="0" smtClean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발주방법 판단기준</a:t>
                      </a:r>
                      <a:r>
                        <a:rPr lang="en-US" altLang="ko-KR" sz="2800" kern="0" spc="-30" dirty="0" smtClean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(</a:t>
                      </a:r>
                      <a:r>
                        <a:rPr lang="ko-KR" altLang="en-US" sz="2800" kern="0" spc="-30" dirty="0" smtClean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영국 조달청에서 작성한 </a:t>
                      </a:r>
                      <a:r>
                        <a:rPr lang="en-US" altLang="ko-KR" sz="2800" kern="0" spc="-30" dirty="0" smtClean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EU </a:t>
                      </a:r>
                      <a:r>
                        <a:rPr lang="ko-KR" altLang="en-US" sz="2800" kern="0" spc="-30" dirty="0" smtClean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조달 가이드</a:t>
                      </a:r>
                      <a:r>
                        <a:rPr lang="en-US" altLang="ko-KR" sz="2800" kern="0" spc="-30" dirty="0" smtClean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)</a:t>
                      </a:r>
                      <a:br>
                        <a:rPr lang="en-US" altLang="ko-KR" sz="2800" kern="0" spc="-30" dirty="0" smtClean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</a:br>
                      <a:r>
                        <a:rPr lang="en-US" altLang="ko-KR" sz="2800" kern="0" spc="-30" dirty="0" smtClean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 </a:t>
                      </a:r>
                      <a:r>
                        <a:rPr lang="ko-KR" altLang="en-US" sz="2800" kern="0" spc="-30" dirty="0" smtClean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가</a:t>
                      </a:r>
                      <a:r>
                        <a:rPr lang="en-US" altLang="ko-KR" sz="2800" kern="0" spc="-30" dirty="0" smtClean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.</a:t>
                      </a:r>
                      <a:r>
                        <a:rPr lang="ko-KR" altLang="en-US" sz="2800" kern="0" spc="-30" dirty="0" smtClean="0">
                          <a:solidFill>
                            <a:srgbClr val="FF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물품</a:t>
                      </a:r>
                      <a:r>
                        <a:rPr lang="en-US" altLang="ko-KR" sz="2800" kern="0" spc="-30" dirty="0" smtClean="0">
                          <a:solidFill>
                            <a:srgbClr val="FF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/</a:t>
                      </a:r>
                      <a:r>
                        <a:rPr lang="ko-KR" altLang="en-US" sz="2800" kern="0" spc="-30" dirty="0" smtClean="0">
                          <a:solidFill>
                            <a:srgbClr val="FF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용역 혼합</a:t>
                      </a:r>
                      <a:r>
                        <a:rPr lang="ko-KR" altLang="en-US" sz="2800" kern="0" spc="-30" dirty="0" smtClean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계약일 경우</a:t>
                      </a:r>
                      <a:endParaRPr lang="en-US" altLang="ko-KR" sz="2800" kern="0" spc="-30" dirty="0" smtClean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  <a:p>
                      <a:pPr marL="0" marR="0" indent="0" algn="l" fontAlgn="base" latinLnBrk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800" kern="0" spc="-30" dirty="0" smtClean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                                 </a:t>
                      </a:r>
                      <a:r>
                        <a:rPr lang="ko-KR" altLang="en-US" sz="2800" kern="0" spc="-30" dirty="0" smtClean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→ </a:t>
                      </a:r>
                      <a:r>
                        <a:rPr lang="ko-KR" altLang="en-US" sz="2800" kern="0" spc="-30" dirty="0" smtClean="0">
                          <a:solidFill>
                            <a:srgbClr val="FF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가치가 더 높은 것</a:t>
                      </a:r>
                      <a:r>
                        <a:rPr lang="ko-KR" altLang="en-US" sz="2800" kern="0" spc="-30" dirty="0" smtClean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으로 발주</a:t>
                      </a:r>
                      <a:endParaRPr lang="en-US" altLang="ko-KR" sz="2800" kern="0" spc="-30" dirty="0" smtClean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  <a:p>
                      <a:pPr marL="0" marR="0" indent="0" algn="l" fontAlgn="base" latinLnBrk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800" kern="0" spc="-30" dirty="0" smtClean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 </a:t>
                      </a:r>
                      <a:r>
                        <a:rPr lang="ko-KR" altLang="en-US" sz="2800" kern="0" spc="-30" dirty="0" smtClean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나</a:t>
                      </a:r>
                      <a:r>
                        <a:rPr lang="en-US" altLang="ko-KR" sz="2800" kern="0" spc="-30" dirty="0" smtClean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.</a:t>
                      </a:r>
                      <a:r>
                        <a:rPr lang="ko-KR" altLang="en-US" sz="2800" kern="0" spc="-150" dirty="0" smtClean="0">
                          <a:solidFill>
                            <a:srgbClr val="FF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공사</a:t>
                      </a:r>
                      <a:r>
                        <a:rPr lang="en-US" altLang="ko-KR" sz="2800" kern="0" spc="-150" dirty="0" smtClean="0">
                          <a:solidFill>
                            <a:srgbClr val="FF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/</a:t>
                      </a:r>
                      <a:r>
                        <a:rPr lang="ko-KR" altLang="en-US" sz="2800" kern="0" spc="-150" dirty="0" smtClean="0">
                          <a:solidFill>
                            <a:srgbClr val="FF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물품 또는 </a:t>
                      </a:r>
                      <a:r>
                        <a:rPr lang="ko-KR" altLang="en-US" sz="2800" u="none" kern="0" spc="-150" dirty="0" smtClean="0">
                          <a:solidFill>
                            <a:srgbClr val="FF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공사</a:t>
                      </a:r>
                      <a:r>
                        <a:rPr lang="en-US" altLang="ko-KR" sz="2800" u="none" kern="0" spc="-150" dirty="0" smtClean="0">
                          <a:solidFill>
                            <a:srgbClr val="FF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/</a:t>
                      </a:r>
                      <a:r>
                        <a:rPr lang="ko-KR" altLang="en-US" sz="2800" u="none" kern="0" spc="-150" dirty="0" smtClean="0">
                          <a:solidFill>
                            <a:srgbClr val="FF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용역이 혼합</a:t>
                      </a:r>
                      <a:r>
                        <a:rPr lang="ko-KR" altLang="en-US" sz="2800" u="none" kern="0" spc="-150" dirty="0" smtClean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된 </a:t>
                      </a:r>
                      <a:r>
                        <a:rPr lang="ko-KR" altLang="en-US" sz="2800" kern="0" spc="-150" dirty="0" smtClean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경우</a:t>
                      </a:r>
                      <a:r>
                        <a:rPr lang="en-US" altLang="ko-KR" sz="2800" kern="0" spc="-30" dirty="0" smtClean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/>
                      </a:r>
                      <a:br>
                        <a:rPr lang="en-US" altLang="ko-KR" sz="2800" kern="0" spc="-30" dirty="0" smtClean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</a:br>
                      <a:r>
                        <a:rPr lang="en-US" altLang="ko-KR" sz="2800" kern="0" spc="-30" dirty="0" smtClean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                                 </a:t>
                      </a:r>
                      <a:r>
                        <a:rPr lang="ko-KR" altLang="en-US" sz="2800" kern="0" spc="-30" dirty="0" smtClean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→ </a:t>
                      </a:r>
                      <a:r>
                        <a:rPr lang="ko-KR" altLang="en-US" sz="2800" kern="0" spc="-30" dirty="0" smtClean="0">
                          <a:solidFill>
                            <a:srgbClr val="FF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주된 목적</a:t>
                      </a:r>
                      <a:r>
                        <a:rPr lang="ko-KR" altLang="en-US" sz="2800" kern="0" spc="-30" dirty="0" smtClean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으로 결정</a:t>
                      </a:r>
                      <a:endParaRPr lang="ko-KR" altLang="en-US" sz="2800" kern="0" spc="-3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631001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직사각형 35"/>
          <p:cNvSpPr/>
          <p:nvPr/>
        </p:nvSpPr>
        <p:spPr>
          <a:xfrm>
            <a:off x="3037409" y="68585"/>
            <a:ext cx="6106591" cy="48009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26" name="그룹 25"/>
          <p:cNvGrpSpPr/>
          <p:nvPr/>
        </p:nvGrpSpPr>
        <p:grpSpPr>
          <a:xfrm>
            <a:off x="0" y="68584"/>
            <a:ext cx="4275659" cy="480096"/>
            <a:chOff x="0" y="68584"/>
            <a:chExt cx="4275659" cy="480096"/>
          </a:xfrm>
        </p:grpSpPr>
        <p:sp>
          <p:nvSpPr>
            <p:cNvPr id="18" name="자유형 17"/>
            <p:cNvSpPr/>
            <p:nvPr/>
          </p:nvSpPr>
          <p:spPr>
            <a:xfrm>
              <a:off x="1799159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7" name="자유형 16"/>
            <p:cNvSpPr/>
            <p:nvPr/>
          </p:nvSpPr>
          <p:spPr>
            <a:xfrm>
              <a:off x="1376661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6" name="자유형 15"/>
            <p:cNvSpPr/>
            <p:nvPr/>
          </p:nvSpPr>
          <p:spPr>
            <a:xfrm>
              <a:off x="944613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60000"/>
                <a:lumOff val="40000"/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5" name="자유형 14"/>
            <p:cNvSpPr/>
            <p:nvPr/>
          </p:nvSpPr>
          <p:spPr>
            <a:xfrm>
              <a:off x="539552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0" name="직사각형 19"/>
            <p:cNvSpPr/>
            <p:nvPr/>
          </p:nvSpPr>
          <p:spPr>
            <a:xfrm>
              <a:off x="0" y="68584"/>
              <a:ext cx="899592" cy="480095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>
          <a:xfrm>
            <a:off x="49263" y="68654"/>
            <a:ext cx="2133600" cy="365125"/>
          </a:xfrm>
        </p:spPr>
        <p:txBody>
          <a:bodyPr/>
          <a:lstStyle/>
          <a:p>
            <a:pPr algn="l"/>
            <a:fld id="{9D971771-ED62-4CDB-9CAA-7E74D7566A4F}" type="slidenum">
              <a:rPr lang="ko-KR" altLang="en-US" b="1" smtClean="0">
                <a:solidFill>
                  <a:schemeClr val="bg1"/>
                </a:solidFill>
              </a:rPr>
              <a:pPr algn="l"/>
              <a:t>11</a:t>
            </a:fld>
            <a:endParaRPr lang="ko-KR" altLang="en-US" b="1" dirty="0">
              <a:solidFill>
                <a:schemeClr val="bg1"/>
              </a:solidFill>
            </a:endParaRPr>
          </a:p>
        </p:txBody>
      </p:sp>
      <p:sp>
        <p:nvSpPr>
          <p:cNvPr id="4" name="직사각형 3"/>
          <p:cNvSpPr/>
          <p:nvPr/>
        </p:nvSpPr>
        <p:spPr>
          <a:xfrm>
            <a:off x="0" y="-27385"/>
            <a:ext cx="9144000" cy="117393"/>
          </a:xfrm>
          <a:prstGeom prst="rect">
            <a:avLst/>
          </a:prstGeom>
          <a:solidFill>
            <a:srgbClr val="A90B0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4" name="TextBox 43"/>
          <p:cNvSpPr txBox="1"/>
          <p:nvPr/>
        </p:nvSpPr>
        <p:spPr>
          <a:xfrm>
            <a:off x="6876256" y="90009"/>
            <a:ext cx="206498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b="1" dirty="0" smtClean="0">
                <a:latin typeface="HY견명조" panose="02030600000101010101" pitchFamily="18" charset="-127"/>
                <a:ea typeface="HY견명조" panose="02030600000101010101" pitchFamily="18" charset="-127"/>
              </a:rPr>
              <a:t>국회의원 추경호</a:t>
            </a:r>
            <a:endParaRPr lang="ko-KR" altLang="en-US" sz="2000" b="1" dirty="0">
              <a:latin typeface="HY견명조" panose="02030600000101010101" pitchFamily="18" charset="-127"/>
              <a:ea typeface="HY견명조" panose="02030600000101010101" pitchFamily="18" charset="-127"/>
            </a:endParaRPr>
          </a:p>
        </p:txBody>
      </p:sp>
      <p:sp>
        <p:nvSpPr>
          <p:cNvPr id="45" name="직사각형 44"/>
          <p:cNvSpPr/>
          <p:nvPr/>
        </p:nvSpPr>
        <p:spPr>
          <a:xfrm>
            <a:off x="0" y="6768752"/>
            <a:ext cx="9144000" cy="116632"/>
          </a:xfrm>
          <a:prstGeom prst="rect">
            <a:avLst/>
          </a:prstGeom>
          <a:solidFill>
            <a:srgbClr val="A90B0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9" name="모서리가 둥근 직사각형 48"/>
          <p:cNvSpPr/>
          <p:nvPr/>
        </p:nvSpPr>
        <p:spPr>
          <a:xfrm>
            <a:off x="-38100" y="1268760"/>
            <a:ext cx="9182100" cy="69850"/>
          </a:xfrm>
          <a:prstGeom prst="round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50" name="직사각형 49"/>
          <p:cNvSpPr/>
          <p:nvPr/>
        </p:nvSpPr>
        <p:spPr>
          <a:xfrm>
            <a:off x="0" y="620688"/>
            <a:ext cx="9153625" cy="584775"/>
          </a:xfrm>
          <a:prstGeom prst="rect">
            <a:avLst/>
          </a:prstGeom>
        </p:spPr>
        <p:txBody>
          <a:bodyPr wrap="square" anchor="b">
            <a:spAutoFit/>
          </a:bodyPr>
          <a:lstStyle/>
          <a:p>
            <a:pPr algn="ctr" latinLnBrk="0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한국금속울타리공업 협동조합 재취업 현황</a:t>
            </a:r>
            <a:endParaRPr lang="en-US" altLang="ko-KR" sz="3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anose="02030600000101010101" pitchFamily="18" charset="-127"/>
              <a:ea typeface="HY견고딕" panose="02030600000101010101" pitchFamily="18" charset="-127"/>
              <a:cs typeface="Times New Roman" panose="02020603050405020304" pitchFamily="18" charset="0"/>
            </a:endParaRPr>
          </a:p>
        </p:txBody>
      </p:sp>
      <p:pic>
        <p:nvPicPr>
          <p:cNvPr id="23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40116" y="6346529"/>
            <a:ext cx="1268388" cy="418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3" name="표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71700793"/>
              </p:ext>
            </p:extLst>
          </p:nvPr>
        </p:nvGraphicFramePr>
        <p:xfrm>
          <a:off x="179514" y="1916832"/>
          <a:ext cx="8856983" cy="1570482"/>
        </p:xfrm>
        <a:graphic>
          <a:graphicData uri="http://schemas.openxmlformats.org/drawingml/2006/table">
            <a:tbl>
              <a:tblPr/>
              <a:tblGrid>
                <a:gridCol w="844694"/>
                <a:gridCol w="1832609"/>
                <a:gridCol w="635063"/>
                <a:gridCol w="1044116"/>
                <a:gridCol w="1044116"/>
                <a:gridCol w="2304256"/>
                <a:gridCol w="1152129"/>
              </a:tblGrid>
              <a:tr h="523494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kern="0" spc="0" dirty="0">
                          <a:solidFill>
                            <a:srgbClr val="000000"/>
                          </a:solidFill>
                          <a:effectLst/>
                          <a:ea typeface="휴먼명조"/>
                        </a:rPr>
                        <a:t>성 명</a:t>
                      </a:r>
                      <a:endParaRPr lang="ko-KR" altLang="en-US" sz="1600" b="1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T="17907" marB="17907" anchor="ctr">
                    <a:lnL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6D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kern="0" spc="0" dirty="0" smtClean="0">
                          <a:solidFill>
                            <a:srgbClr val="000000"/>
                          </a:solidFill>
                          <a:effectLst/>
                          <a:ea typeface="휴먼명조"/>
                        </a:rPr>
                        <a:t>조달청 퇴직 전</a:t>
                      </a:r>
                      <a:endParaRPr lang="en-US" altLang="ko-KR" sz="1600" b="1" kern="0" spc="0" dirty="0" smtClean="0">
                        <a:solidFill>
                          <a:srgbClr val="000000"/>
                        </a:solidFill>
                        <a:effectLst/>
                        <a:ea typeface="휴먼명조"/>
                      </a:endParaRPr>
                    </a:p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kern="0" spc="0" dirty="0" smtClean="0">
                          <a:solidFill>
                            <a:srgbClr val="000000"/>
                          </a:solidFill>
                          <a:effectLst/>
                          <a:ea typeface="휴먼명조"/>
                        </a:rPr>
                        <a:t>소속 </a:t>
                      </a:r>
                      <a:r>
                        <a:rPr lang="ko-KR" altLang="en-US" sz="1600" b="1" kern="0" spc="0" dirty="0">
                          <a:solidFill>
                            <a:srgbClr val="000000"/>
                          </a:solidFill>
                          <a:effectLst/>
                          <a:ea typeface="휴먼명조"/>
                        </a:rPr>
                        <a:t>및 직위</a:t>
                      </a:r>
                      <a:endParaRPr lang="ko-KR" altLang="en-US" sz="1600" b="1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T="17907" marB="17907" anchor="ctr">
                    <a:lnL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6D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kern="0" spc="0" dirty="0">
                          <a:solidFill>
                            <a:srgbClr val="000000"/>
                          </a:solidFill>
                          <a:effectLst/>
                          <a:ea typeface="휴먼명조"/>
                        </a:rPr>
                        <a:t>직급</a:t>
                      </a:r>
                      <a:endParaRPr lang="ko-KR" altLang="en-US" sz="1600" b="1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T="17907" marB="17907" anchor="ctr">
                    <a:lnL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6D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kern="0" spc="0" dirty="0">
                          <a:solidFill>
                            <a:srgbClr val="000000"/>
                          </a:solidFill>
                          <a:effectLst/>
                          <a:ea typeface="휴먼명조"/>
                        </a:rPr>
                        <a:t>퇴직일</a:t>
                      </a:r>
                      <a:endParaRPr lang="ko-KR" altLang="en-US" sz="1600" b="1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T="17907" marB="17907" anchor="ctr">
                    <a:lnL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6D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kern="0" spc="0" dirty="0">
                          <a:solidFill>
                            <a:srgbClr val="000000"/>
                          </a:solidFill>
                          <a:effectLst/>
                          <a:ea typeface="휴먼명조"/>
                        </a:rPr>
                        <a:t>취업일</a:t>
                      </a:r>
                      <a:endParaRPr lang="ko-KR" altLang="en-US" sz="1600" b="1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T="17907" marB="17907" anchor="ctr">
                    <a:lnL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6D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kern="0" spc="0" dirty="0">
                          <a:solidFill>
                            <a:srgbClr val="000000"/>
                          </a:solidFill>
                          <a:effectLst/>
                          <a:ea typeface="휴먼명조"/>
                        </a:rPr>
                        <a:t>재취업기관</a:t>
                      </a:r>
                      <a:r>
                        <a:rPr lang="en-US" altLang="ko-KR" sz="1600" b="1" kern="0" spc="0" dirty="0">
                          <a:solidFill>
                            <a:srgbClr val="000000"/>
                          </a:solidFill>
                          <a:effectLst/>
                          <a:latin typeface="휴먼명조"/>
                        </a:rPr>
                        <a:t>(</a:t>
                      </a:r>
                      <a:r>
                        <a:rPr lang="ko-KR" altLang="en-US" sz="1600" b="1" kern="0" spc="0" dirty="0">
                          <a:solidFill>
                            <a:srgbClr val="000000"/>
                          </a:solidFill>
                          <a:effectLst/>
                          <a:ea typeface="휴먼명조"/>
                        </a:rPr>
                        <a:t>회사</a:t>
                      </a:r>
                      <a:r>
                        <a:rPr lang="en-US" altLang="ko-KR" sz="1600" b="1" kern="0" spc="0" dirty="0">
                          <a:solidFill>
                            <a:srgbClr val="000000"/>
                          </a:solidFill>
                          <a:effectLst/>
                          <a:latin typeface="휴먼명조"/>
                        </a:rPr>
                        <a:t>)</a:t>
                      </a:r>
                      <a:endParaRPr lang="ko-KR" altLang="en-US" sz="1600" b="1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T="17907" marB="17907" anchor="ctr">
                    <a:lnL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6D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kern="0" spc="0">
                          <a:solidFill>
                            <a:srgbClr val="000000"/>
                          </a:solidFill>
                          <a:effectLst/>
                          <a:ea typeface="휴먼명조"/>
                        </a:rPr>
                        <a:t>취업직위</a:t>
                      </a:r>
                      <a:endParaRPr lang="ko-KR" altLang="en-US" sz="1600" b="1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T="17907" marB="17907" anchor="ctr">
                    <a:lnL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6D6"/>
                    </a:solidFill>
                  </a:tcPr>
                </a:tc>
              </a:tr>
              <a:tr h="523494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kern="0" spc="0" dirty="0">
                          <a:solidFill>
                            <a:srgbClr val="000000"/>
                          </a:solidFill>
                          <a:effectLst/>
                          <a:ea typeface="휴먼명조"/>
                        </a:rPr>
                        <a:t>황○○</a:t>
                      </a:r>
                      <a:endParaRPr lang="ko-KR" altLang="en-US" sz="1600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17907" marR="17907" marT="17907" marB="17907" anchor="ctr">
                    <a:lnL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kern="0" spc="0" dirty="0">
                          <a:solidFill>
                            <a:srgbClr val="000000"/>
                          </a:solidFill>
                          <a:effectLst/>
                          <a:ea typeface="휴먼명조"/>
                        </a:rPr>
                        <a:t>강원지방청장</a:t>
                      </a:r>
                      <a:endParaRPr lang="ko-KR" altLang="en-US" sz="1600" b="1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17907" marR="17907" marT="17907" marB="17907" anchor="ctr">
                    <a:lnL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600" kern="0" spc="0" dirty="0">
                          <a:solidFill>
                            <a:srgbClr val="000000"/>
                          </a:solidFill>
                          <a:effectLst/>
                          <a:latin typeface="휴먼명조"/>
                        </a:rPr>
                        <a:t>4</a:t>
                      </a:r>
                      <a:r>
                        <a:rPr lang="ko-KR" altLang="en-US" sz="1600" kern="0" spc="0" dirty="0">
                          <a:solidFill>
                            <a:srgbClr val="000000"/>
                          </a:solidFill>
                          <a:effectLst/>
                          <a:ea typeface="휴먼명조"/>
                        </a:rPr>
                        <a:t>급</a:t>
                      </a:r>
                      <a:endParaRPr lang="ko-KR" altLang="en-US" sz="1600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17907" marR="17907" marT="17907" marB="17907" anchor="ctr">
                    <a:lnL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0" spc="0" dirty="0">
                          <a:solidFill>
                            <a:srgbClr val="000000"/>
                          </a:solidFill>
                          <a:effectLst/>
                          <a:latin typeface="휴먼명조"/>
                        </a:rPr>
                        <a:t>‘12.03.15</a:t>
                      </a:r>
                      <a:endParaRPr lang="en-US" sz="1600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17907" marR="17907" marT="17907" marB="17907" anchor="ctr">
                    <a:lnL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0" spc="0">
                          <a:solidFill>
                            <a:srgbClr val="000000"/>
                          </a:solidFill>
                          <a:effectLst/>
                          <a:latin typeface="휴먼명조"/>
                        </a:rPr>
                        <a:t>‘12.05.01</a:t>
                      </a:r>
                      <a:endParaRPr lang="en-US" sz="160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17907" marR="17907" marT="17907" marB="17907" anchor="ctr">
                    <a:lnL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8100" marR="3810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kern="0" spc="0">
                          <a:solidFill>
                            <a:srgbClr val="000000"/>
                          </a:solidFill>
                          <a:effectLst/>
                          <a:ea typeface="휴먼명조"/>
                        </a:rPr>
                        <a:t>한국금속울타리공업</a:t>
                      </a:r>
                      <a:r>
                        <a:rPr lang="en-US" altLang="ko-KR" sz="1600" kern="0" spc="0">
                          <a:solidFill>
                            <a:srgbClr val="000000"/>
                          </a:solidFill>
                          <a:effectLst/>
                          <a:latin typeface="휴먼명조"/>
                        </a:rPr>
                        <a:t>(</a:t>
                      </a:r>
                      <a:r>
                        <a:rPr lang="ko-KR" altLang="en-US" sz="1600" kern="0" spc="0">
                          <a:solidFill>
                            <a:srgbClr val="000000"/>
                          </a:solidFill>
                          <a:effectLst/>
                          <a:ea typeface="휴먼명조"/>
                        </a:rPr>
                        <a:t>협</a:t>
                      </a:r>
                      <a:r>
                        <a:rPr lang="en-US" altLang="ko-KR" sz="1600" kern="0" spc="0">
                          <a:solidFill>
                            <a:srgbClr val="000000"/>
                          </a:solidFill>
                          <a:effectLst/>
                          <a:latin typeface="휴먼명조"/>
                        </a:rPr>
                        <a:t>)</a:t>
                      </a:r>
                      <a:endParaRPr lang="ko-KR" altLang="en-US" sz="160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17907" marR="17907" marT="17907" marB="17907" anchor="ctr">
                    <a:lnL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kern="0" spc="0">
                          <a:solidFill>
                            <a:srgbClr val="000000"/>
                          </a:solidFill>
                          <a:effectLst/>
                          <a:ea typeface="휴먼명조"/>
                        </a:rPr>
                        <a:t>전무이사</a:t>
                      </a:r>
                      <a:endParaRPr lang="ko-KR" altLang="en-US" sz="160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17907" marR="17907" marT="17907" marB="17907" anchor="ctr">
                    <a:lnL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23494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kern="0" spc="0">
                          <a:solidFill>
                            <a:srgbClr val="000000"/>
                          </a:solidFill>
                          <a:effectLst/>
                          <a:ea typeface="휴먼명조"/>
                        </a:rPr>
                        <a:t>한○○</a:t>
                      </a:r>
                      <a:endParaRPr lang="ko-KR" altLang="en-US" sz="160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17907" marR="17907" marT="17907" marB="17907" anchor="ctr">
                    <a:lnL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kern="0" spc="0" dirty="0">
                          <a:solidFill>
                            <a:srgbClr val="000000"/>
                          </a:solidFill>
                          <a:effectLst/>
                          <a:ea typeface="휴먼명조"/>
                        </a:rPr>
                        <a:t>장비품질관리과장</a:t>
                      </a:r>
                      <a:endParaRPr lang="ko-KR" altLang="en-US" sz="1600" b="1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17907" marR="17907" marT="17907" marB="17907" anchor="ctr">
                    <a:lnL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600" kern="0" spc="0" dirty="0">
                          <a:solidFill>
                            <a:srgbClr val="000000"/>
                          </a:solidFill>
                          <a:effectLst/>
                          <a:latin typeface="휴먼명조"/>
                        </a:rPr>
                        <a:t>4</a:t>
                      </a:r>
                      <a:r>
                        <a:rPr lang="ko-KR" altLang="en-US" sz="1600" kern="0" spc="0" dirty="0">
                          <a:solidFill>
                            <a:srgbClr val="000000"/>
                          </a:solidFill>
                          <a:effectLst/>
                          <a:ea typeface="휴먼명조"/>
                        </a:rPr>
                        <a:t>급</a:t>
                      </a:r>
                      <a:endParaRPr lang="ko-KR" altLang="en-US" sz="1600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17907" marR="17907" marT="17907" marB="17907" anchor="ctr">
                    <a:lnL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0" spc="0" dirty="0">
                          <a:solidFill>
                            <a:srgbClr val="000000"/>
                          </a:solidFill>
                          <a:effectLst/>
                          <a:latin typeface="휴먼명조"/>
                        </a:rPr>
                        <a:t>‘13.02.20</a:t>
                      </a:r>
                      <a:endParaRPr lang="en-US" sz="1600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17907" marR="17907" marT="17907" marB="17907" anchor="ctr">
                    <a:lnL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0" spc="0" dirty="0">
                          <a:solidFill>
                            <a:srgbClr val="000000"/>
                          </a:solidFill>
                          <a:effectLst/>
                          <a:latin typeface="휴먼명조"/>
                        </a:rPr>
                        <a:t>‘13.03.01</a:t>
                      </a:r>
                      <a:endParaRPr lang="en-US" sz="1600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17907" marR="17907" marT="17907" marB="17907" anchor="ctr">
                    <a:lnL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8100" marR="3810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kern="0" spc="0" dirty="0">
                          <a:solidFill>
                            <a:srgbClr val="000000"/>
                          </a:solidFill>
                          <a:effectLst/>
                          <a:ea typeface="휴먼명조"/>
                        </a:rPr>
                        <a:t>한국금속울타리공업</a:t>
                      </a:r>
                      <a:r>
                        <a:rPr lang="en-US" altLang="ko-KR" sz="1600" kern="0" spc="0" dirty="0">
                          <a:solidFill>
                            <a:srgbClr val="000000"/>
                          </a:solidFill>
                          <a:effectLst/>
                          <a:latin typeface="휴먼명조"/>
                        </a:rPr>
                        <a:t>(</a:t>
                      </a:r>
                      <a:r>
                        <a:rPr lang="ko-KR" altLang="en-US" sz="1600" kern="0" spc="0" dirty="0" err="1">
                          <a:solidFill>
                            <a:srgbClr val="000000"/>
                          </a:solidFill>
                          <a:effectLst/>
                          <a:ea typeface="휴먼명조"/>
                        </a:rPr>
                        <a:t>협</a:t>
                      </a:r>
                      <a:r>
                        <a:rPr lang="en-US" altLang="ko-KR" sz="1600" kern="0" spc="0" dirty="0">
                          <a:solidFill>
                            <a:srgbClr val="000000"/>
                          </a:solidFill>
                          <a:effectLst/>
                          <a:latin typeface="휴먼명조"/>
                        </a:rPr>
                        <a:t>)</a:t>
                      </a:r>
                      <a:endParaRPr lang="ko-KR" altLang="en-US" sz="1600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17907" marR="17907" marT="17907" marB="17907" anchor="ctr">
                    <a:lnL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kern="0" spc="0" dirty="0">
                          <a:solidFill>
                            <a:srgbClr val="000000"/>
                          </a:solidFill>
                          <a:effectLst/>
                          <a:ea typeface="휴먼명조"/>
                        </a:rPr>
                        <a:t>전무이사</a:t>
                      </a:r>
                      <a:endParaRPr lang="ko-KR" altLang="en-US" sz="1600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17907" marR="17907" marT="17907" marB="17907" anchor="ctr">
                    <a:lnL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251520" y="3822139"/>
            <a:ext cx="8829661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2400" b="1" dirty="0" smtClean="0"/>
              <a:t>군부대가 많아 울타리 공사 수요가 많은 강원지방청장 출신</a:t>
            </a:r>
            <a:r>
              <a:rPr lang="en-US" altLang="ko-KR" sz="2400" b="1" dirty="0" smtClean="0"/>
              <a:t>! </a:t>
            </a:r>
            <a:br>
              <a:rPr lang="en-US" altLang="ko-KR" sz="2400" b="1" dirty="0" smtClean="0"/>
            </a:br>
            <a:r>
              <a:rPr lang="ko-KR" altLang="en-US" sz="2400" b="1" dirty="0" smtClean="0"/>
              <a:t>공교롭게도 건설협회 국민신문고 건의서 제출</a:t>
            </a:r>
            <a:r>
              <a:rPr lang="en-US" altLang="ko-KR" sz="2400" b="1" dirty="0" smtClean="0"/>
              <a:t>(`12.4</a:t>
            </a:r>
            <a:r>
              <a:rPr lang="ko-KR" altLang="en-US" sz="2400" b="1" dirty="0" smtClean="0"/>
              <a:t>월</a:t>
            </a:r>
            <a:r>
              <a:rPr lang="en-US" altLang="ko-KR" sz="2400" b="1" dirty="0" smtClean="0"/>
              <a:t>), </a:t>
            </a:r>
          </a:p>
          <a:p>
            <a:pPr>
              <a:lnSpc>
                <a:spcPct val="150000"/>
              </a:lnSpc>
            </a:pPr>
            <a:r>
              <a:rPr lang="ko-KR" altLang="en-US" sz="2400" b="1" dirty="0" err="1" smtClean="0"/>
              <a:t>권익위</a:t>
            </a:r>
            <a:r>
              <a:rPr lang="ko-KR" altLang="en-US" sz="2400" b="1" dirty="0" smtClean="0"/>
              <a:t> 실태조사</a:t>
            </a:r>
            <a:r>
              <a:rPr lang="en-US" altLang="ko-KR" sz="2400" b="1" dirty="0" smtClean="0"/>
              <a:t>(`12.5~7</a:t>
            </a:r>
            <a:r>
              <a:rPr lang="ko-KR" altLang="en-US" sz="2400" b="1" dirty="0" smtClean="0"/>
              <a:t>월</a:t>
            </a:r>
            <a:r>
              <a:rPr lang="en-US" altLang="ko-KR" sz="2400" b="1" dirty="0" smtClean="0"/>
              <a:t>) </a:t>
            </a:r>
            <a:r>
              <a:rPr lang="ko-KR" altLang="en-US" sz="2400" b="1" dirty="0" smtClean="0"/>
              <a:t>등이 진행 중인 상황에서 재취업</a:t>
            </a:r>
            <a:r>
              <a:rPr lang="en-US" altLang="ko-KR" sz="2400" b="1" dirty="0" smtClean="0"/>
              <a:t>!!</a:t>
            </a:r>
          </a:p>
          <a:p>
            <a:pPr>
              <a:lnSpc>
                <a:spcPct val="150000"/>
              </a:lnSpc>
            </a:pPr>
            <a:r>
              <a:rPr lang="ko-KR" altLang="en-US" sz="2400" b="1" dirty="0" smtClean="0"/>
              <a:t>이후 품질관리 또 다시 재취업 하는 등 의혹 투성이</a:t>
            </a:r>
            <a:r>
              <a:rPr lang="en-US" altLang="ko-KR" sz="2400" b="1" dirty="0" smtClean="0"/>
              <a:t>!!!</a:t>
            </a:r>
            <a:endParaRPr lang="ko-KR" altLang="en-US" sz="2400" b="1" dirty="0"/>
          </a:p>
        </p:txBody>
      </p:sp>
    </p:spTree>
    <p:extLst>
      <p:ext uri="{BB962C8B-B14F-4D97-AF65-F5344CB8AC3E}">
        <p14:creationId xmlns:p14="http://schemas.microsoft.com/office/powerpoint/2010/main" val="30455751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직사각형 35"/>
          <p:cNvSpPr/>
          <p:nvPr/>
        </p:nvSpPr>
        <p:spPr>
          <a:xfrm>
            <a:off x="3037409" y="68585"/>
            <a:ext cx="6106591" cy="48009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26" name="그룹 25"/>
          <p:cNvGrpSpPr/>
          <p:nvPr/>
        </p:nvGrpSpPr>
        <p:grpSpPr>
          <a:xfrm>
            <a:off x="0" y="68584"/>
            <a:ext cx="4275659" cy="480096"/>
            <a:chOff x="0" y="68584"/>
            <a:chExt cx="4275659" cy="480096"/>
          </a:xfrm>
        </p:grpSpPr>
        <p:sp>
          <p:nvSpPr>
            <p:cNvPr id="18" name="자유형 17"/>
            <p:cNvSpPr/>
            <p:nvPr/>
          </p:nvSpPr>
          <p:spPr>
            <a:xfrm>
              <a:off x="1799159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7" name="자유형 16"/>
            <p:cNvSpPr/>
            <p:nvPr/>
          </p:nvSpPr>
          <p:spPr>
            <a:xfrm>
              <a:off x="1376661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6" name="자유형 15"/>
            <p:cNvSpPr/>
            <p:nvPr/>
          </p:nvSpPr>
          <p:spPr>
            <a:xfrm>
              <a:off x="944613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60000"/>
                <a:lumOff val="40000"/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5" name="자유형 14"/>
            <p:cNvSpPr/>
            <p:nvPr/>
          </p:nvSpPr>
          <p:spPr>
            <a:xfrm>
              <a:off x="539552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0" name="직사각형 19"/>
            <p:cNvSpPr/>
            <p:nvPr/>
          </p:nvSpPr>
          <p:spPr>
            <a:xfrm>
              <a:off x="0" y="68584"/>
              <a:ext cx="899592" cy="480095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>
          <a:xfrm>
            <a:off x="49263" y="68654"/>
            <a:ext cx="2133600" cy="365125"/>
          </a:xfrm>
        </p:spPr>
        <p:txBody>
          <a:bodyPr/>
          <a:lstStyle/>
          <a:p>
            <a:pPr algn="l"/>
            <a:fld id="{9D971771-ED62-4CDB-9CAA-7E74D7566A4F}" type="slidenum">
              <a:rPr lang="ko-KR" altLang="en-US" b="1" smtClean="0">
                <a:solidFill>
                  <a:schemeClr val="bg1"/>
                </a:solidFill>
              </a:rPr>
              <a:pPr algn="l"/>
              <a:t>12</a:t>
            </a:fld>
            <a:endParaRPr lang="ko-KR" altLang="en-US" b="1" dirty="0">
              <a:solidFill>
                <a:schemeClr val="bg1"/>
              </a:solidFill>
            </a:endParaRPr>
          </a:p>
        </p:txBody>
      </p:sp>
      <p:sp>
        <p:nvSpPr>
          <p:cNvPr id="4" name="직사각형 3"/>
          <p:cNvSpPr/>
          <p:nvPr/>
        </p:nvSpPr>
        <p:spPr>
          <a:xfrm>
            <a:off x="0" y="-27385"/>
            <a:ext cx="9144000" cy="117393"/>
          </a:xfrm>
          <a:prstGeom prst="rect">
            <a:avLst/>
          </a:prstGeom>
          <a:solidFill>
            <a:srgbClr val="A90B0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4" name="TextBox 43"/>
          <p:cNvSpPr txBox="1"/>
          <p:nvPr/>
        </p:nvSpPr>
        <p:spPr>
          <a:xfrm>
            <a:off x="6876256" y="90009"/>
            <a:ext cx="206498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b="1" dirty="0" smtClean="0">
                <a:latin typeface="HY견명조" panose="02030600000101010101" pitchFamily="18" charset="-127"/>
                <a:ea typeface="HY견명조" panose="02030600000101010101" pitchFamily="18" charset="-127"/>
              </a:rPr>
              <a:t>국회의원 추경호</a:t>
            </a:r>
            <a:endParaRPr lang="ko-KR" altLang="en-US" sz="2000" b="1" dirty="0">
              <a:latin typeface="HY견명조" panose="02030600000101010101" pitchFamily="18" charset="-127"/>
              <a:ea typeface="HY견명조" panose="02030600000101010101" pitchFamily="18" charset="-127"/>
            </a:endParaRPr>
          </a:p>
        </p:txBody>
      </p:sp>
      <p:sp>
        <p:nvSpPr>
          <p:cNvPr id="45" name="직사각형 44"/>
          <p:cNvSpPr/>
          <p:nvPr/>
        </p:nvSpPr>
        <p:spPr>
          <a:xfrm>
            <a:off x="0" y="6768752"/>
            <a:ext cx="9144000" cy="116632"/>
          </a:xfrm>
          <a:prstGeom prst="rect">
            <a:avLst/>
          </a:prstGeom>
          <a:solidFill>
            <a:srgbClr val="A90B0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9" name="모서리가 둥근 직사각형 48"/>
          <p:cNvSpPr/>
          <p:nvPr/>
        </p:nvSpPr>
        <p:spPr>
          <a:xfrm>
            <a:off x="-38100" y="1268760"/>
            <a:ext cx="9182100" cy="69850"/>
          </a:xfrm>
          <a:prstGeom prst="round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50" name="직사각형 49"/>
          <p:cNvSpPr/>
          <p:nvPr/>
        </p:nvSpPr>
        <p:spPr>
          <a:xfrm>
            <a:off x="0" y="620688"/>
            <a:ext cx="9153625" cy="584775"/>
          </a:xfrm>
          <a:prstGeom prst="rect">
            <a:avLst/>
          </a:prstGeom>
        </p:spPr>
        <p:txBody>
          <a:bodyPr wrap="square" anchor="b">
            <a:spAutoFit/>
          </a:bodyPr>
          <a:lstStyle/>
          <a:p>
            <a:pPr algn="ctr" latinLnBrk="0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한국금속울타리공업협동조합의 주력사업 </a:t>
            </a:r>
            <a:r>
              <a:rPr lang="en-US" altLang="ko-KR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MAS</a:t>
            </a:r>
            <a:endParaRPr lang="en-US" altLang="ko-KR" sz="3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anose="02030600000101010101" pitchFamily="18" charset="-127"/>
              <a:ea typeface="HY견고딕" panose="02030600000101010101" pitchFamily="18" charset="-127"/>
              <a:cs typeface="Times New Roman" panose="02020603050405020304" pitchFamily="18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1422297"/>
            <a:ext cx="6840760" cy="52616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" name="직사각형 18"/>
          <p:cNvSpPr/>
          <p:nvPr/>
        </p:nvSpPr>
        <p:spPr>
          <a:xfrm>
            <a:off x="1259631" y="1404820"/>
            <a:ext cx="2161481" cy="333492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1" name="직사각형 20"/>
          <p:cNvSpPr/>
          <p:nvPr/>
        </p:nvSpPr>
        <p:spPr>
          <a:xfrm>
            <a:off x="2507842" y="5903150"/>
            <a:ext cx="5520542" cy="806668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2" name="직사각형 21"/>
          <p:cNvSpPr/>
          <p:nvPr/>
        </p:nvSpPr>
        <p:spPr>
          <a:xfrm>
            <a:off x="1259631" y="4293096"/>
            <a:ext cx="648074" cy="333492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455444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직사각형 35"/>
          <p:cNvSpPr/>
          <p:nvPr/>
        </p:nvSpPr>
        <p:spPr>
          <a:xfrm>
            <a:off x="3037409" y="68585"/>
            <a:ext cx="6106591" cy="48009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26" name="그룹 25"/>
          <p:cNvGrpSpPr/>
          <p:nvPr/>
        </p:nvGrpSpPr>
        <p:grpSpPr>
          <a:xfrm>
            <a:off x="0" y="68584"/>
            <a:ext cx="4275659" cy="480096"/>
            <a:chOff x="0" y="68584"/>
            <a:chExt cx="4275659" cy="480096"/>
          </a:xfrm>
        </p:grpSpPr>
        <p:sp>
          <p:nvSpPr>
            <p:cNvPr id="18" name="자유형 17"/>
            <p:cNvSpPr/>
            <p:nvPr/>
          </p:nvSpPr>
          <p:spPr>
            <a:xfrm>
              <a:off x="1799159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7" name="자유형 16"/>
            <p:cNvSpPr/>
            <p:nvPr/>
          </p:nvSpPr>
          <p:spPr>
            <a:xfrm>
              <a:off x="1376661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6" name="자유형 15"/>
            <p:cNvSpPr/>
            <p:nvPr/>
          </p:nvSpPr>
          <p:spPr>
            <a:xfrm>
              <a:off x="944613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60000"/>
                <a:lumOff val="40000"/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5" name="자유형 14"/>
            <p:cNvSpPr/>
            <p:nvPr/>
          </p:nvSpPr>
          <p:spPr>
            <a:xfrm>
              <a:off x="539552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0" name="직사각형 19"/>
            <p:cNvSpPr/>
            <p:nvPr/>
          </p:nvSpPr>
          <p:spPr>
            <a:xfrm>
              <a:off x="0" y="68584"/>
              <a:ext cx="899592" cy="480095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>
          <a:xfrm>
            <a:off x="49263" y="68654"/>
            <a:ext cx="2133600" cy="365125"/>
          </a:xfrm>
        </p:spPr>
        <p:txBody>
          <a:bodyPr/>
          <a:lstStyle/>
          <a:p>
            <a:pPr algn="l"/>
            <a:fld id="{9D971771-ED62-4CDB-9CAA-7E74D7566A4F}" type="slidenum">
              <a:rPr lang="ko-KR" altLang="en-US" b="1" smtClean="0">
                <a:solidFill>
                  <a:schemeClr val="bg1"/>
                </a:solidFill>
              </a:rPr>
              <a:pPr algn="l"/>
              <a:t>13</a:t>
            </a:fld>
            <a:endParaRPr lang="ko-KR" altLang="en-US" b="1" dirty="0">
              <a:solidFill>
                <a:schemeClr val="bg1"/>
              </a:solidFill>
            </a:endParaRPr>
          </a:p>
        </p:txBody>
      </p:sp>
      <p:sp>
        <p:nvSpPr>
          <p:cNvPr id="4" name="직사각형 3"/>
          <p:cNvSpPr/>
          <p:nvPr/>
        </p:nvSpPr>
        <p:spPr>
          <a:xfrm>
            <a:off x="0" y="-27385"/>
            <a:ext cx="9144000" cy="117393"/>
          </a:xfrm>
          <a:prstGeom prst="rect">
            <a:avLst/>
          </a:prstGeom>
          <a:solidFill>
            <a:srgbClr val="A90B0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4" name="TextBox 43"/>
          <p:cNvSpPr txBox="1"/>
          <p:nvPr/>
        </p:nvSpPr>
        <p:spPr>
          <a:xfrm>
            <a:off x="6876256" y="90009"/>
            <a:ext cx="206498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b="1" dirty="0" smtClean="0">
                <a:latin typeface="HY견명조" panose="02030600000101010101" pitchFamily="18" charset="-127"/>
                <a:ea typeface="HY견명조" panose="02030600000101010101" pitchFamily="18" charset="-127"/>
              </a:rPr>
              <a:t>국회의원 추경호</a:t>
            </a:r>
            <a:endParaRPr lang="ko-KR" altLang="en-US" sz="2000" b="1" dirty="0">
              <a:latin typeface="HY견명조" panose="02030600000101010101" pitchFamily="18" charset="-127"/>
              <a:ea typeface="HY견명조" panose="02030600000101010101" pitchFamily="18" charset="-127"/>
            </a:endParaRPr>
          </a:p>
        </p:txBody>
      </p:sp>
      <p:sp>
        <p:nvSpPr>
          <p:cNvPr id="45" name="직사각형 44"/>
          <p:cNvSpPr/>
          <p:nvPr/>
        </p:nvSpPr>
        <p:spPr>
          <a:xfrm>
            <a:off x="0" y="6768752"/>
            <a:ext cx="9144000" cy="116632"/>
          </a:xfrm>
          <a:prstGeom prst="rect">
            <a:avLst/>
          </a:prstGeom>
          <a:solidFill>
            <a:srgbClr val="A90B0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9" name="모서리가 둥근 직사각형 48"/>
          <p:cNvSpPr/>
          <p:nvPr/>
        </p:nvSpPr>
        <p:spPr>
          <a:xfrm>
            <a:off x="-38100" y="1268760"/>
            <a:ext cx="9182100" cy="69850"/>
          </a:xfrm>
          <a:prstGeom prst="round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50" name="직사각형 49"/>
          <p:cNvSpPr/>
          <p:nvPr/>
        </p:nvSpPr>
        <p:spPr>
          <a:xfrm>
            <a:off x="0" y="620688"/>
            <a:ext cx="9153625" cy="584775"/>
          </a:xfrm>
          <a:prstGeom prst="rect">
            <a:avLst/>
          </a:prstGeom>
        </p:spPr>
        <p:txBody>
          <a:bodyPr wrap="square" anchor="b">
            <a:spAutoFit/>
          </a:bodyPr>
          <a:lstStyle/>
          <a:p>
            <a:pPr algn="ctr" latinLnBrk="0">
              <a:defRPr/>
            </a:pPr>
            <a:r>
              <a:rPr lang="ko-KR" altLang="en-U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중소기업 실정에 맞는 정책 제안</a:t>
            </a:r>
            <a:r>
              <a:rPr lang="en-US" altLang="ko-KR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. </a:t>
            </a:r>
            <a:r>
              <a:rPr lang="ko-KR" altLang="en-U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사례</a:t>
            </a:r>
            <a:r>
              <a:rPr lang="ko-KR" altLang="en-US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명조" panose="02030600000101010101" pitchFamily="18" charset="-127"/>
                <a:ea typeface="HY견명조" panose="02030600000101010101" pitchFamily="18" charset="-127"/>
              </a:rPr>
              <a:t>②</a:t>
            </a:r>
            <a:endParaRPr lang="ko-KR" altLang="en-US" sz="3200" dirty="0"/>
          </a:p>
        </p:txBody>
      </p:sp>
      <p:pic>
        <p:nvPicPr>
          <p:cNvPr id="19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40116" y="6346529"/>
            <a:ext cx="1268388" cy="418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" name="TextBox 22"/>
          <p:cNvSpPr txBox="1"/>
          <p:nvPr/>
        </p:nvSpPr>
        <p:spPr>
          <a:xfrm>
            <a:off x="12490" y="1700808"/>
            <a:ext cx="9240030" cy="427809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7200" b="1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소방피복류 구매제도 </a:t>
            </a:r>
            <a:endParaRPr lang="en-US" altLang="ko-KR" sz="7200" b="1" dirty="0" smtClean="0"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algn="ctr"/>
            <a:r>
              <a:rPr lang="ko-KR" altLang="en-US" sz="7200" b="1" dirty="0" smtClean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조달청 </a:t>
            </a:r>
            <a:r>
              <a:rPr lang="en-US" altLang="ko-KR" sz="7200" b="1" dirty="0" smtClean="0">
                <a:solidFill>
                  <a:srgbClr val="FF0000"/>
                </a:solidFill>
                <a:latin typeface="HY견명조" panose="02030600000101010101" pitchFamily="18" charset="-127"/>
                <a:ea typeface="HY견명조" panose="02030600000101010101" pitchFamily="18" charset="-127"/>
              </a:rPr>
              <a:t>‘</a:t>
            </a:r>
            <a:r>
              <a:rPr lang="ko-KR" altLang="en-US" sz="7200" b="1" dirty="0" err="1" smtClean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갑질</a:t>
            </a:r>
            <a:r>
              <a:rPr lang="ko-KR" altLang="en-US" sz="7200" b="1" dirty="0" smtClean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논란</a:t>
            </a:r>
            <a:r>
              <a:rPr lang="en-US" altLang="ko-KR" sz="7200" b="1" dirty="0" smtClean="0">
                <a:solidFill>
                  <a:srgbClr val="FF0000"/>
                </a:solidFill>
                <a:latin typeface="HY견명조" panose="02030600000101010101" pitchFamily="18" charset="-127"/>
                <a:ea typeface="HY견명조" panose="02030600000101010101" pitchFamily="18" charset="-127"/>
              </a:rPr>
              <a:t>’</a:t>
            </a:r>
          </a:p>
          <a:p>
            <a:pPr algn="ctr"/>
            <a:endParaRPr lang="en-US" altLang="ko-KR" sz="2000" b="1" dirty="0" smtClean="0"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algn="ctr"/>
            <a:r>
              <a:rPr lang="ko-KR" altLang="en-US" sz="5400" b="1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시대에 맞는 현실적 개선안 </a:t>
            </a:r>
            <a:endParaRPr lang="en-US" altLang="ko-KR" sz="5400" b="1" dirty="0" smtClean="0"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algn="ctr"/>
            <a:r>
              <a:rPr lang="ko-KR" altLang="en-US" sz="5400" b="1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만들려면 </a:t>
            </a:r>
            <a:r>
              <a:rPr lang="ko-KR" altLang="en-US" sz="5400" b="1" dirty="0" smtClean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소통이 먼저</a:t>
            </a:r>
            <a:r>
              <a:rPr lang="en-US" altLang="ko-KR" sz="5400" b="1" dirty="0" smtClean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…</a:t>
            </a:r>
          </a:p>
        </p:txBody>
      </p:sp>
    </p:spTree>
    <p:extLst>
      <p:ext uri="{BB962C8B-B14F-4D97-AF65-F5344CB8AC3E}">
        <p14:creationId xmlns:p14="http://schemas.microsoft.com/office/powerpoint/2010/main" val="33684967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직사각형 35"/>
          <p:cNvSpPr/>
          <p:nvPr/>
        </p:nvSpPr>
        <p:spPr>
          <a:xfrm>
            <a:off x="3037409" y="68585"/>
            <a:ext cx="6106591" cy="48009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26" name="그룹 25"/>
          <p:cNvGrpSpPr/>
          <p:nvPr/>
        </p:nvGrpSpPr>
        <p:grpSpPr>
          <a:xfrm>
            <a:off x="0" y="68584"/>
            <a:ext cx="4275659" cy="480096"/>
            <a:chOff x="0" y="68584"/>
            <a:chExt cx="4275659" cy="480096"/>
          </a:xfrm>
        </p:grpSpPr>
        <p:sp>
          <p:nvSpPr>
            <p:cNvPr id="18" name="자유형 17"/>
            <p:cNvSpPr/>
            <p:nvPr/>
          </p:nvSpPr>
          <p:spPr>
            <a:xfrm>
              <a:off x="1799159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7" name="자유형 16"/>
            <p:cNvSpPr/>
            <p:nvPr/>
          </p:nvSpPr>
          <p:spPr>
            <a:xfrm>
              <a:off x="1376661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6" name="자유형 15"/>
            <p:cNvSpPr/>
            <p:nvPr/>
          </p:nvSpPr>
          <p:spPr>
            <a:xfrm>
              <a:off x="944613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60000"/>
                <a:lumOff val="40000"/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5" name="자유형 14"/>
            <p:cNvSpPr/>
            <p:nvPr/>
          </p:nvSpPr>
          <p:spPr>
            <a:xfrm>
              <a:off x="539552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0" name="직사각형 19"/>
            <p:cNvSpPr/>
            <p:nvPr/>
          </p:nvSpPr>
          <p:spPr>
            <a:xfrm>
              <a:off x="0" y="68584"/>
              <a:ext cx="899592" cy="480095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>
          <a:xfrm>
            <a:off x="49263" y="68654"/>
            <a:ext cx="2133600" cy="365125"/>
          </a:xfrm>
        </p:spPr>
        <p:txBody>
          <a:bodyPr/>
          <a:lstStyle/>
          <a:p>
            <a:pPr algn="l"/>
            <a:fld id="{9D971771-ED62-4CDB-9CAA-7E74D7566A4F}" type="slidenum">
              <a:rPr lang="ko-KR" altLang="en-US" b="1" smtClean="0">
                <a:solidFill>
                  <a:schemeClr val="bg1"/>
                </a:solidFill>
              </a:rPr>
              <a:pPr algn="l"/>
              <a:t>14</a:t>
            </a:fld>
            <a:endParaRPr lang="ko-KR" altLang="en-US" b="1" dirty="0">
              <a:solidFill>
                <a:schemeClr val="bg1"/>
              </a:solidFill>
            </a:endParaRPr>
          </a:p>
        </p:txBody>
      </p:sp>
      <p:sp>
        <p:nvSpPr>
          <p:cNvPr id="4" name="직사각형 3"/>
          <p:cNvSpPr/>
          <p:nvPr/>
        </p:nvSpPr>
        <p:spPr>
          <a:xfrm>
            <a:off x="0" y="-27385"/>
            <a:ext cx="9144000" cy="117393"/>
          </a:xfrm>
          <a:prstGeom prst="rect">
            <a:avLst/>
          </a:prstGeom>
          <a:solidFill>
            <a:srgbClr val="A90B0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4" name="TextBox 43"/>
          <p:cNvSpPr txBox="1"/>
          <p:nvPr/>
        </p:nvSpPr>
        <p:spPr>
          <a:xfrm>
            <a:off x="6876256" y="90009"/>
            <a:ext cx="206498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b="1" dirty="0" smtClean="0">
                <a:latin typeface="HY견명조" panose="02030600000101010101" pitchFamily="18" charset="-127"/>
                <a:ea typeface="HY견명조" panose="02030600000101010101" pitchFamily="18" charset="-127"/>
              </a:rPr>
              <a:t>국회의원 추경호</a:t>
            </a:r>
            <a:endParaRPr lang="ko-KR" altLang="en-US" sz="2000" b="1" dirty="0">
              <a:latin typeface="HY견명조" panose="02030600000101010101" pitchFamily="18" charset="-127"/>
              <a:ea typeface="HY견명조" panose="02030600000101010101" pitchFamily="18" charset="-127"/>
            </a:endParaRPr>
          </a:p>
        </p:txBody>
      </p:sp>
      <p:sp>
        <p:nvSpPr>
          <p:cNvPr id="45" name="직사각형 44"/>
          <p:cNvSpPr/>
          <p:nvPr/>
        </p:nvSpPr>
        <p:spPr>
          <a:xfrm>
            <a:off x="0" y="6768752"/>
            <a:ext cx="9144000" cy="116632"/>
          </a:xfrm>
          <a:prstGeom prst="rect">
            <a:avLst/>
          </a:prstGeom>
          <a:solidFill>
            <a:srgbClr val="A90B0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9" name="모서리가 둥근 직사각형 48"/>
          <p:cNvSpPr/>
          <p:nvPr/>
        </p:nvSpPr>
        <p:spPr>
          <a:xfrm>
            <a:off x="-38100" y="1628800"/>
            <a:ext cx="9182100" cy="69850"/>
          </a:xfrm>
          <a:prstGeom prst="round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50" name="직사각형 49"/>
          <p:cNvSpPr/>
          <p:nvPr/>
        </p:nvSpPr>
        <p:spPr>
          <a:xfrm>
            <a:off x="0" y="551582"/>
            <a:ext cx="9153625" cy="1077218"/>
          </a:xfrm>
          <a:prstGeom prst="rect">
            <a:avLst/>
          </a:prstGeom>
        </p:spPr>
        <p:txBody>
          <a:bodyPr wrap="square" anchor="b">
            <a:spAutoFit/>
          </a:bodyPr>
          <a:lstStyle/>
          <a:p>
            <a:pPr algn="ctr" latinLnBrk="0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소방 피복류 구매제도 조달청 </a:t>
            </a:r>
            <a:r>
              <a:rPr lang="en-US" altLang="ko-KR" sz="32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Times New Roman" panose="02020603050405020304" pitchFamily="18" charset="0"/>
              </a:rPr>
              <a:t>‘</a:t>
            </a:r>
            <a:r>
              <a:rPr lang="ko-KR" altLang="en-US" sz="3200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갑질</a:t>
            </a:r>
            <a:r>
              <a:rPr lang="en-US" altLang="ko-KR" sz="32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Times New Roman" panose="02020603050405020304" pitchFamily="18" charset="0"/>
              </a:rPr>
              <a:t>’</a:t>
            </a:r>
            <a:r>
              <a:rPr lang="ko-KR" altLang="en-U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 논란</a:t>
            </a:r>
            <a:endParaRPr lang="en-US" altLang="ko-KR" sz="3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anose="02030600000101010101" pitchFamily="18" charset="-127"/>
              <a:ea typeface="HY견고딕" panose="02030600000101010101" pitchFamily="18" charset="-127"/>
              <a:cs typeface="Times New Roman" panose="02020603050405020304" pitchFamily="18" charset="0"/>
            </a:endParaRPr>
          </a:p>
          <a:p>
            <a:pPr algn="ctr" latinLnBrk="0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32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업계 현실 무시</a:t>
            </a:r>
            <a:r>
              <a:rPr lang="ko-KR" altLang="en-U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한 일방적 제도도입이란 보도</a:t>
            </a:r>
            <a:r>
              <a:rPr lang="ko-KR" altLang="en-US" sz="32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 </a:t>
            </a:r>
            <a:endParaRPr lang="en-US" altLang="ko-KR" sz="32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anose="02030600000101010101" pitchFamily="18" charset="-127"/>
              <a:ea typeface="HY견고딕" panose="02030600000101010101" pitchFamily="18" charset="-127"/>
              <a:cs typeface="Times New Roman" panose="02020603050405020304" pitchFamily="18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79512" y="3779455"/>
            <a:ext cx="9793088" cy="21698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400" b="1" dirty="0" smtClean="0"/>
              <a:t>※ </a:t>
            </a:r>
            <a:r>
              <a:rPr lang="ko-KR" altLang="en-US" sz="2400" b="1" dirty="0" smtClean="0"/>
              <a:t>조달청 해명보도</a:t>
            </a:r>
            <a:endParaRPr lang="en-US" altLang="ko-KR" sz="2400" b="1" dirty="0" smtClean="0"/>
          </a:p>
          <a:p>
            <a:r>
              <a:rPr lang="en-US" altLang="ko-KR" sz="2400" b="1" spc="-300" dirty="0"/>
              <a:t> </a:t>
            </a:r>
            <a:r>
              <a:rPr lang="ko-KR" altLang="en-US" sz="2400" b="1" spc="-300" dirty="0" smtClean="0"/>
              <a:t>업계 어려움 감안해 </a:t>
            </a:r>
            <a:r>
              <a:rPr lang="ko-KR" altLang="en-US" sz="2400" b="1" spc="-300" dirty="0" smtClean="0">
                <a:solidFill>
                  <a:srgbClr val="FF0000"/>
                </a:solidFill>
              </a:rPr>
              <a:t>전문연구기관의 최소생산 가능인원의 </a:t>
            </a:r>
            <a:r>
              <a:rPr lang="en-US" altLang="ko-KR" sz="2400" b="1" spc="-300" dirty="0" smtClean="0">
                <a:solidFill>
                  <a:srgbClr val="FF0000"/>
                </a:solidFill>
              </a:rPr>
              <a:t>1/3 </a:t>
            </a:r>
            <a:r>
              <a:rPr lang="ko-KR" altLang="en-US" sz="2400" b="1" spc="-300" dirty="0" smtClean="0">
                <a:solidFill>
                  <a:srgbClr val="FF0000"/>
                </a:solidFill>
              </a:rPr>
              <a:t>수준 반영</a:t>
            </a:r>
            <a:endParaRPr lang="en-US" altLang="ko-KR" sz="2400" b="1" spc="-300" dirty="0" smtClean="0">
              <a:solidFill>
                <a:srgbClr val="FF0000"/>
              </a:solidFill>
            </a:endParaRPr>
          </a:p>
          <a:p>
            <a:r>
              <a:rPr lang="en-US" altLang="ko-KR" sz="2400" b="1" spc="-300" dirty="0"/>
              <a:t> </a:t>
            </a:r>
            <a:r>
              <a:rPr lang="en-US" altLang="ko-KR" sz="2400" b="1" spc="-300" dirty="0" smtClean="0"/>
              <a:t>5</a:t>
            </a:r>
            <a:r>
              <a:rPr lang="ko-KR" altLang="en-US" sz="2400" b="1" spc="-300" dirty="0" err="1" smtClean="0"/>
              <a:t>천만원</a:t>
            </a:r>
            <a:r>
              <a:rPr lang="ko-KR" altLang="en-US" sz="2400" b="1" spc="-300" dirty="0" smtClean="0"/>
              <a:t> 이하는 기존 자격으로 입찰 가능해</a:t>
            </a:r>
            <a:r>
              <a:rPr lang="en-US" altLang="ko-KR" sz="2400" b="1" spc="-300" dirty="0" smtClean="0"/>
              <a:t>, </a:t>
            </a:r>
            <a:r>
              <a:rPr lang="ko-KR" altLang="en-US" sz="2400" b="1" spc="-300" dirty="0" smtClean="0"/>
              <a:t>공동도급으로 조달 참여 가능</a:t>
            </a:r>
            <a:r>
              <a:rPr lang="en-US" altLang="ko-KR" sz="2400" b="1" spc="-300" dirty="0" smtClean="0"/>
              <a:t> </a:t>
            </a:r>
          </a:p>
          <a:p>
            <a:endParaRPr lang="en-US" altLang="ko-KR" sz="1500" b="1" spc="-300" dirty="0"/>
          </a:p>
          <a:p>
            <a:r>
              <a:rPr lang="en-US" altLang="ko-KR" sz="2400" b="1" spc="-300" dirty="0" smtClean="0"/>
              <a:t>*</a:t>
            </a:r>
            <a:r>
              <a:rPr lang="ko-KR" altLang="en-US" sz="2400" b="1" spc="-300" dirty="0" smtClean="0"/>
              <a:t>기술인력</a:t>
            </a:r>
            <a:r>
              <a:rPr lang="en-US" altLang="ko-KR" sz="2400" b="1" spc="-300" dirty="0" smtClean="0"/>
              <a:t>: </a:t>
            </a:r>
            <a:r>
              <a:rPr lang="ko-KR" altLang="en-US" sz="2400" b="1" spc="-300" dirty="0" smtClean="0"/>
              <a:t>섬유 봉제는 기술 숙련에 긴 시간 소요</a:t>
            </a:r>
            <a:r>
              <a:rPr lang="en-US" altLang="ko-KR" sz="2400" b="1" spc="-300" dirty="0" smtClean="0"/>
              <a:t>, </a:t>
            </a:r>
            <a:r>
              <a:rPr lang="ko-KR" altLang="en-US" sz="2400" b="1" spc="-300" dirty="0" smtClean="0"/>
              <a:t>자동화에도 한계가 </a:t>
            </a:r>
            <a:r>
              <a:rPr lang="en-US" altLang="ko-KR" sz="2400" b="1" spc="-300" dirty="0" smtClean="0"/>
              <a:t> </a:t>
            </a:r>
            <a:r>
              <a:rPr lang="ko-KR" altLang="en-US" sz="2400" b="1" spc="-300" dirty="0" smtClean="0"/>
              <a:t>있어 </a:t>
            </a:r>
            <a:endParaRPr lang="en-US" altLang="ko-KR" sz="2400" b="1" spc="-300" dirty="0" smtClean="0"/>
          </a:p>
          <a:p>
            <a:r>
              <a:rPr lang="ko-KR" altLang="en-US" sz="2400" b="1" spc="-300" dirty="0" smtClean="0">
                <a:solidFill>
                  <a:srgbClr val="FF0000"/>
                </a:solidFill>
              </a:rPr>
              <a:t>국가기술자격증</a:t>
            </a:r>
            <a:r>
              <a:rPr lang="en-US" altLang="ko-KR" sz="2400" b="1" spc="-300" dirty="0" smtClean="0"/>
              <a:t>(</a:t>
            </a:r>
            <a:r>
              <a:rPr lang="ko-KR" altLang="en-US" sz="2400" b="1" spc="-300" dirty="0" smtClean="0"/>
              <a:t>섬유</a:t>
            </a:r>
            <a:r>
              <a:rPr lang="en-US" altLang="ko-KR" sz="2400" b="1" spc="-300" dirty="0" smtClean="0"/>
              <a:t>,</a:t>
            </a:r>
            <a:r>
              <a:rPr lang="ko-KR" altLang="en-US" sz="2400" b="1" spc="-300" dirty="0" smtClean="0"/>
              <a:t>의복</a:t>
            </a:r>
            <a:r>
              <a:rPr lang="en-US" altLang="ko-KR" sz="2400" b="1" spc="-300" dirty="0" smtClean="0"/>
              <a:t>), </a:t>
            </a:r>
            <a:r>
              <a:rPr lang="en-US" altLang="ko-KR" sz="2400" b="1" spc="-300" dirty="0" smtClean="0">
                <a:solidFill>
                  <a:srgbClr val="FF0000"/>
                </a:solidFill>
              </a:rPr>
              <a:t>6</a:t>
            </a:r>
            <a:r>
              <a:rPr lang="ko-KR" altLang="en-US" sz="2400" b="1" spc="-300" dirty="0" smtClean="0">
                <a:solidFill>
                  <a:srgbClr val="FF0000"/>
                </a:solidFill>
              </a:rPr>
              <a:t>개월 이상 근속</a:t>
            </a:r>
            <a:r>
              <a:rPr lang="en-US" altLang="ko-KR" sz="2400" b="1" spc="-300" dirty="0" smtClean="0"/>
              <a:t>(4</a:t>
            </a:r>
            <a:r>
              <a:rPr lang="ko-KR" altLang="en-US" sz="2400" b="1" spc="-300" dirty="0" err="1" smtClean="0"/>
              <a:t>대보험</a:t>
            </a:r>
            <a:r>
              <a:rPr lang="ko-KR" altLang="en-US" sz="2400" b="1" spc="-300" dirty="0" smtClean="0"/>
              <a:t> 증명</a:t>
            </a:r>
            <a:r>
              <a:rPr lang="en-US" altLang="ko-KR" sz="2400" b="1" spc="-300" dirty="0" smtClean="0"/>
              <a:t>) </a:t>
            </a:r>
            <a:r>
              <a:rPr lang="ko-KR" altLang="en-US" sz="2400" b="1" spc="-300" dirty="0" smtClean="0"/>
              <a:t>경력 필요</a:t>
            </a:r>
            <a:endParaRPr lang="ko-KR" altLang="en-US" sz="2400" b="1" spc="-300" dirty="0"/>
          </a:p>
        </p:txBody>
      </p:sp>
      <p:graphicFrame>
        <p:nvGraphicFramePr>
          <p:cNvPr id="5" name="표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97684244"/>
              </p:ext>
            </p:extLst>
          </p:nvPr>
        </p:nvGraphicFramePr>
        <p:xfrm>
          <a:off x="251520" y="1916832"/>
          <a:ext cx="8617717" cy="1710577"/>
        </p:xfrm>
        <a:graphic>
          <a:graphicData uri="http://schemas.openxmlformats.org/drawingml/2006/table">
            <a:tbl>
              <a:tblPr/>
              <a:tblGrid>
                <a:gridCol w="4364382"/>
                <a:gridCol w="4253335"/>
              </a:tblGrid>
              <a:tr h="499693">
                <a:tc>
                  <a:txBody>
                    <a:bodyPr/>
                    <a:lstStyle/>
                    <a:p>
                      <a:pPr marL="176530" marR="0" indent="-17653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400" b="1" kern="0" spc="0" dirty="0" smtClean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기술인력</a:t>
                      </a:r>
                      <a:r>
                        <a:rPr lang="en-US" altLang="ko-KR" sz="2400" b="1" kern="0" spc="0" baseline="30000" dirty="0" smtClean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*</a:t>
                      </a:r>
                      <a:r>
                        <a:rPr lang="ko-KR" altLang="en-US" sz="2400" b="1" kern="0" spc="0" baseline="0" dirty="0" smtClean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 보유현황</a:t>
                      </a:r>
                      <a:endParaRPr lang="ko-KR" altLang="en-US" sz="2400" kern="0" spc="0" baseline="3000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76530" marR="0" indent="-17653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b="1" kern="0" spc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계약가능 </a:t>
                      </a:r>
                      <a:r>
                        <a:rPr lang="en-US" altLang="ko-KR" sz="2000" b="1" kern="0" spc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1</a:t>
                      </a:r>
                      <a:r>
                        <a:rPr lang="ko-KR" altLang="en-US" sz="2000" b="1" kern="0" spc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회 최대 납품요구금액</a:t>
                      </a:r>
                    </a:p>
                    <a:p>
                      <a:pPr marL="176530" marR="0" indent="-17653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kern="0" spc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(</a:t>
                      </a: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납품요구 누적금액 기준</a:t>
                      </a:r>
                      <a:r>
                        <a:rPr lang="en-US" altLang="ko-KR" sz="1400" kern="0" spc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)</a:t>
                      </a:r>
                      <a:endParaRPr lang="ko-KR" altLang="en-US" sz="1400" kern="0" spc="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07239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kern="0" spc="-4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최소기준 이상 </a:t>
                      </a:r>
                      <a:r>
                        <a:rPr lang="en-US" altLang="ko-KR" sz="2000" kern="0" spc="-4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10</a:t>
                      </a:r>
                      <a:r>
                        <a:rPr lang="ko-KR" altLang="en-US" sz="2000" kern="0" spc="-4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명 미만</a:t>
                      </a:r>
                    </a:p>
                  </a:txBody>
                  <a:tcPr marL="64770" marR="64770" marT="17907" marB="17907"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000" kern="0" spc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5</a:t>
                      </a:r>
                      <a:r>
                        <a:rPr lang="ko-KR" altLang="en-US" sz="2000" kern="0" spc="0" dirty="0" err="1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천만원</a:t>
                      </a:r>
                      <a:r>
                        <a:rPr lang="ko-KR" altLang="en-US" sz="2000" kern="0" spc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 이하로 계약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75375"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000" kern="0" spc="-40" dirty="0" smtClean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~ </a:t>
                      </a:r>
                      <a:r>
                        <a:rPr lang="ko-KR" altLang="en-US" sz="2000" kern="0" spc="-40" dirty="0" smtClean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중간생략 </a:t>
                      </a:r>
                      <a:r>
                        <a:rPr lang="en-US" altLang="ko-KR" sz="2000" kern="0" spc="-40" dirty="0" smtClean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~</a:t>
                      </a:r>
                      <a:endParaRPr lang="ko-KR" altLang="en-US" sz="2000" kern="0" spc="-4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2000" kern="0" spc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07239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000" kern="0" spc="-4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50</a:t>
                      </a:r>
                      <a:r>
                        <a:rPr lang="ko-KR" altLang="en-US" sz="2000" kern="0" spc="-4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명 이상</a:t>
                      </a:r>
                    </a:p>
                  </a:txBody>
                  <a:tcPr marL="64770" marR="64770" marT="17907" marB="17907"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000" kern="0" spc="-4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10</a:t>
                      </a:r>
                      <a:r>
                        <a:rPr lang="ko-KR" altLang="en-US" sz="2000" kern="0" spc="-40" dirty="0" err="1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억원</a:t>
                      </a:r>
                      <a:r>
                        <a:rPr lang="ko-KR" altLang="en-US" sz="2000" kern="0" spc="-4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 초과도 계약가능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21" name="직사각형 20"/>
          <p:cNvSpPr/>
          <p:nvPr/>
        </p:nvSpPr>
        <p:spPr>
          <a:xfrm>
            <a:off x="1043608" y="1994210"/>
            <a:ext cx="1440160" cy="432048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2" name="직사각형 21"/>
          <p:cNvSpPr/>
          <p:nvPr/>
        </p:nvSpPr>
        <p:spPr>
          <a:xfrm>
            <a:off x="1835696" y="3290354"/>
            <a:ext cx="6264696" cy="352361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163791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직사각형 35"/>
          <p:cNvSpPr/>
          <p:nvPr/>
        </p:nvSpPr>
        <p:spPr>
          <a:xfrm>
            <a:off x="3037409" y="68585"/>
            <a:ext cx="6106591" cy="48009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26" name="그룹 25"/>
          <p:cNvGrpSpPr/>
          <p:nvPr/>
        </p:nvGrpSpPr>
        <p:grpSpPr>
          <a:xfrm>
            <a:off x="0" y="68584"/>
            <a:ext cx="4275659" cy="480096"/>
            <a:chOff x="0" y="68584"/>
            <a:chExt cx="4275659" cy="480096"/>
          </a:xfrm>
        </p:grpSpPr>
        <p:sp>
          <p:nvSpPr>
            <p:cNvPr id="18" name="자유형 17"/>
            <p:cNvSpPr/>
            <p:nvPr/>
          </p:nvSpPr>
          <p:spPr>
            <a:xfrm>
              <a:off x="1799159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7" name="자유형 16"/>
            <p:cNvSpPr/>
            <p:nvPr/>
          </p:nvSpPr>
          <p:spPr>
            <a:xfrm>
              <a:off x="1376661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6" name="자유형 15"/>
            <p:cNvSpPr/>
            <p:nvPr/>
          </p:nvSpPr>
          <p:spPr>
            <a:xfrm>
              <a:off x="944613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60000"/>
                <a:lumOff val="40000"/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5" name="자유형 14"/>
            <p:cNvSpPr/>
            <p:nvPr/>
          </p:nvSpPr>
          <p:spPr>
            <a:xfrm>
              <a:off x="539552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0" name="직사각형 19"/>
            <p:cNvSpPr/>
            <p:nvPr/>
          </p:nvSpPr>
          <p:spPr>
            <a:xfrm>
              <a:off x="0" y="68584"/>
              <a:ext cx="899592" cy="480095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>
          <a:xfrm>
            <a:off x="49263" y="68654"/>
            <a:ext cx="2133600" cy="365125"/>
          </a:xfrm>
        </p:spPr>
        <p:txBody>
          <a:bodyPr/>
          <a:lstStyle/>
          <a:p>
            <a:pPr algn="l"/>
            <a:fld id="{9D971771-ED62-4CDB-9CAA-7E74D7566A4F}" type="slidenum">
              <a:rPr lang="ko-KR" altLang="en-US" b="1" smtClean="0">
                <a:solidFill>
                  <a:schemeClr val="bg1"/>
                </a:solidFill>
              </a:rPr>
              <a:pPr algn="l"/>
              <a:t>15</a:t>
            </a:fld>
            <a:endParaRPr lang="ko-KR" altLang="en-US" b="1" dirty="0">
              <a:solidFill>
                <a:schemeClr val="bg1"/>
              </a:solidFill>
            </a:endParaRPr>
          </a:p>
        </p:txBody>
      </p:sp>
      <p:sp>
        <p:nvSpPr>
          <p:cNvPr id="4" name="직사각형 3"/>
          <p:cNvSpPr/>
          <p:nvPr/>
        </p:nvSpPr>
        <p:spPr>
          <a:xfrm>
            <a:off x="0" y="-27385"/>
            <a:ext cx="9144000" cy="117393"/>
          </a:xfrm>
          <a:prstGeom prst="rect">
            <a:avLst/>
          </a:prstGeom>
          <a:solidFill>
            <a:srgbClr val="A90B0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4" name="TextBox 43"/>
          <p:cNvSpPr txBox="1"/>
          <p:nvPr/>
        </p:nvSpPr>
        <p:spPr>
          <a:xfrm>
            <a:off x="6876256" y="90009"/>
            <a:ext cx="206498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b="1" dirty="0" smtClean="0">
                <a:latin typeface="HY견명조" panose="02030600000101010101" pitchFamily="18" charset="-127"/>
                <a:ea typeface="HY견명조" panose="02030600000101010101" pitchFamily="18" charset="-127"/>
              </a:rPr>
              <a:t>국회의원 추경호</a:t>
            </a:r>
            <a:endParaRPr lang="ko-KR" altLang="en-US" sz="2000" b="1" dirty="0">
              <a:latin typeface="HY견명조" panose="02030600000101010101" pitchFamily="18" charset="-127"/>
              <a:ea typeface="HY견명조" panose="02030600000101010101" pitchFamily="18" charset="-127"/>
            </a:endParaRPr>
          </a:p>
        </p:txBody>
      </p:sp>
      <p:sp>
        <p:nvSpPr>
          <p:cNvPr id="45" name="직사각형 44"/>
          <p:cNvSpPr/>
          <p:nvPr/>
        </p:nvSpPr>
        <p:spPr>
          <a:xfrm>
            <a:off x="0" y="6768752"/>
            <a:ext cx="9144000" cy="116632"/>
          </a:xfrm>
          <a:prstGeom prst="rect">
            <a:avLst/>
          </a:prstGeom>
          <a:solidFill>
            <a:srgbClr val="A90B0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9" name="모서리가 둥근 직사각형 48"/>
          <p:cNvSpPr/>
          <p:nvPr/>
        </p:nvSpPr>
        <p:spPr>
          <a:xfrm>
            <a:off x="-38100" y="1268760"/>
            <a:ext cx="9182100" cy="69850"/>
          </a:xfrm>
          <a:prstGeom prst="round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50" name="직사각형 49"/>
          <p:cNvSpPr/>
          <p:nvPr/>
        </p:nvSpPr>
        <p:spPr>
          <a:xfrm>
            <a:off x="0" y="620688"/>
            <a:ext cx="9153625" cy="584775"/>
          </a:xfrm>
          <a:prstGeom prst="rect">
            <a:avLst/>
          </a:prstGeom>
        </p:spPr>
        <p:txBody>
          <a:bodyPr wrap="square" anchor="b">
            <a:spAutoFit/>
          </a:bodyPr>
          <a:lstStyle/>
          <a:p>
            <a:pPr algn="ctr" latinLnBrk="0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소방 피복류 구매제도 조달청 </a:t>
            </a:r>
            <a:r>
              <a:rPr lang="en-US" altLang="ko-KR" sz="32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Times New Roman" panose="02020603050405020304" pitchFamily="18" charset="0"/>
              </a:rPr>
              <a:t>‘</a:t>
            </a:r>
            <a:r>
              <a:rPr lang="ko-KR" altLang="en-US" sz="3200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갑질</a:t>
            </a:r>
            <a:r>
              <a:rPr lang="en-US" altLang="ko-KR" sz="32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Times New Roman" panose="02020603050405020304" pitchFamily="18" charset="0"/>
              </a:rPr>
              <a:t>’</a:t>
            </a:r>
            <a:r>
              <a:rPr lang="ko-KR" altLang="en-U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 논란</a:t>
            </a:r>
            <a:endParaRPr lang="en-US" altLang="ko-KR" sz="32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anose="02030600000101010101" pitchFamily="18" charset="-127"/>
              <a:ea typeface="HY견고딕" panose="02030600000101010101" pitchFamily="18" charset="-127"/>
              <a:cs typeface="Times New Roman" panose="02020603050405020304" pitchFamily="18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79512" y="1452840"/>
            <a:ext cx="9793088" cy="55030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ko-KR" sz="2800" b="1" spc="-150" dirty="0" smtClean="0"/>
              <a:t>※ </a:t>
            </a:r>
            <a:r>
              <a:rPr lang="ko-KR" altLang="en-US" sz="2800" b="1" spc="-150" dirty="0" smtClean="0"/>
              <a:t>업계 의견</a:t>
            </a:r>
            <a:endParaRPr lang="en-US" altLang="ko-KR" sz="2800" b="1" spc="-150" dirty="0" smtClean="0"/>
          </a:p>
          <a:p>
            <a:pPr>
              <a:lnSpc>
                <a:spcPct val="120000"/>
              </a:lnSpc>
            </a:pPr>
            <a:r>
              <a:rPr lang="en-US" altLang="ko-KR" sz="2800" b="1" spc="-150" dirty="0" smtClean="0"/>
              <a:t> 10</a:t>
            </a:r>
            <a:r>
              <a:rPr lang="ko-KR" altLang="en-US" sz="2800" b="1" spc="-150" dirty="0" err="1" smtClean="0"/>
              <a:t>억원</a:t>
            </a:r>
            <a:r>
              <a:rPr lang="ko-KR" altLang="en-US" sz="2800" b="1" spc="-150" dirty="0" smtClean="0"/>
              <a:t> 이상 계약 체결하려면 </a:t>
            </a:r>
            <a:r>
              <a:rPr lang="en-US" altLang="ko-KR" sz="2800" b="1" spc="-150" dirty="0" smtClean="0"/>
              <a:t>50</a:t>
            </a:r>
            <a:r>
              <a:rPr lang="ko-KR" altLang="en-US" sz="2800" b="1" spc="-150" dirty="0" smtClean="0"/>
              <a:t>명 이상 기술인력 필요</a:t>
            </a:r>
            <a:r>
              <a:rPr lang="en-US" altLang="ko-KR" sz="2800" b="1" spc="-150" dirty="0" smtClean="0"/>
              <a:t>?</a:t>
            </a:r>
          </a:p>
          <a:p>
            <a:pPr>
              <a:lnSpc>
                <a:spcPct val="120000"/>
              </a:lnSpc>
            </a:pPr>
            <a:r>
              <a:rPr lang="en-US" altLang="ko-KR" sz="2400" b="1" spc="-150" dirty="0"/>
              <a:t> </a:t>
            </a:r>
            <a:r>
              <a:rPr lang="en-US" altLang="ko-KR" sz="2400" b="1" spc="-150" dirty="0" smtClean="0"/>
              <a:t>“</a:t>
            </a:r>
            <a:r>
              <a:rPr lang="ko-KR" altLang="en-US" sz="2400" b="1" spc="-150" dirty="0" smtClean="0"/>
              <a:t>연간 </a:t>
            </a:r>
            <a:r>
              <a:rPr lang="en-US" altLang="ko-KR" sz="2400" b="1" spc="-150" dirty="0" smtClean="0"/>
              <a:t>200</a:t>
            </a:r>
            <a:r>
              <a:rPr lang="ko-KR" altLang="en-US" sz="2400" b="1" spc="-150" dirty="0" err="1" smtClean="0"/>
              <a:t>억원</a:t>
            </a:r>
            <a:r>
              <a:rPr lang="ko-KR" altLang="en-US" sz="2400" b="1" spc="-150" dirty="0" smtClean="0"/>
              <a:t> 정도의 작은 시장 규모지만 </a:t>
            </a:r>
            <a:r>
              <a:rPr lang="ko-KR" altLang="en-US" sz="2400" b="1" spc="-150" dirty="0" smtClean="0">
                <a:solidFill>
                  <a:srgbClr val="FF0000"/>
                </a:solidFill>
              </a:rPr>
              <a:t>신규 소방인력 채용</a:t>
            </a:r>
            <a:r>
              <a:rPr lang="ko-KR" altLang="en-US" sz="2400" b="1" spc="-150" dirty="0" smtClean="0"/>
              <a:t> 때는</a:t>
            </a:r>
            <a:r>
              <a:rPr lang="en-US" altLang="ko-KR" sz="2400" b="1" spc="-150" dirty="0" smtClean="0"/>
              <a:t/>
            </a:r>
            <a:br>
              <a:rPr lang="en-US" altLang="ko-KR" sz="2400" b="1" spc="-150" dirty="0" smtClean="0"/>
            </a:br>
            <a:r>
              <a:rPr lang="en-US" altLang="ko-KR" sz="2400" b="1" spc="-150" dirty="0" smtClean="0"/>
              <a:t>   10</a:t>
            </a:r>
            <a:r>
              <a:rPr lang="ko-KR" altLang="en-US" sz="2400" b="1" spc="-150" dirty="0" err="1" smtClean="0"/>
              <a:t>억원이</a:t>
            </a:r>
            <a:r>
              <a:rPr lang="ko-KR" altLang="en-US" sz="2400" b="1" spc="-150" dirty="0" smtClean="0"/>
              <a:t> 넘는 입찰도</a:t>
            </a:r>
            <a:r>
              <a:rPr lang="en-US" altLang="ko-KR" sz="2400" b="1" spc="-150" dirty="0" smtClean="0"/>
              <a:t>…</a:t>
            </a:r>
            <a:r>
              <a:rPr lang="ko-KR" altLang="en-US" sz="2400" b="1" spc="-150" dirty="0" smtClean="0"/>
              <a:t> </a:t>
            </a:r>
            <a:r>
              <a:rPr lang="en-US" altLang="ko-KR" sz="2400" b="1" spc="-150" dirty="0" smtClean="0">
                <a:solidFill>
                  <a:srgbClr val="FF0000"/>
                </a:solidFill>
              </a:rPr>
              <a:t>50</a:t>
            </a:r>
            <a:r>
              <a:rPr lang="ko-KR" altLang="en-US" sz="2400" b="1" spc="-150" dirty="0" smtClean="0">
                <a:solidFill>
                  <a:srgbClr val="FF0000"/>
                </a:solidFill>
              </a:rPr>
              <a:t>명 넘으려면 대기업 수준인데</a:t>
            </a:r>
            <a:r>
              <a:rPr lang="en-US" altLang="ko-KR" sz="2400" b="1" spc="-150" dirty="0" smtClean="0"/>
              <a:t>…”</a:t>
            </a:r>
            <a:r>
              <a:rPr lang="ko-KR" altLang="en-US" sz="2400" b="1" spc="-150" dirty="0" smtClean="0"/>
              <a:t>   </a:t>
            </a:r>
            <a:endParaRPr lang="en-US" altLang="ko-KR" sz="2400" b="1" spc="-150" dirty="0" smtClean="0"/>
          </a:p>
          <a:p>
            <a:pPr>
              <a:lnSpc>
                <a:spcPct val="120000"/>
              </a:lnSpc>
            </a:pPr>
            <a:r>
              <a:rPr lang="en-US" altLang="ko-KR" sz="2800" b="1" spc="-150" dirty="0"/>
              <a:t> </a:t>
            </a:r>
            <a:r>
              <a:rPr lang="ko-KR" altLang="en-US" sz="2800" b="1" spc="-150" dirty="0" smtClean="0"/>
              <a:t>규정 지킬 능력 없는 제조사는 시장에 참여 말라는 말</a:t>
            </a:r>
            <a:r>
              <a:rPr lang="en-US" altLang="ko-KR" sz="2800" b="1" spc="-150" dirty="0" smtClean="0"/>
              <a:t>?</a:t>
            </a:r>
            <a:endParaRPr lang="en-US" altLang="ko-KR" sz="2800" b="1" spc="-150" dirty="0"/>
          </a:p>
          <a:p>
            <a:pPr>
              <a:lnSpc>
                <a:spcPct val="120000"/>
              </a:lnSpc>
            </a:pPr>
            <a:r>
              <a:rPr lang="en-US" altLang="ko-KR" sz="2400" b="1" spc="-150" dirty="0"/>
              <a:t> </a:t>
            </a:r>
            <a:r>
              <a:rPr lang="en-US" altLang="ko-KR" sz="2400" b="1" spc="-150" dirty="0" smtClean="0"/>
              <a:t>“</a:t>
            </a:r>
            <a:r>
              <a:rPr lang="ko-KR" altLang="en-US" sz="2400" b="1" spc="-150" dirty="0" smtClean="0"/>
              <a:t>중기경쟁제품이라는데</a:t>
            </a:r>
            <a:r>
              <a:rPr lang="en-US" altLang="ko-KR" sz="2400" b="1" spc="-150" dirty="0" smtClean="0"/>
              <a:t>, </a:t>
            </a:r>
            <a:r>
              <a:rPr lang="ko-KR" altLang="en-US" sz="2400" b="1" spc="-150" dirty="0" smtClean="0">
                <a:solidFill>
                  <a:srgbClr val="FF0000"/>
                </a:solidFill>
              </a:rPr>
              <a:t>중소기업이 활동할 수 있는 환경 조성하려는</a:t>
            </a:r>
            <a:endParaRPr lang="en-US" altLang="ko-KR" sz="2400" b="1" spc="-150" dirty="0" smtClean="0">
              <a:solidFill>
                <a:srgbClr val="FF0000"/>
              </a:solidFill>
            </a:endParaRPr>
          </a:p>
          <a:p>
            <a:pPr>
              <a:lnSpc>
                <a:spcPct val="120000"/>
              </a:lnSpc>
            </a:pPr>
            <a:r>
              <a:rPr lang="en-US" altLang="ko-KR" sz="2400" b="1" spc="-150" dirty="0">
                <a:solidFill>
                  <a:srgbClr val="FF0000"/>
                </a:solidFill>
              </a:rPr>
              <a:t> </a:t>
            </a:r>
            <a:r>
              <a:rPr lang="en-US" altLang="ko-KR" sz="2400" b="1" spc="-150" dirty="0" smtClean="0">
                <a:solidFill>
                  <a:srgbClr val="FF0000"/>
                </a:solidFill>
              </a:rPr>
              <a:t> </a:t>
            </a:r>
            <a:r>
              <a:rPr lang="ko-KR" altLang="en-US" sz="2400" b="1" spc="-150" dirty="0" smtClean="0">
                <a:solidFill>
                  <a:srgbClr val="FF0000"/>
                </a:solidFill>
              </a:rPr>
              <a:t>노력은 뒷전</a:t>
            </a:r>
            <a:r>
              <a:rPr lang="ko-KR" altLang="en-US" sz="2400" b="1" spc="-150" dirty="0" smtClean="0"/>
              <a:t>이고</a:t>
            </a:r>
            <a:r>
              <a:rPr lang="en-US" altLang="ko-KR" sz="2400" b="1" spc="-150" dirty="0" smtClean="0"/>
              <a:t>, </a:t>
            </a:r>
            <a:r>
              <a:rPr lang="ko-KR" altLang="en-US" sz="2400" b="1" spc="-150" dirty="0" smtClean="0">
                <a:solidFill>
                  <a:srgbClr val="FF0000"/>
                </a:solidFill>
              </a:rPr>
              <a:t>규정만 앞세우려</a:t>
            </a:r>
            <a:r>
              <a:rPr lang="ko-KR" altLang="en-US" sz="2400" b="1" spc="-150" dirty="0" smtClean="0"/>
              <a:t>는 건가</a:t>
            </a:r>
            <a:r>
              <a:rPr lang="en-US" altLang="ko-KR" sz="2400" b="1" spc="-150" dirty="0" smtClean="0"/>
              <a:t>?”</a:t>
            </a:r>
          </a:p>
          <a:p>
            <a:pPr>
              <a:lnSpc>
                <a:spcPct val="120000"/>
              </a:lnSpc>
            </a:pPr>
            <a:endParaRPr lang="en-US" altLang="ko-KR" sz="500" b="1" spc="-150" dirty="0"/>
          </a:p>
          <a:p>
            <a:pPr>
              <a:lnSpc>
                <a:spcPct val="120000"/>
              </a:lnSpc>
            </a:pPr>
            <a:r>
              <a:rPr lang="en-US" altLang="ko-KR" sz="2800" b="1" spc="-150" dirty="0"/>
              <a:t>※ </a:t>
            </a:r>
            <a:r>
              <a:rPr lang="ko-KR" altLang="en-US" sz="2800" b="1" spc="-150" dirty="0" smtClean="0">
                <a:solidFill>
                  <a:srgbClr val="FF0000"/>
                </a:solidFill>
              </a:rPr>
              <a:t>업계 의견 수렴했냐</a:t>
            </a:r>
            <a:r>
              <a:rPr lang="ko-KR" altLang="en-US" sz="2800" b="1" spc="-150" dirty="0" smtClean="0"/>
              <a:t>는 자료 요청에</a:t>
            </a:r>
            <a:r>
              <a:rPr lang="en-US" altLang="ko-KR" sz="2800" b="1" spc="-150" dirty="0" smtClean="0"/>
              <a:t> </a:t>
            </a:r>
            <a:r>
              <a:rPr lang="ko-KR" altLang="en-US" sz="2800" b="1" spc="-150" dirty="0" smtClean="0"/>
              <a:t>엉뚱한 답변</a:t>
            </a:r>
            <a:r>
              <a:rPr lang="en-US" altLang="ko-KR" sz="2800" b="1" spc="-150" dirty="0" smtClean="0"/>
              <a:t>…</a:t>
            </a:r>
            <a:br>
              <a:rPr lang="en-US" altLang="ko-KR" sz="2800" b="1" spc="-150" dirty="0" smtClean="0"/>
            </a:br>
            <a:r>
              <a:rPr lang="en-US" altLang="ko-KR" sz="2800" b="1" spc="-150" dirty="0" smtClean="0"/>
              <a:t> </a:t>
            </a:r>
            <a:r>
              <a:rPr lang="ko-KR" altLang="en-US" sz="2800" b="1" spc="-150" dirty="0" smtClean="0">
                <a:solidFill>
                  <a:srgbClr val="FF0000"/>
                </a:solidFill>
              </a:rPr>
              <a:t>전자공청회</a:t>
            </a:r>
            <a:r>
              <a:rPr lang="ko-KR" altLang="en-US" sz="2800" b="1" spc="-150" dirty="0" smtClean="0"/>
              <a:t> 실시 및 의견수렴</a:t>
            </a:r>
            <a:r>
              <a:rPr lang="en-US" altLang="ko-KR" sz="2800" b="1" spc="-150" dirty="0" smtClean="0"/>
              <a:t>(4/12~19. 1</a:t>
            </a:r>
            <a:r>
              <a:rPr lang="ko-KR" altLang="en-US" sz="2800" b="1" spc="-150" dirty="0" smtClean="0"/>
              <a:t>주일간</a:t>
            </a:r>
            <a:r>
              <a:rPr lang="en-US" altLang="ko-KR" sz="2800" b="1" spc="-150" dirty="0" smtClean="0"/>
              <a:t>)</a:t>
            </a:r>
          </a:p>
          <a:p>
            <a:pPr>
              <a:lnSpc>
                <a:spcPct val="120000"/>
              </a:lnSpc>
            </a:pPr>
            <a:r>
              <a:rPr lang="en-US" altLang="ko-KR" sz="2800" b="1" spc="-150" dirty="0"/>
              <a:t> </a:t>
            </a:r>
            <a:r>
              <a:rPr lang="ko-KR" altLang="en-US" sz="2800" b="1" spc="-150" dirty="0" smtClean="0">
                <a:solidFill>
                  <a:srgbClr val="FF0000"/>
                </a:solidFill>
              </a:rPr>
              <a:t>참여자 </a:t>
            </a:r>
            <a:r>
              <a:rPr lang="en-US" altLang="ko-KR" sz="2800" b="1" spc="-150" dirty="0" smtClean="0">
                <a:solidFill>
                  <a:srgbClr val="FF0000"/>
                </a:solidFill>
              </a:rPr>
              <a:t>5</a:t>
            </a:r>
            <a:r>
              <a:rPr lang="ko-KR" altLang="en-US" sz="2800" b="1" spc="-150" dirty="0" smtClean="0">
                <a:solidFill>
                  <a:srgbClr val="FF0000"/>
                </a:solidFill>
              </a:rPr>
              <a:t>명 </a:t>
            </a:r>
            <a:r>
              <a:rPr lang="ko-KR" altLang="en-US" sz="2800" b="1" spc="-150" dirty="0" smtClean="0"/>
              <a:t>찬성 </a:t>
            </a:r>
            <a:r>
              <a:rPr lang="en-US" altLang="ko-KR" sz="2800" b="1" spc="-150" dirty="0" smtClean="0"/>
              <a:t>4</a:t>
            </a:r>
            <a:r>
              <a:rPr lang="ko-KR" altLang="en-US" sz="2800" b="1" spc="-150" dirty="0" smtClean="0"/>
              <a:t>명</a:t>
            </a:r>
            <a:r>
              <a:rPr lang="en-US" altLang="ko-KR" sz="2800" b="1" spc="-150" dirty="0" smtClean="0"/>
              <a:t>(80%) </a:t>
            </a:r>
            <a:r>
              <a:rPr lang="ko-KR" altLang="en-US" sz="2800" b="1" spc="-150" dirty="0" smtClean="0"/>
              <a:t>반대</a:t>
            </a:r>
            <a:r>
              <a:rPr lang="en-US" altLang="ko-KR" sz="2800" b="1" spc="-150" dirty="0"/>
              <a:t> </a:t>
            </a:r>
            <a:r>
              <a:rPr lang="en-US" altLang="ko-KR" sz="2800" b="1" spc="-150" dirty="0" smtClean="0"/>
              <a:t>1</a:t>
            </a:r>
            <a:r>
              <a:rPr lang="ko-KR" altLang="en-US" sz="2800" b="1" spc="-150" dirty="0" smtClean="0"/>
              <a:t>명</a:t>
            </a:r>
            <a:r>
              <a:rPr lang="en-US" altLang="ko-KR" sz="2800" b="1" spc="-150" dirty="0" smtClean="0"/>
              <a:t>(20%) </a:t>
            </a:r>
            <a:r>
              <a:rPr lang="ko-KR" altLang="en-US" sz="2800" b="1" spc="-150" dirty="0" smtClean="0"/>
              <a:t>조회수</a:t>
            </a:r>
            <a:r>
              <a:rPr lang="en-US" altLang="ko-KR" sz="2800" b="1" spc="-150" dirty="0" smtClean="0"/>
              <a:t>(31</a:t>
            </a:r>
            <a:r>
              <a:rPr lang="ko-KR" altLang="en-US" sz="2800" b="1" spc="-150" dirty="0" smtClean="0"/>
              <a:t>회</a:t>
            </a:r>
            <a:r>
              <a:rPr lang="en-US" altLang="ko-KR" sz="2800" b="1" spc="-150" dirty="0" smtClean="0"/>
              <a:t>)</a:t>
            </a:r>
            <a:endParaRPr lang="en-US" altLang="ko-KR" sz="2800" b="1" spc="-150" dirty="0"/>
          </a:p>
          <a:p>
            <a:pPr>
              <a:lnSpc>
                <a:spcPct val="120000"/>
              </a:lnSpc>
            </a:pPr>
            <a:endParaRPr lang="en-US" altLang="ko-KR" sz="2400" b="1" spc="-150" dirty="0" smtClean="0"/>
          </a:p>
        </p:txBody>
      </p:sp>
    </p:spTree>
    <p:extLst>
      <p:ext uri="{BB962C8B-B14F-4D97-AF65-F5344CB8AC3E}">
        <p14:creationId xmlns:p14="http://schemas.microsoft.com/office/powerpoint/2010/main" val="33229732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직사각형 35"/>
          <p:cNvSpPr/>
          <p:nvPr/>
        </p:nvSpPr>
        <p:spPr>
          <a:xfrm>
            <a:off x="3037409" y="68585"/>
            <a:ext cx="6106591" cy="48009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26" name="그룹 25"/>
          <p:cNvGrpSpPr/>
          <p:nvPr/>
        </p:nvGrpSpPr>
        <p:grpSpPr>
          <a:xfrm>
            <a:off x="0" y="68584"/>
            <a:ext cx="4275659" cy="480096"/>
            <a:chOff x="0" y="68584"/>
            <a:chExt cx="4275659" cy="480096"/>
          </a:xfrm>
        </p:grpSpPr>
        <p:sp>
          <p:nvSpPr>
            <p:cNvPr id="18" name="자유형 17"/>
            <p:cNvSpPr/>
            <p:nvPr/>
          </p:nvSpPr>
          <p:spPr>
            <a:xfrm>
              <a:off x="1799159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7" name="자유형 16"/>
            <p:cNvSpPr/>
            <p:nvPr/>
          </p:nvSpPr>
          <p:spPr>
            <a:xfrm>
              <a:off x="1376661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6" name="자유형 15"/>
            <p:cNvSpPr/>
            <p:nvPr/>
          </p:nvSpPr>
          <p:spPr>
            <a:xfrm>
              <a:off x="944613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60000"/>
                <a:lumOff val="40000"/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5" name="자유형 14"/>
            <p:cNvSpPr/>
            <p:nvPr/>
          </p:nvSpPr>
          <p:spPr>
            <a:xfrm>
              <a:off x="539552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0" name="직사각형 19"/>
            <p:cNvSpPr/>
            <p:nvPr/>
          </p:nvSpPr>
          <p:spPr>
            <a:xfrm>
              <a:off x="0" y="68584"/>
              <a:ext cx="899592" cy="480095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>
          <a:xfrm>
            <a:off x="49263" y="68654"/>
            <a:ext cx="2133600" cy="365125"/>
          </a:xfrm>
        </p:spPr>
        <p:txBody>
          <a:bodyPr/>
          <a:lstStyle/>
          <a:p>
            <a:pPr algn="l"/>
            <a:fld id="{9D971771-ED62-4CDB-9CAA-7E74D7566A4F}" type="slidenum">
              <a:rPr lang="ko-KR" altLang="en-US" b="1" smtClean="0">
                <a:solidFill>
                  <a:schemeClr val="bg1"/>
                </a:solidFill>
              </a:rPr>
              <a:pPr algn="l"/>
              <a:t>16</a:t>
            </a:fld>
            <a:endParaRPr lang="ko-KR" altLang="en-US" b="1" dirty="0">
              <a:solidFill>
                <a:schemeClr val="bg1"/>
              </a:solidFill>
            </a:endParaRPr>
          </a:p>
        </p:txBody>
      </p:sp>
      <p:sp>
        <p:nvSpPr>
          <p:cNvPr id="4" name="직사각형 3"/>
          <p:cNvSpPr/>
          <p:nvPr/>
        </p:nvSpPr>
        <p:spPr>
          <a:xfrm>
            <a:off x="0" y="-27385"/>
            <a:ext cx="9144000" cy="117393"/>
          </a:xfrm>
          <a:prstGeom prst="rect">
            <a:avLst/>
          </a:prstGeom>
          <a:solidFill>
            <a:srgbClr val="A90B0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4" name="TextBox 43"/>
          <p:cNvSpPr txBox="1"/>
          <p:nvPr/>
        </p:nvSpPr>
        <p:spPr>
          <a:xfrm>
            <a:off x="6876256" y="90009"/>
            <a:ext cx="206498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b="1" dirty="0" smtClean="0">
                <a:latin typeface="HY견명조" panose="02030600000101010101" pitchFamily="18" charset="-127"/>
                <a:ea typeface="HY견명조" panose="02030600000101010101" pitchFamily="18" charset="-127"/>
              </a:rPr>
              <a:t>국회의원 추경호</a:t>
            </a:r>
            <a:endParaRPr lang="ko-KR" altLang="en-US" sz="2000" b="1" dirty="0">
              <a:latin typeface="HY견명조" panose="02030600000101010101" pitchFamily="18" charset="-127"/>
              <a:ea typeface="HY견명조" panose="02030600000101010101" pitchFamily="18" charset="-127"/>
            </a:endParaRPr>
          </a:p>
        </p:txBody>
      </p:sp>
      <p:sp>
        <p:nvSpPr>
          <p:cNvPr id="45" name="직사각형 44"/>
          <p:cNvSpPr/>
          <p:nvPr/>
        </p:nvSpPr>
        <p:spPr>
          <a:xfrm>
            <a:off x="0" y="6768752"/>
            <a:ext cx="9144000" cy="116632"/>
          </a:xfrm>
          <a:prstGeom prst="rect">
            <a:avLst/>
          </a:prstGeom>
          <a:solidFill>
            <a:srgbClr val="A90B0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9" name="모서리가 둥근 직사각형 48"/>
          <p:cNvSpPr/>
          <p:nvPr/>
        </p:nvSpPr>
        <p:spPr>
          <a:xfrm>
            <a:off x="-38100" y="1700808"/>
            <a:ext cx="9182100" cy="69850"/>
          </a:xfrm>
          <a:prstGeom prst="round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50" name="직사각형 49"/>
          <p:cNvSpPr/>
          <p:nvPr/>
        </p:nvSpPr>
        <p:spPr>
          <a:xfrm>
            <a:off x="0" y="548680"/>
            <a:ext cx="9153625" cy="1077218"/>
          </a:xfrm>
          <a:prstGeom prst="rect">
            <a:avLst/>
          </a:prstGeom>
        </p:spPr>
        <p:txBody>
          <a:bodyPr wrap="square" anchor="b">
            <a:spAutoFit/>
          </a:bodyPr>
          <a:lstStyle/>
          <a:p>
            <a:pPr algn="ctr" latinLnBrk="0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3200" spc="-1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인력이 생산성 기준</a:t>
            </a:r>
            <a:r>
              <a:rPr lang="en-US" altLang="ko-KR" sz="3200" spc="-1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? </a:t>
            </a:r>
            <a:r>
              <a:rPr lang="ko-KR" altLang="en-US" sz="3200" spc="-150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구닥다리</a:t>
            </a:r>
            <a:r>
              <a:rPr lang="ko-KR" altLang="en-US" sz="3200" spc="-15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 규제</a:t>
            </a:r>
            <a:r>
              <a:rPr lang="ko-KR" altLang="en-US" sz="3200" spc="-1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로 </a:t>
            </a:r>
            <a:r>
              <a:rPr lang="ko-KR" altLang="en-US" sz="3200" spc="-15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갑질논란만</a:t>
            </a:r>
            <a:r>
              <a:rPr lang="en-US" altLang="ko-KR" sz="3200" spc="-1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!</a:t>
            </a:r>
            <a:r>
              <a:rPr lang="en-US" altLang="ko-KR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 </a:t>
            </a:r>
            <a:r>
              <a:rPr lang="ko-KR" altLang="en-U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이미 권한 </a:t>
            </a:r>
            <a:r>
              <a:rPr lang="ko-KR" altLang="en-US" sz="32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갖고있는</a:t>
            </a:r>
            <a:r>
              <a:rPr lang="ko-KR" altLang="en-U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 </a:t>
            </a:r>
            <a:r>
              <a:rPr lang="ko-KR" altLang="en-US" sz="32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현장조사 강화가 우선</a:t>
            </a:r>
            <a:r>
              <a:rPr lang="en-US" altLang="ko-KR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!! </a:t>
            </a:r>
            <a:endParaRPr lang="en-US" altLang="ko-KR" sz="3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anose="02030600000101010101" pitchFamily="18" charset="-127"/>
              <a:ea typeface="HY견고딕" panose="02030600000101010101" pitchFamily="18" charset="-127"/>
              <a:cs typeface="Times New Roman" panose="02020603050405020304" pitchFamily="18" charset="0"/>
            </a:endParaRPr>
          </a:p>
        </p:txBody>
      </p:sp>
      <p:grpSp>
        <p:nvGrpSpPr>
          <p:cNvPr id="5" name="그룹 4"/>
          <p:cNvGrpSpPr/>
          <p:nvPr/>
        </p:nvGrpSpPr>
        <p:grpSpPr>
          <a:xfrm>
            <a:off x="-15347" y="1916832"/>
            <a:ext cx="5400600" cy="4545130"/>
            <a:chOff x="-36512" y="1500186"/>
            <a:chExt cx="6260386" cy="5033784"/>
          </a:xfrm>
        </p:grpSpPr>
        <p:pic>
          <p:nvPicPr>
            <p:cNvPr id="7170" name="Picture 2" descr="C:\Users\assembly\Desktop\기획재정위원회\1709 국감\조달\질의서\소방피복.jpg"/>
            <p:cNvPicPr>
              <a:picLocks noChangeAspect="1" noChangeArrowheads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419"/>
            <a:stretch/>
          </p:blipFill>
          <p:spPr bwMode="auto">
            <a:xfrm>
              <a:off x="-36512" y="1500186"/>
              <a:ext cx="6260386" cy="503378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1" name="직사각형 20"/>
            <p:cNvSpPr/>
            <p:nvPr/>
          </p:nvSpPr>
          <p:spPr>
            <a:xfrm rot="21147473">
              <a:off x="1122378" y="3871966"/>
              <a:ext cx="634801" cy="245140"/>
            </a:xfrm>
            <a:prstGeom prst="rect">
              <a:avLst/>
            </a:prstGeom>
            <a:noFill/>
            <a:ln w="3810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3" name="직사각형 22"/>
            <p:cNvSpPr/>
            <p:nvPr/>
          </p:nvSpPr>
          <p:spPr>
            <a:xfrm>
              <a:off x="3180016" y="4589754"/>
              <a:ext cx="1584176" cy="216024"/>
            </a:xfrm>
            <a:prstGeom prst="rect">
              <a:avLst/>
            </a:prstGeom>
            <a:noFill/>
            <a:ln w="3810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3" name="TextBox 2"/>
          <p:cNvSpPr txBox="1"/>
          <p:nvPr/>
        </p:nvSpPr>
        <p:spPr>
          <a:xfrm>
            <a:off x="5148064" y="1877918"/>
            <a:ext cx="4038285" cy="458587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b="1" dirty="0" smtClean="0">
                <a:solidFill>
                  <a:srgbClr val="FF0000"/>
                </a:solidFill>
              </a:rPr>
              <a:t>고용인력 산출근거</a:t>
            </a:r>
            <a:r>
              <a:rPr lang="en-US" altLang="ko-KR" sz="2000" b="1" dirty="0" smtClean="0"/>
              <a:t>?</a:t>
            </a:r>
            <a:r>
              <a:rPr lang="ko-KR" altLang="en-US" sz="2000" b="1" dirty="0" smtClean="0"/>
              <a:t> </a:t>
            </a:r>
            <a:endParaRPr lang="en-US" altLang="ko-KR" sz="2000" b="1" dirty="0" smtClean="0"/>
          </a:p>
          <a:p>
            <a:r>
              <a:rPr lang="en-US" altLang="ko-KR" sz="2000" b="1" dirty="0" smtClean="0">
                <a:solidFill>
                  <a:srgbClr val="FF0000"/>
                </a:solidFill>
              </a:rPr>
              <a:t>2012</a:t>
            </a:r>
            <a:r>
              <a:rPr lang="ko-KR" altLang="en-US" sz="2000" b="1" dirty="0" smtClean="0">
                <a:solidFill>
                  <a:srgbClr val="FF0000"/>
                </a:solidFill>
              </a:rPr>
              <a:t>년 보고서</a:t>
            </a:r>
            <a:r>
              <a:rPr lang="en-US" altLang="ko-KR" sz="2000" b="1" dirty="0" smtClean="0"/>
              <a:t>!</a:t>
            </a:r>
            <a:r>
              <a:rPr lang="ko-KR" altLang="en-US" sz="2000" b="1" dirty="0" smtClean="0"/>
              <a:t> 해당 통계는 </a:t>
            </a:r>
            <a:endParaRPr lang="en-US" altLang="ko-KR" sz="2000" b="1" dirty="0" smtClean="0"/>
          </a:p>
          <a:p>
            <a:r>
              <a:rPr lang="en-US" altLang="ko-KR" sz="2000" b="1" dirty="0" smtClean="0">
                <a:solidFill>
                  <a:srgbClr val="FF0000"/>
                </a:solidFill>
              </a:rPr>
              <a:t>1980</a:t>
            </a:r>
            <a:r>
              <a:rPr lang="ko-KR" altLang="en-US" sz="2000" b="1" dirty="0" smtClean="0">
                <a:solidFill>
                  <a:srgbClr val="FF0000"/>
                </a:solidFill>
              </a:rPr>
              <a:t>년대 초부터 수집</a:t>
            </a:r>
            <a:r>
              <a:rPr lang="ko-KR" altLang="en-US" sz="2000" b="1" dirty="0" smtClean="0"/>
              <a:t>한 평균치</a:t>
            </a:r>
            <a:r>
              <a:rPr lang="en-US" altLang="ko-KR" sz="2000" b="1" dirty="0" smtClean="0"/>
              <a:t>!!</a:t>
            </a:r>
          </a:p>
          <a:p>
            <a:endParaRPr lang="en-US" altLang="ko-KR" sz="1600" b="1" dirty="0" smtClean="0"/>
          </a:p>
          <a:p>
            <a:endParaRPr lang="en-US" altLang="ko-KR" sz="2000" b="1" dirty="0" smtClean="0"/>
          </a:p>
          <a:p>
            <a:r>
              <a:rPr lang="ko-KR" altLang="en-US" sz="2000" b="1" dirty="0">
                <a:solidFill>
                  <a:srgbClr val="FF0000"/>
                </a:solidFill>
              </a:rPr>
              <a:t>고용인력이 기술보유상황</a:t>
            </a:r>
            <a:r>
              <a:rPr lang="en-US" altLang="ko-KR" sz="2000" b="1" dirty="0" smtClean="0"/>
              <a:t>?</a:t>
            </a:r>
          </a:p>
          <a:p>
            <a:r>
              <a:rPr lang="ko-KR" altLang="en-US" sz="2000" b="1" dirty="0" smtClean="0"/>
              <a:t>제한경쟁 근거되는 지방계약법</a:t>
            </a:r>
            <a:endParaRPr lang="en-US" altLang="ko-KR" sz="2000" b="1" dirty="0" smtClean="0"/>
          </a:p>
          <a:p>
            <a:r>
              <a:rPr lang="ko-KR" altLang="en-US" sz="2000" b="1" dirty="0" smtClean="0"/>
              <a:t>기술의 보유상황은 직원의 수를</a:t>
            </a:r>
            <a:endParaRPr lang="en-US" altLang="ko-KR" sz="2000" b="1" dirty="0" smtClean="0"/>
          </a:p>
          <a:p>
            <a:r>
              <a:rPr lang="ko-KR" altLang="en-US" sz="2000" b="1" dirty="0" smtClean="0"/>
              <a:t>세는 것이 아니다</a:t>
            </a:r>
            <a:r>
              <a:rPr lang="en-US" altLang="ko-KR" sz="2000" b="1" dirty="0" smtClean="0"/>
              <a:t>! </a:t>
            </a:r>
          </a:p>
          <a:p>
            <a:r>
              <a:rPr lang="ko-KR" altLang="en-US" sz="2000" b="1" dirty="0" smtClean="0"/>
              <a:t>기술인력 보유로 입찰제한을 </a:t>
            </a:r>
            <a:endParaRPr lang="en-US" altLang="ko-KR" sz="2000" b="1" dirty="0" smtClean="0"/>
          </a:p>
          <a:p>
            <a:r>
              <a:rPr lang="ko-KR" altLang="en-US" sz="2000" b="1" dirty="0" smtClean="0"/>
              <a:t>하는 것은 </a:t>
            </a:r>
            <a:r>
              <a:rPr lang="ko-KR" altLang="en-US" sz="2000" b="1" dirty="0" smtClean="0">
                <a:solidFill>
                  <a:srgbClr val="FF0000"/>
                </a:solidFill>
              </a:rPr>
              <a:t>과도한 규제</a:t>
            </a:r>
            <a:r>
              <a:rPr lang="en-US" altLang="ko-KR" sz="2000" b="1" dirty="0" smtClean="0"/>
              <a:t>!!</a:t>
            </a:r>
            <a:endParaRPr lang="en-US" altLang="ko-KR" sz="2000" b="1" dirty="0"/>
          </a:p>
          <a:p>
            <a:endParaRPr lang="en-US" altLang="ko-KR" sz="2000" b="1" dirty="0"/>
          </a:p>
          <a:p>
            <a:endParaRPr lang="en-US" altLang="ko-KR" sz="1600" b="1" dirty="0" smtClean="0"/>
          </a:p>
          <a:p>
            <a:r>
              <a:rPr lang="ko-KR" altLang="en-US" sz="2000" b="1" dirty="0" smtClean="0"/>
              <a:t>조달청</a:t>
            </a:r>
            <a:r>
              <a:rPr lang="en-US" altLang="ko-KR" sz="2000" b="1" dirty="0" smtClean="0"/>
              <a:t>,</a:t>
            </a:r>
            <a:r>
              <a:rPr lang="ko-KR" altLang="en-US" sz="2000" b="1" dirty="0" smtClean="0"/>
              <a:t> </a:t>
            </a:r>
            <a:r>
              <a:rPr lang="ko-KR" altLang="en-US" sz="2000" b="1" dirty="0" smtClean="0">
                <a:solidFill>
                  <a:srgbClr val="FF0000"/>
                </a:solidFill>
              </a:rPr>
              <a:t>직접생산 확인 의무</a:t>
            </a:r>
            <a:r>
              <a:rPr lang="ko-KR" altLang="en-US" sz="2000" b="1" dirty="0" smtClean="0"/>
              <a:t>는</a:t>
            </a:r>
            <a:r>
              <a:rPr lang="en-US" altLang="ko-KR" sz="2000" b="1" dirty="0" smtClean="0"/>
              <a:t>?</a:t>
            </a:r>
          </a:p>
          <a:p>
            <a:r>
              <a:rPr lang="ko-KR" altLang="en-US" sz="2000" b="1" dirty="0" smtClean="0"/>
              <a:t>고시에 </a:t>
            </a:r>
            <a:r>
              <a:rPr lang="ko-KR" altLang="en-US" sz="2000" b="1" dirty="0" smtClean="0">
                <a:solidFill>
                  <a:srgbClr val="FF0000"/>
                </a:solidFill>
              </a:rPr>
              <a:t>현장조사 권한</a:t>
            </a:r>
            <a:r>
              <a:rPr lang="ko-KR" altLang="en-US" sz="2000" b="1" dirty="0" smtClean="0"/>
              <a:t> 명시됨</a:t>
            </a:r>
            <a:r>
              <a:rPr lang="en-US" altLang="ko-KR" sz="2000" b="1" dirty="0" smtClean="0"/>
              <a:t>.</a:t>
            </a:r>
            <a:endParaRPr lang="ko-KR" altLang="en-US" sz="20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7236296" y="2852936"/>
            <a:ext cx="187743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b="1" dirty="0" smtClean="0"/>
              <a:t>@</a:t>
            </a:r>
            <a:r>
              <a:rPr lang="ko-KR" altLang="en-US" b="1" dirty="0" smtClean="0"/>
              <a:t>보고서 연구자</a:t>
            </a:r>
            <a:endParaRPr lang="ko-KR" altLang="en-US" b="1" dirty="0"/>
          </a:p>
        </p:txBody>
      </p:sp>
      <p:sp>
        <p:nvSpPr>
          <p:cNvPr id="22" name="TextBox 21"/>
          <p:cNvSpPr txBox="1"/>
          <p:nvPr/>
        </p:nvSpPr>
        <p:spPr>
          <a:xfrm>
            <a:off x="7236296" y="5229200"/>
            <a:ext cx="187743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b="1" dirty="0" smtClean="0"/>
              <a:t>@</a:t>
            </a:r>
            <a:r>
              <a:rPr lang="ko-KR" altLang="en-US" b="1" dirty="0" err="1" smtClean="0"/>
              <a:t>안행부</a:t>
            </a:r>
            <a:r>
              <a:rPr lang="ko-KR" altLang="en-US" b="1" dirty="0" smtClean="0"/>
              <a:t> 공무원</a:t>
            </a:r>
            <a:endParaRPr lang="ko-KR" altLang="en-US" b="1" dirty="0"/>
          </a:p>
        </p:txBody>
      </p:sp>
    </p:spTree>
    <p:extLst>
      <p:ext uri="{BB962C8B-B14F-4D97-AF65-F5344CB8AC3E}">
        <p14:creationId xmlns:p14="http://schemas.microsoft.com/office/powerpoint/2010/main" val="6903010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0"/>
            <a:ext cx="9217023" cy="3326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4909967" y="2537609"/>
            <a:ext cx="3262433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8000" dirty="0" smtClean="0">
                <a:solidFill>
                  <a:schemeClr val="tx2">
                    <a:lumMod val="50000"/>
                  </a:schemeClr>
                </a:solidFill>
                <a:latin typeface="HY궁서" panose="02030600000101010101" pitchFamily="18" charset="-127"/>
                <a:ea typeface="HY궁서" panose="02030600000101010101" pitchFamily="18" charset="-127"/>
              </a:rPr>
              <a:t>추경호</a:t>
            </a:r>
            <a:endParaRPr lang="en-US" altLang="ko-KR" sz="8000" dirty="0" smtClean="0">
              <a:solidFill>
                <a:schemeClr val="tx2">
                  <a:lumMod val="50000"/>
                </a:schemeClr>
              </a:solidFill>
              <a:latin typeface="HY궁서" panose="02030600000101010101" pitchFamily="18" charset="-127"/>
              <a:ea typeface="HY궁서" panose="02030600000101010101" pitchFamily="18" charset="-127"/>
            </a:endParaRPr>
          </a:p>
        </p:txBody>
      </p:sp>
      <p:cxnSp>
        <p:nvCxnSpPr>
          <p:cNvPr id="4" name="직선 연결선 3"/>
          <p:cNvCxnSpPr/>
          <p:nvPr/>
        </p:nvCxnSpPr>
        <p:spPr>
          <a:xfrm>
            <a:off x="1066402" y="4005064"/>
            <a:ext cx="7174404" cy="0"/>
          </a:xfrm>
          <a:prstGeom prst="line">
            <a:avLst/>
          </a:prstGeom>
          <a:ln w="22225" cap="rnd">
            <a:gradFill flip="none" rotWithShape="1">
              <a:gsLst>
                <a:gs pos="83000">
                  <a:schemeClr val="tx1">
                    <a:lumMod val="75000"/>
                    <a:lumOff val="25000"/>
                  </a:schemeClr>
                </a:gs>
                <a:gs pos="16000">
                  <a:srgbClr val="555555"/>
                </a:gs>
                <a:gs pos="0">
                  <a:schemeClr val="bg1">
                    <a:lumMod val="95000"/>
                  </a:schemeClr>
                </a:gs>
                <a:gs pos="100000">
                  <a:schemeClr val="bg1"/>
                </a:gs>
              </a:gsLst>
              <a:lin ang="0" scaled="1"/>
              <a:tileRect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5"/>
          <p:cNvSpPr txBox="1"/>
          <p:nvPr/>
        </p:nvSpPr>
        <p:spPr>
          <a:xfrm>
            <a:off x="1388154" y="2636912"/>
            <a:ext cx="3389068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4400" dirty="0" smtClean="0">
                <a:solidFill>
                  <a:schemeClr val="tx2">
                    <a:lumMod val="50000"/>
                  </a:schemeClr>
                </a:solidFill>
                <a:latin typeface="HY궁서" panose="02030600000101010101" pitchFamily="18" charset="-127"/>
                <a:ea typeface="HY궁서" panose="02030600000101010101" pitchFamily="18" charset="-127"/>
              </a:rPr>
              <a:t>국 회 의 원</a:t>
            </a:r>
            <a:endParaRPr lang="en-US" altLang="ko-KR" sz="4400" dirty="0" smtClean="0">
              <a:solidFill>
                <a:schemeClr val="tx2">
                  <a:lumMod val="50000"/>
                </a:schemeClr>
              </a:solidFill>
              <a:latin typeface="HY궁서" panose="02030600000101010101" pitchFamily="18" charset="-127"/>
              <a:ea typeface="HY궁서" panose="02030600000101010101" pitchFamily="18" charset="-127"/>
            </a:endParaRPr>
          </a:p>
          <a:p>
            <a:pPr algn="ctr"/>
            <a:r>
              <a:rPr lang="en-US" altLang="ko-KR" sz="2800" b="1" dirty="0" smtClean="0">
                <a:solidFill>
                  <a:schemeClr val="tx2">
                    <a:lumMod val="50000"/>
                  </a:schemeClr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(</a:t>
            </a:r>
            <a:r>
              <a:rPr lang="ko-KR" altLang="en-US" sz="2800" b="1" dirty="0" smtClean="0">
                <a:solidFill>
                  <a:schemeClr val="tx2">
                    <a:lumMod val="50000"/>
                  </a:schemeClr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대구광역시 달성군</a:t>
            </a:r>
            <a:r>
              <a:rPr lang="en-US" altLang="ko-KR" sz="2800" b="1" dirty="0" smtClean="0">
                <a:solidFill>
                  <a:schemeClr val="tx2">
                    <a:lumMod val="50000"/>
                  </a:schemeClr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)</a:t>
            </a:r>
            <a:endParaRPr lang="en-US" altLang="ko-KR" sz="3200" b="1" dirty="0">
              <a:solidFill>
                <a:schemeClr val="tx2">
                  <a:lumMod val="50000"/>
                </a:schemeClr>
              </a:solidFill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7744" y="6669360"/>
            <a:ext cx="6905625" cy="209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직사각형 4"/>
          <p:cNvSpPr/>
          <p:nvPr/>
        </p:nvSpPr>
        <p:spPr>
          <a:xfrm>
            <a:off x="251520" y="632882"/>
            <a:ext cx="691276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altLang="ko-KR" sz="4000" dirty="0" smtClean="0">
                <a:solidFill>
                  <a:srgbClr val="A90B0B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2017 </a:t>
            </a:r>
            <a:r>
              <a:rPr lang="ko-KR" altLang="en-US" sz="4000" dirty="0" smtClean="0">
                <a:solidFill>
                  <a:prstClr val="black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국정감사</a:t>
            </a:r>
            <a:endParaRPr lang="en-US" altLang="ko-KR" sz="4000" dirty="0">
              <a:solidFill>
                <a:prstClr val="black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2280" y="329600"/>
            <a:ext cx="1990725" cy="657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636307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TextBox 22"/>
          <p:cNvSpPr txBox="1"/>
          <p:nvPr/>
        </p:nvSpPr>
        <p:spPr>
          <a:xfrm>
            <a:off x="179512" y="879103"/>
            <a:ext cx="9055439" cy="5386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altLang="ko-KR" sz="2900" spc="-150" dirty="0" smtClean="0"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2012~2016</a:t>
            </a:r>
            <a:r>
              <a:rPr lang="ko-KR" altLang="en-US" sz="2900" spc="-150" dirty="0" smtClean="0"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년 간 관세청 </a:t>
            </a:r>
            <a:r>
              <a:rPr lang="ko-KR" altLang="en-US" sz="2900" spc="-150" dirty="0"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소관 전체 체납 및 가산금 현황</a:t>
            </a:r>
            <a:endParaRPr lang="en-US" altLang="ko-KR" sz="2900" spc="-150" dirty="0">
              <a:latin typeface="HY견고딕" panose="02030600000101010101" pitchFamily="18" charset="-127"/>
              <a:ea typeface="HY견고딕" panose="02030600000101010101" pitchFamily="18" charset="-127"/>
              <a:cs typeface="Times New Roman" panose="02020603050405020304" pitchFamily="18" charset="0"/>
            </a:endParaRPr>
          </a:p>
        </p:txBody>
      </p:sp>
      <p:sp>
        <p:nvSpPr>
          <p:cNvPr id="36" name="직사각형 35"/>
          <p:cNvSpPr/>
          <p:nvPr/>
        </p:nvSpPr>
        <p:spPr>
          <a:xfrm>
            <a:off x="3037409" y="68585"/>
            <a:ext cx="6106591" cy="69612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26" name="그룹 25"/>
          <p:cNvGrpSpPr/>
          <p:nvPr/>
        </p:nvGrpSpPr>
        <p:grpSpPr>
          <a:xfrm>
            <a:off x="0" y="68584"/>
            <a:ext cx="4275659" cy="696120"/>
            <a:chOff x="0" y="68584"/>
            <a:chExt cx="4275659" cy="480096"/>
          </a:xfrm>
        </p:grpSpPr>
        <p:sp>
          <p:nvSpPr>
            <p:cNvPr id="18" name="자유형 17"/>
            <p:cNvSpPr/>
            <p:nvPr/>
          </p:nvSpPr>
          <p:spPr>
            <a:xfrm>
              <a:off x="1799159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7" name="자유형 16"/>
            <p:cNvSpPr/>
            <p:nvPr/>
          </p:nvSpPr>
          <p:spPr>
            <a:xfrm>
              <a:off x="1376661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6" name="자유형 15"/>
            <p:cNvSpPr/>
            <p:nvPr/>
          </p:nvSpPr>
          <p:spPr>
            <a:xfrm>
              <a:off x="944613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60000"/>
                <a:lumOff val="40000"/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5" name="자유형 14"/>
            <p:cNvSpPr/>
            <p:nvPr/>
          </p:nvSpPr>
          <p:spPr>
            <a:xfrm>
              <a:off x="539552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0" name="직사각형 19"/>
            <p:cNvSpPr/>
            <p:nvPr/>
          </p:nvSpPr>
          <p:spPr>
            <a:xfrm>
              <a:off x="0" y="68584"/>
              <a:ext cx="899592" cy="480095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>
          <a:xfrm>
            <a:off x="49263" y="68654"/>
            <a:ext cx="2133600" cy="365125"/>
          </a:xfrm>
        </p:spPr>
        <p:txBody>
          <a:bodyPr/>
          <a:lstStyle/>
          <a:p>
            <a:pPr algn="l"/>
            <a:fld id="{9D971771-ED62-4CDB-9CAA-7E74D7566A4F}" type="slidenum">
              <a:rPr lang="ko-KR" altLang="en-US" b="1" smtClean="0">
                <a:solidFill>
                  <a:schemeClr val="bg1"/>
                </a:solidFill>
              </a:rPr>
              <a:pPr algn="l"/>
              <a:t>18</a:t>
            </a:fld>
            <a:endParaRPr lang="ko-KR" altLang="en-US" b="1" dirty="0">
              <a:solidFill>
                <a:schemeClr val="bg1"/>
              </a:solidFill>
            </a:endParaRPr>
          </a:p>
        </p:txBody>
      </p:sp>
      <p:sp>
        <p:nvSpPr>
          <p:cNvPr id="4" name="직사각형 3"/>
          <p:cNvSpPr/>
          <p:nvPr/>
        </p:nvSpPr>
        <p:spPr>
          <a:xfrm>
            <a:off x="0" y="-27385"/>
            <a:ext cx="9144000" cy="117393"/>
          </a:xfrm>
          <a:prstGeom prst="rect">
            <a:avLst/>
          </a:prstGeom>
          <a:solidFill>
            <a:srgbClr val="A90B0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4" name="TextBox 43"/>
          <p:cNvSpPr txBox="1"/>
          <p:nvPr/>
        </p:nvSpPr>
        <p:spPr>
          <a:xfrm>
            <a:off x="6660232" y="188640"/>
            <a:ext cx="239520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400" b="1" dirty="0">
                <a:latin typeface="HY궁서" panose="02030600000101010101" pitchFamily="18" charset="-127"/>
                <a:ea typeface="HY궁서" panose="02030600000101010101" pitchFamily="18" charset="-127"/>
              </a:rPr>
              <a:t>국회의원 추경호</a:t>
            </a:r>
          </a:p>
        </p:txBody>
      </p:sp>
      <p:sp>
        <p:nvSpPr>
          <p:cNvPr id="45" name="직사각형 44"/>
          <p:cNvSpPr/>
          <p:nvPr/>
        </p:nvSpPr>
        <p:spPr>
          <a:xfrm>
            <a:off x="0" y="6768752"/>
            <a:ext cx="9144000" cy="116632"/>
          </a:xfrm>
          <a:prstGeom prst="rect">
            <a:avLst/>
          </a:prstGeom>
          <a:solidFill>
            <a:srgbClr val="A90B0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aphicFrame>
        <p:nvGraphicFramePr>
          <p:cNvPr id="5" name="표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43451281"/>
              </p:ext>
            </p:extLst>
          </p:nvPr>
        </p:nvGraphicFramePr>
        <p:xfrm>
          <a:off x="395536" y="1988840"/>
          <a:ext cx="8352924" cy="4320481"/>
        </p:xfrm>
        <a:graphic>
          <a:graphicData uri="http://schemas.openxmlformats.org/drawingml/2006/table">
            <a:tbl>
              <a:tblPr/>
              <a:tblGrid>
                <a:gridCol w="864096"/>
                <a:gridCol w="911436"/>
                <a:gridCol w="824313"/>
                <a:gridCol w="824313"/>
                <a:gridCol w="815757"/>
                <a:gridCol w="824313"/>
                <a:gridCol w="824313"/>
                <a:gridCol w="815757"/>
                <a:gridCol w="824313"/>
                <a:gridCol w="824313"/>
              </a:tblGrid>
              <a:tr h="349832">
                <a:tc rowSpan="2"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kern="0" spc="-50" dirty="0">
                          <a:solidFill>
                            <a:schemeClr val="tx1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연도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0" kern="0" spc="-50" dirty="0">
                          <a:solidFill>
                            <a:schemeClr val="tx1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전체 체납 </a:t>
                      </a:r>
                      <a:r>
                        <a:rPr lang="ko-KR" altLang="en-US" sz="1600" b="0" kern="0" spc="-50" dirty="0" smtClean="0">
                          <a:solidFill>
                            <a:schemeClr val="tx1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현황</a:t>
                      </a:r>
                      <a:endParaRPr lang="ko-KR" altLang="en-US" sz="1600" b="0" kern="0" spc="-50" dirty="0">
                        <a:solidFill>
                          <a:schemeClr val="tx1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0" kern="0" spc="-50" dirty="0">
                          <a:solidFill>
                            <a:schemeClr val="tx1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가산금 제외</a:t>
                      </a:r>
                    </a:p>
                  </a:txBody>
                  <a:tcPr anchor="ctr">
                    <a:lnL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0" kern="0" spc="-50" dirty="0">
                          <a:solidFill>
                            <a:schemeClr val="tx1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가산금</a:t>
                      </a:r>
                    </a:p>
                  </a:txBody>
                  <a:tcPr anchor="ctr">
                    <a:lnL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56215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b="1" kern="0" spc="-50" dirty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1400" b="1" kern="0" spc="-50" dirty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이월</a:t>
                      </a:r>
                      <a:r>
                        <a:rPr lang="en-US" altLang="ko-KR" sz="1400" b="1" kern="0" spc="-50" dirty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+</a:t>
                      </a:r>
                      <a:endParaRPr lang="ko-KR" altLang="en-US" sz="1400" b="1" kern="0" spc="-50" dirty="0"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-50" dirty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발생</a:t>
                      </a:r>
                      <a:r>
                        <a:rPr lang="en-US" altLang="ko-KR" sz="1400" b="1" kern="0" spc="-50" dirty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  <a:endParaRPr lang="ko-KR" altLang="en-US" sz="1400" b="1" kern="0" spc="-50" dirty="0"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-50" dirty="0" smtClean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정리</a:t>
                      </a:r>
                      <a:endParaRPr lang="ko-KR" altLang="en-US" sz="1400" b="1" kern="0" spc="-50" dirty="0"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b="1" kern="0" spc="-50" dirty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1400" b="1" kern="0" spc="-50" dirty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비율</a:t>
                      </a:r>
                      <a:r>
                        <a:rPr lang="en-US" altLang="ko-KR" sz="1400" b="1" kern="0" spc="-50" dirty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  <a:endParaRPr lang="ko-KR" altLang="en-US" sz="1400" b="1" kern="0" spc="-50" dirty="0"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-50" dirty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잔액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b="1" kern="0" spc="-50" dirty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1400" b="1" kern="0" spc="-50" dirty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이월</a:t>
                      </a:r>
                      <a:r>
                        <a:rPr lang="en-US" altLang="ko-KR" sz="1400" b="1" kern="0" spc="-50" dirty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+</a:t>
                      </a:r>
                      <a:endParaRPr lang="ko-KR" altLang="en-US" sz="1400" b="1" kern="0" spc="-50" dirty="0"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-50" dirty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발생</a:t>
                      </a:r>
                      <a:r>
                        <a:rPr lang="en-US" altLang="ko-KR" sz="1400" b="1" kern="0" spc="-50" dirty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  <a:endParaRPr lang="ko-KR" altLang="en-US" sz="1400" b="1" kern="0" spc="-50" dirty="0"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-50" dirty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정리</a:t>
                      </a:r>
                    </a:p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b="1" kern="0" spc="-50" dirty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1400" b="1" kern="0" spc="-50" dirty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비율</a:t>
                      </a:r>
                      <a:r>
                        <a:rPr lang="en-US" altLang="ko-KR" sz="1400" b="1" kern="0" spc="-50" dirty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  <a:endParaRPr lang="ko-KR" altLang="en-US" sz="1400" b="1" kern="0" spc="-50" dirty="0"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-50" dirty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잔액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b="1" kern="0" spc="-50" dirty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1400" b="1" kern="0" spc="-50" dirty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이월</a:t>
                      </a:r>
                      <a:r>
                        <a:rPr lang="en-US" altLang="ko-KR" sz="1400" b="1" kern="0" spc="-50" dirty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+</a:t>
                      </a:r>
                      <a:endParaRPr lang="ko-KR" altLang="en-US" sz="1400" b="1" kern="0" spc="-50" dirty="0"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-50" dirty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발생</a:t>
                      </a:r>
                      <a:r>
                        <a:rPr lang="en-US" altLang="ko-KR" sz="1400" b="1" kern="0" spc="-50" dirty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  <a:endParaRPr lang="ko-KR" altLang="en-US" sz="1400" b="1" kern="0" spc="-50" dirty="0"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-50" dirty="0" smtClean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정리</a:t>
                      </a:r>
                      <a:endParaRPr lang="ko-KR" altLang="en-US" sz="1400" b="1" kern="0" spc="-50" dirty="0"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b="1" kern="0" spc="-50" dirty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1400" b="1" kern="0" spc="-50" dirty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비율</a:t>
                      </a:r>
                      <a:r>
                        <a:rPr lang="en-US" altLang="ko-KR" sz="1400" b="1" kern="0" spc="-50" dirty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  <a:endParaRPr lang="ko-KR" altLang="en-US" sz="1400" b="1" kern="0" spc="-50" dirty="0"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-50" dirty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잔액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  <a:tr h="681699"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0" spc="-50" dirty="0" smtClean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2012</a:t>
                      </a:r>
                      <a:endParaRPr lang="en-US" sz="1600" kern="0" spc="-5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0" spc="-5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2,914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0" spc="-5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1,648</a:t>
                      </a:r>
                    </a:p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0" spc="-50" dirty="0">
                          <a:solidFill>
                            <a:srgbClr val="FF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(56.6)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0" spc="-5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1,266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0" spc="-5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2,417</a:t>
                      </a:r>
                    </a:p>
                  </a:txBody>
                  <a:tcPr anchor="ctr">
                    <a:lnL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0" spc="-5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1,483</a:t>
                      </a:r>
                    </a:p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0" spc="-50" dirty="0">
                          <a:solidFill>
                            <a:srgbClr val="FF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(61.4)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0" spc="-5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933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0" spc="-5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497</a:t>
                      </a:r>
                    </a:p>
                  </a:txBody>
                  <a:tcPr anchor="ctr">
                    <a:lnL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0" spc="-5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165</a:t>
                      </a:r>
                    </a:p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0" spc="-50" dirty="0">
                          <a:solidFill>
                            <a:srgbClr val="FF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(33.1)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0" spc="-5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333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81699"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0" spc="-50" dirty="0" smtClean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2013</a:t>
                      </a:r>
                      <a:endParaRPr lang="en-US" sz="1600" kern="0" spc="-5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0" spc="-5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7,702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0" spc="-5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1,913</a:t>
                      </a:r>
                    </a:p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0" spc="-50" dirty="0">
                          <a:solidFill>
                            <a:srgbClr val="FF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(24.8)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0" spc="-5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5,789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0" spc="-5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6,653</a:t>
                      </a:r>
                    </a:p>
                  </a:txBody>
                  <a:tcPr anchor="ctr">
                    <a:lnL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0" spc="-5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1,829</a:t>
                      </a:r>
                    </a:p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0" spc="-50" dirty="0">
                          <a:solidFill>
                            <a:srgbClr val="FF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(27.5)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0" spc="-5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4,824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0" spc="-5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1,049</a:t>
                      </a:r>
                    </a:p>
                  </a:txBody>
                  <a:tcPr anchor="ctr">
                    <a:lnL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0" spc="-5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84</a:t>
                      </a:r>
                    </a:p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0" spc="-50" dirty="0">
                          <a:solidFill>
                            <a:srgbClr val="FF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(8.0)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0" spc="-5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965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81699"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0" spc="-50" dirty="0" smtClean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2014</a:t>
                      </a:r>
                      <a:endParaRPr lang="en-US" sz="1600" kern="0" spc="-5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0" spc="-5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8,117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0" spc="-5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1,358</a:t>
                      </a:r>
                    </a:p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0" spc="-50" dirty="0">
                          <a:solidFill>
                            <a:srgbClr val="FF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(16.7)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0" spc="-5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6,759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0" spc="-5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6,445</a:t>
                      </a:r>
                    </a:p>
                  </a:txBody>
                  <a:tcPr anchor="ctr">
                    <a:lnL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0" spc="-5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1,308</a:t>
                      </a:r>
                    </a:p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0" spc="-50" dirty="0">
                          <a:solidFill>
                            <a:srgbClr val="FF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(20.3)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0" spc="-5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5,137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0" spc="-5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1,672</a:t>
                      </a:r>
                    </a:p>
                  </a:txBody>
                  <a:tcPr anchor="ctr">
                    <a:lnL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0" spc="-5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50</a:t>
                      </a:r>
                    </a:p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0" spc="-50" dirty="0">
                          <a:solidFill>
                            <a:srgbClr val="FF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(3.0)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0" spc="-5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1,622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81699"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0" spc="-50" dirty="0" smtClean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2015</a:t>
                      </a:r>
                      <a:endParaRPr lang="en-US" sz="1600" kern="0" spc="-5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0" spc="-5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10,771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0" spc="-5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2,875</a:t>
                      </a:r>
                    </a:p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0" spc="-50" dirty="0">
                          <a:solidFill>
                            <a:srgbClr val="FF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(26.7)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0" spc="-5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7,896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0" spc="-5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8,345</a:t>
                      </a:r>
                    </a:p>
                  </a:txBody>
                  <a:tcPr anchor="ctr">
                    <a:lnL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0" spc="-5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2,784</a:t>
                      </a:r>
                    </a:p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0" spc="-50" dirty="0">
                          <a:solidFill>
                            <a:srgbClr val="FF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(33.4)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0" spc="-5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5,561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0" spc="-5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2,426</a:t>
                      </a:r>
                    </a:p>
                  </a:txBody>
                  <a:tcPr anchor="ctr">
                    <a:lnL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0" spc="-5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91</a:t>
                      </a:r>
                    </a:p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0" spc="-50" dirty="0">
                          <a:solidFill>
                            <a:srgbClr val="FF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(3.8)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0" spc="-5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2,335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81699"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0" spc="-50" dirty="0" smtClean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2016</a:t>
                      </a:r>
                      <a:endParaRPr lang="en-US" sz="1600" kern="0" spc="-5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0" spc="-5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10,535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0" spc="-5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1,739</a:t>
                      </a:r>
                    </a:p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0" spc="-50" dirty="0">
                          <a:solidFill>
                            <a:srgbClr val="FF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(16.5)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0" spc="-5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8,796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0" spc="-5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7,404</a:t>
                      </a:r>
                    </a:p>
                  </a:txBody>
                  <a:tcPr anchor="ctr">
                    <a:lnL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0" spc="-5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1,642</a:t>
                      </a:r>
                    </a:p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0" spc="-50" dirty="0">
                          <a:solidFill>
                            <a:srgbClr val="FF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(22.2)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0" spc="-5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5,763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0" spc="-5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3,131</a:t>
                      </a:r>
                    </a:p>
                  </a:txBody>
                  <a:tcPr anchor="ctr">
                    <a:lnL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0" spc="-5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97</a:t>
                      </a:r>
                    </a:p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0" spc="-50" dirty="0">
                          <a:solidFill>
                            <a:srgbClr val="FF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(3.1)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0" spc="-5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3,033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19" name="TextBox 18"/>
          <p:cNvSpPr txBox="1"/>
          <p:nvPr/>
        </p:nvSpPr>
        <p:spPr>
          <a:xfrm>
            <a:off x="7299880" y="1650286"/>
            <a:ext cx="145700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600" dirty="0" smtClean="0">
                <a:latin typeface="HY강B" panose="02030600000101010101" pitchFamily="18" charset="-127"/>
                <a:ea typeface="HY강B" panose="02030600000101010101" pitchFamily="18" charset="-127"/>
              </a:rPr>
              <a:t>(</a:t>
            </a:r>
            <a:r>
              <a:rPr lang="ko-KR" altLang="en-US" sz="1600" dirty="0" smtClean="0">
                <a:latin typeface="HY강B" panose="02030600000101010101" pitchFamily="18" charset="-127"/>
                <a:ea typeface="HY강B" panose="02030600000101010101" pitchFamily="18" charset="-127"/>
              </a:rPr>
              <a:t>단위</a:t>
            </a:r>
            <a:r>
              <a:rPr lang="en-US" altLang="ko-KR" sz="1600" dirty="0" smtClean="0">
                <a:latin typeface="HY강B" panose="02030600000101010101" pitchFamily="18" charset="-127"/>
                <a:ea typeface="HY강B" panose="02030600000101010101" pitchFamily="18" charset="-127"/>
              </a:rPr>
              <a:t>: </a:t>
            </a:r>
            <a:r>
              <a:rPr lang="ko-KR" altLang="en-US" sz="1600" dirty="0" err="1" smtClean="0">
                <a:latin typeface="HY강B" panose="02030600000101010101" pitchFamily="18" charset="-127"/>
                <a:ea typeface="HY강B" panose="02030600000101010101" pitchFamily="18" charset="-127"/>
              </a:rPr>
              <a:t>억원</a:t>
            </a:r>
            <a:r>
              <a:rPr lang="en-US" altLang="ko-KR" sz="1600" dirty="0" smtClean="0">
                <a:latin typeface="HY강B" panose="02030600000101010101" pitchFamily="18" charset="-127"/>
                <a:ea typeface="HY강B" panose="02030600000101010101" pitchFamily="18" charset="-127"/>
              </a:rPr>
              <a:t>, %)</a:t>
            </a:r>
            <a:endParaRPr lang="ko-KR" altLang="en-US" sz="1600" dirty="0">
              <a:latin typeface="HY강B" panose="02030600000101010101" pitchFamily="18" charset="-127"/>
              <a:ea typeface="HY강B" panose="02030600000101010101" pitchFamily="18" charset="-127"/>
            </a:endParaRPr>
          </a:p>
        </p:txBody>
      </p:sp>
      <p:sp>
        <p:nvSpPr>
          <p:cNvPr id="21" name="모서리가 둥근 직사각형 20"/>
          <p:cNvSpPr/>
          <p:nvPr/>
        </p:nvSpPr>
        <p:spPr>
          <a:xfrm>
            <a:off x="-38100" y="1486942"/>
            <a:ext cx="9182100" cy="69850"/>
          </a:xfrm>
          <a:prstGeom prst="round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025901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TextBox 22"/>
          <p:cNvSpPr txBox="1"/>
          <p:nvPr/>
        </p:nvSpPr>
        <p:spPr>
          <a:xfrm>
            <a:off x="107504" y="836712"/>
            <a:ext cx="894793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3200" dirty="0" smtClean="0"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2009 ~ 2017.8</a:t>
            </a:r>
            <a:r>
              <a:rPr lang="ko-KR" altLang="en-US" sz="3200" dirty="0" smtClean="0"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월 </a:t>
            </a:r>
            <a:r>
              <a:rPr lang="ko-KR" altLang="en-US" sz="3200" dirty="0"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간</a:t>
            </a:r>
            <a:r>
              <a:rPr lang="ko-KR" altLang="en-US" sz="3200" dirty="0" smtClean="0"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 체납 </a:t>
            </a:r>
            <a:r>
              <a:rPr lang="ko-KR" altLang="en-US" sz="3200" dirty="0"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관세 가산금 현황</a:t>
            </a:r>
            <a:endParaRPr lang="en-US" altLang="ko-KR" sz="3200" dirty="0">
              <a:latin typeface="HY견고딕" panose="02030600000101010101" pitchFamily="18" charset="-127"/>
              <a:ea typeface="HY견고딕" panose="02030600000101010101" pitchFamily="18" charset="-127"/>
              <a:cs typeface="Times New Roman" panose="02020603050405020304" pitchFamily="18" charset="0"/>
            </a:endParaRPr>
          </a:p>
        </p:txBody>
      </p:sp>
      <p:sp>
        <p:nvSpPr>
          <p:cNvPr id="36" name="직사각형 35"/>
          <p:cNvSpPr/>
          <p:nvPr/>
        </p:nvSpPr>
        <p:spPr>
          <a:xfrm>
            <a:off x="3037409" y="68585"/>
            <a:ext cx="6106591" cy="69612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26" name="그룹 25"/>
          <p:cNvGrpSpPr/>
          <p:nvPr/>
        </p:nvGrpSpPr>
        <p:grpSpPr>
          <a:xfrm>
            <a:off x="0" y="68584"/>
            <a:ext cx="4275659" cy="696120"/>
            <a:chOff x="0" y="68584"/>
            <a:chExt cx="4275659" cy="480096"/>
          </a:xfrm>
        </p:grpSpPr>
        <p:sp>
          <p:nvSpPr>
            <p:cNvPr id="18" name="자유형 17"/>
            <p:cNvSpPr/>
            <p:nvPr/>
          </p:nvSpPr>
          <p:spPr>
            <a:xfrm>
              <a:off x="1799159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7" name="자유형 16"/>
            <p:cNvSpPr/>
            <p:nvPr/>
          </p:nvSpPr>
          <p:spPr>
            <a:xfrm>
              <a:off x="1376661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6" name="자유형 15"/>
            <p:cNvSpPr/>
            <p:nvPr/>
          </p:nvSpPr>
          <p:spPr>
            <a:xfrm>
              <a:off x="944613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60000"/>
                <a:lumOff val="40000"/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5" name="자유형 14"/>
            <p:cNvSpPr/>
            <p:nvPr/>
          </p:nvSpPr>
          <p:spPr>
            <a:xfrm>
              <a:off x="539552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0" name="직사각형 19"/>
            <p:cNvSpPr/>
            <p:nvPr/>
          </p:nvSpPr>
          <p:spPr>
            <a:xfrm>
              <a:off x="0" y="68584"/>
              <a:ext cx="899592" cy="480095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>
          <a:xfrm>
            <a:off x="49263" y="68654"/>
            <a:ext cx="2133600" cy="365125"/>
          </a:xfrm>
        </p:spPr>
        <p:txBody>
          <a:bodyPr/>
          <a:lstStyle/>
          <a:p>
            <a:pPr algn="l"/>
            <a:fld id="{9D971771-ED62-4CDB-9CAA-7E74D7566A4F}" type="slidenum">
              <a:rPr lang="ko-KR" altLang="en-US" b="1" smtClean="0">
                <a:solidFill>
                  <a:schemeClr val="bg1"/>
                </a:solidFill>
              </a:rPr>
              <a:pPr algn="l"/>
              <a:t>19</a:t>
            </a:fld>
            <a:endParaRPr lang="ko-KR" altLang="en-US" b="1" dirty="0">
              <a:solidFill>
                <a:schemeClr val="bg1"/>
              </a:solidFill>
            </a:endParaRPr>
          </a:p>
        </p:txBody>
      </p:sp>
      <p:sp>
        <p:nvSpPr>
          <p:cNvPr id="4" name="직사각형 3"/>
          <p:cNvSpPr/>
          <p:nvPr/>
        </p:nvSpPr>
        <p:spPr>
          <a:xfrm>
            <a:off x="0" y="-27385"/>
            <a:ext cx="9144000" cy="117393"/>
          </a:xfrm>
          <a:prstGeom prst="rect">
            <a:avLst/>
          </a:prstGeom>
          <a:solidFill>
            <a:srgbClr val="A90B0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4" name="TextBox 43"/>
          <p:cNvSpPr txBox="1"/>
          <p:nvPr/>
        </p:nvSpPr>
        <p:spPr>
          <a:xfrm>
            <a:off x="6660232" y="188640"/>
            <a:ext cx="239520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400" b="1" dirty="0">
                <a:latin typeface="HY궁서" panose="02030600000101010101" pitchFamily="18" charset="-127"/>
                <a:ea typeface="HY궁서" panose="02030600000101010101" pitchFamily="18" charset="-127"/>
              </a:rPr>
              <a:t>국회의원 추경호</a:t>
            </a:r>
          </a:p>
        </p:txBody>
      </p:sp>
      <p:sp>
        <p:nvSpPr>
          <p:cNvPr id="45" name="직사각형 44"/>
          <p:cNvSpPr/>
          <p:nvPr/>
        </p:nvSpPr>
        <p:spPr>
          <a:xfrm>
            <a:off x="0" y="6768752"/>
            <a:ext cx="9144000" cy="116632"/>
          </a:xfrm>
          <a:prstGeom prst="rect">
            <a:avLst/>
          </a:prstGeom>
          <a:solidFill>
            <a:srgbClr val="A90B0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aphicFrame>
        <p:nvGraphicFramePr>
          <p:cNvPr id="3" name="표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10436104"/>
              </p:ext>
            </p:extLst>
          </p:nvPr>
        </p:nvGraphicFramePr>
        <p:xfrm>
          <a:off x="1043606" y="1916831"/>
          <a:ext cx="6929617" cy="4569556"/>
        </p:xfrm>
        <a:graphic>
          <a:graphicData uri="http://schemas.openxmlformats.org/drawingml/2006/table">
            <a:tbl>
              <a:tblPr/>
              <a:tblGrid>
                <a:gridCol w="1247318"/>
                <a:gridCol w="1623827"/>
                <a:gridCol w="1241234"/>
                <a:gridCol w="1241234"/>
                <a:gridCol w="1576004"/>
              </a:tblGrid>
              <a:tr h="147024">
                <a:tc rowSpan="2"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0" kern="0" spc="-50" dirty="0" smtClean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연  도</a:t>
                      </a:r>
                      <a:endParaRPr lang="ko-KR" altLang="en-US" sz="1600" b="0" kern="0" spc="-5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0" kern="0" spc="-50" dirty="0" smtClean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징 수 결 정</a:t>
                      </a:r>
                      <a:endParaRPr lang="ko-KR" altLang="en-US" sz="1600" b="0" kern="0" spc="-5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0" kern="0" spc="-50" dirty="0" smtClean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수  납</a:t>
                      </a:r>
                      <a:endParaRPr lang="ko-KR" altLang="en-US" sz="1600" b="0" kern="0" spc="-5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" kern="0" spc="-5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anchor="ctr">
                    <a:lnL>
                      <a:noFill/>
                    </a:lnL>
                    <a:lnR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0" kern="0" spc="-50" dirty="0" smtClean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미 수 납</a:t>
                      </a:r>
                      <a:endParaRPr lang="ko-KR" altLang="en-US" sz="1600" b="0" kern="0" spc="-5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anchor="ctr">
                    <a:lnL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  <a:tr h="307732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0" kern="0" spc="-50" dirty="0" smtClean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수 납 율</a:t>
                      </a:r>
                      <a:endParaRPr lang="ko-KR" altLang="en-US" sz="1400" b="0" kern="0" spc="-5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413523"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0" kern="0" spc="-5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09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0" kern="0" spc="-5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863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0" kern="0" spc="-5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203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0" kern="0" spc="-5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23.5</a:t>
                      </a:r>
                    </a:p>
                  </a:txBody>
                  <a:tcPr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0" kern="0" spc="-5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315</a:t>
                      </a:r>
                    </a:p>
                  </a:txBody>
                  <a:tcPr anchor="ctr">
                    <a:lnL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13523"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0" kern="0" spc="-5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10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0" kern="0" spc="-5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452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0" kern="0" spc="-5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48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0" kern="0" spc="-5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10.7</a:t>
                      </a:r>
                    </a:p>
                  </a:txBody>
                  <a:tcPr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0" kern="0" spc="-5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284</a:t>
                      </a:r>
                    </a:p>
                  </a:txBody>
                  <a:tcPr anchor="ctr">
                    <a:lnL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13523"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0" kern="0" spc="-5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11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0" kern="0" spc="-5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460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0" kern="0" spc="-5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47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0" kern="0" spc="-5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10.1</a:t>
                      </a:r>
                    </a:p>
                  </a:txBody>
                  <a:tcPr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0" kern="0" spc="-5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318</a:t>
                      </a:r>
                    </a:p>
                  </a:txBody>
                  <a:tcPr anchor="ctr">
                    <a:lnL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13523"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0" kern="0" spc="-5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12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0" kern="0" spc="-5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497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0" kern="0" spc="-5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46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0" kern="0" spc="-5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9.3</a:t>
                      </a:r>
                    </a:p>
                  </a:txBody>
                  <a:tcPr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0" kern="0" spc="-5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333</a:t>
                      </a:r>
                    </a:p>
                  </a:txBody>
                  <a:tcPr anchor="ctr">
                    <a:lnL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13523"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0" kern="0" spc="-5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13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0" kern="0" spc="-5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1,049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0" kern="0" spc="-5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46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0" kern="0" spc="-5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4.3</a:t>
                      </a:r>
                    </a:p>
                  </a:txBody>
                  <a:tcPr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0" kern="0" spc="-5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965</a:t>
                      </a:r>
                    </a:p>
                  </a:txBody>
                  <a:tcPr anchor="ctr">
                    <a:lnL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13523"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0" kern="0" spc="-5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14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0" kern="0" spc="-5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1,672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0" kern="0" spc="-5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45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0" kern="0" spc="-5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2.7</a:t>
                      </a:r>
                    </a:p>
                  </a:txBody>
                  <a:tcPr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0" kern="0" spc="-5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1,622</a:t>
                      </a:r>
                    </a:p>
                  </a:txBody>
                  <a:tcPr anchor="ctr">
                    <a:lnL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13523"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0" kern="0" spc="-5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15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0" kern="0" spc="-5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2,426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0" kern="0" spc="-5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90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0" kern="0" spc="-5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3.7</a:t>
                      </a:r>
                    </a:p>
                  </a:txBody>
                  <a:tcPr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0" kern="0" spc="-5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2,335</a:t>
                      </a:r>
                    </a:p>
                  </a:txBody>
                  <a:tcPr anchor="ctr">
                    <a:lnL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13523"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0" kern="0" spc="-5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16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0" kern="0" spc="-5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3,131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0" kern="0" spc="-5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52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0" kern="0" spc="-5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1.6</a:t>
                      </a:r>
                    </a:p>
                  </a:txBody>
                  <a:tcPr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0" kern="0" spc="-5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3,033</a:t>
                      </a:r>
                    </a:p>
                  </a:txBody>
                  <a:tcPr anchor="ctr">
                    <a:lnL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13523"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0" kern="0" spc="-5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17.8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0" kern="0" spc="-50" dirty="0">
                          <a:solidFill>
                            <a:srgbClr val="FF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3,612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0" kern="0" spc="-50" dirty="0">
                          <a:solidFill>
                            <a:srgbClr val="FF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26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0" kern="0" spc="-50" dirty="0">
                          <a:solidFill>
                            <a:srgbClr val="FF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0.7</a:t>
                      </a:r>
                    </a:p>
                  </a:txBody>
                  <a:tcPr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0" kern="0" spc="-50" dirty="0">
                          <a:solidFill>
                            <a:srgbClr val="FF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3,560</a:t>
                      </a:r>
                    </a:p>
                  </a:txBody>
                  <a:tcPr anchor="ctr">
                    <a:lnL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21" name="TextBox 20"/>
          <p:cNvSpPr txBox="1"/>
          <p:nvPr/>
        </p:nvSpPr>
        <p:spPr>
          <a:xfrm>
            <a:off x="6571377" y="1556792"/>
            <a:ext cx="145700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600" dirty="0" smtClean="0">
                <a:latin typeface="HY강B" panose="02030600000101010101" pitchFamily="18" charset="-127"/>
                <a:ea typeface="HY강B" panose="02030600000101010101" pitchFamily="18" charset="-127"/>
              </a:rPr>
              <a:t>(</a:t>
            </a:r>
            <a:r>
              <a:rPr lang="ko-KR" altLang="en-US" sz="1600" dirty="0" smtClean="0">
                <a:latin typeface="HY강B" panose="02030600000101010101" pitchFamily="18" charset="-127"/>
                <a:ea typeface="HY강B" panose="02030600000101010101" pitchFamily="18" charset="-127"/>
              </a:rPr>
              <a:t>단위</a:t>
            </a:r>
            <a:r>
              <a:rPr lang="en-US" altLang="ko-KR" sz="1600" dirty="0" smtClean="0">
                <a:latin typeface="HY강B" panose="02030600000101010101" pitchFamily="18" charset="-127"/>
                <a:ea typeface="HY강B" panose="02030600000101010101" pitchFamily="18" charset="-127"/>
              </a:rPr>
              <a:t>: </a:t>
            </a:r>
            <a:r>
              <a:rPr lang="ko-KR" altLang="en-US" sz="1600" dirty="0" err="1" smtClean="0">
                <a:latin typeface="HY강B" panose="02030600000101010101" pitchFamily="18" charset="-127"/>
                <a:ea typeface="HY강B" panose="02030600000101010101" pitchFamily="18" charset="-127"/>
              </a:rPr>
              <a:t>억원</a:t>
            </a:r>
            <a:r>
              <a:rPr lang="en-US" altLang="ko-KR" sz="1600" dirty="0" smtClean="0">
                <a:latin typeface="HY강B" panose="02030600000101010101" pitchFamily="18" charset="-127"/>
                <a:ea typeface="HY강B" panose="02030600000101010101" pitchFamily="18" charset="-127"/>
              </a:rPr>
              <a:t>, %)</a:t>
            </a:r>
            <a:endParaRPr lang="ko-KR" altLang="en-US" sz="1600" dirty="0">
              <a:latin typeface="HY강B" panose="02030600000101010101" pitchFamily="18" charset="-127"/>
              <a:ea typeface="HY강B" panose="02030600000101010101" pitchFamily="18" charset="-127"/>
            </a:endParaRPr>
          </a:p>
        </p:txBody>
      </p:sp>
      <p:sp>
        <p:nvSpPr>
          <p:cNvPr id="22" name="모서리가 둥근 직사각형 21"/>
          <p:cNvSpPr/>
          <p:nvPr/>
        </p:nvSpPr>
        <p:spPr>
          <a:xfrm>
            <a:off x="-38100" y="1486942"/>
            <a:ext cx="9182100" cy="69850"/>
          </a:xfrm>
          <a:prstGeom prst="round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008143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TextBox 22"/>
          <p:cNvSpPr txBox="1"/>
          <p:nvPr/>
        </p:nvSpPr>
        <p:spPr>
          <a:xfrm>
            <a:off x="179511" y="737409"/>
            <a:ext cx="8875927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ko-KR" altLang="en-US" sz="4000" b="1" spc="-150" dirty="0" smtClean="0">
                <a:latin typeface="HY헤드라인M" panose="02030600000101010101" pitchFamily="18" charset="-127"/>
                <a:ea typeface="HY헤드라인M" panose="02030600000101010101" pitchFamily="18" charset="-127"/>
                <a:cs typeface="Times New Roman" panose="02020603050405020304" pitchFamily="18" charset="0"/>
              </a:rPr>
              <a:t>높은 가산금리</a:t>
            </a:r>
            <a:r>
              <a:rPr lang="en-US" altLang="ko-KR" sz="4000" b="1" spc="-150" dirty="0" smtClean="0">
                <a:latin typeface="HY헤드라인M" panose="02030600000101010101" pitchFamily="18" charset="-127"/>
                <a:ea typeface="HY헤드라인M" panose="02030600000101010101" pitchFamily="18" charset="-127"/>
                <a:cs typeface="Times New Roman" panose="02020603050405020304" pitchFamily="18" charset="0"/>
              </a:rPr>
              <a:t>, </a:t>
            </a:r>
            <a:r>
              <a:rPr lang="ko-KR" altLang="en-US" sz="4000" b="1" spc="-150" dirty="0" smtClean="0">
                <a:solidFill>
                  <a:srgbClr val="FF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  <a:cs typeface="Times New Roman" panose="02020603050405020304" pitchFamily="18" charset="0"/>
              </a:rPr>
              <a:t>금리변화 상황</a:t>
            </a:r>
            <a:r>
              <a:rPr lang="ko-KR" altLang="en-US" sz="4000" b="1" spc="-150" dirty="0" smtClean="0">
                <a:latin typeface="HY헤드라인M" panose="02030600000101010101" pitchFamily="18" charset="-127"/>
                <a:ea typeface="HY헤드라인M" panose="02030600000101010101" pitchFamily="18" charset="-127"/>
                <a:cs typeface="Times New Roman" panose="02020603050405020304" pitchFamily="18" charset="0"/>
              </a:rPr>
              <a:t> 반영 못해</a:t>
            </a:r>
            <a:r>
              <a:rPr lang="en-US" altLang="ko-KR" sz="4000" b="1" spc="-150" dirty="0" smtClean="0">
                <a:latin typeface="HY헤드라인M" panose="02030600000101010101" pitchFamily="18" charset="-127"/>
                <a:ea typeface="HY헤드라인M" panose="02030600000101010101" pitchFamily="18" charset="-127"/>
                <a:cs typeface="Times New Roman" panose="02020603050405020304" pitchFamily="18" charset="0"/>
              </a:rPr>
              <a:t>!</a:t>
            </a:r>
          </a:p>
          <a:p>
            <a:r>
              <a:rPr lang="en-US" altLang="ko-KR" sz="3600" b="1" dirty="0" smtClean="0">
                <a:latin typeface="HY헤드라인M" panose="02030600000101010101" pitchFamily="18" charset="-127"/>
                <a:ea typeface="HY헤드라인M" panose="02030600000101010101" pitchFamily="18" charset="-127"/>
                <a:cs typeface="Times New Roman" panose="02020603050405020304" pitchFamily="18" charset="0"/>
              </a:rPr>
              <a:t>&lt; </a:t>
            </a:r>
            <a:r>
              <a:rPr lang="ko-KR" altLang="en-US" sz="3600" b="1" dirty="0" smtClean="0">
                <a:solidFill>
                  <a:srgbClr val="0214BE"/>
                </a:solidFill>
                <a:latin typeface="HY헤드라인M" panose="02030600000101010101" pitchFamily="18" charset="-127"/>
                <a:ea typeface="HY헤드라인M" panose="02030600000101010101" pitchFamily="18" charset="-127"/>
                <a:cs typeface="Times New Roman" panose="02020603050405020304" pitchFamily="18" charset="0"/>
              </a:rPr>
              <a:t>기준 금리 크게 인하 </a:t>
            </a:r>
            <a:r>
              <a:rPr lang="ko-KR" altLang="en-US" sz="3600" b="1" dirty="0" smtClean="0">
                <a:latin typeface="HY헤드라인M" panose="02030600000101010101" pitchFamily="18" charset="-127"/>
                <a:ea typeface="HY헤드라인M" panose="02030600000101010101" pitchFamily="18" charset="-127"/>
                <a:cs typeface="Times New Roman" panose="02020603050405020304" pitchFamily="18" charset="0"/>
              </a:rPr>
              <a:t>됐는데</a:t>
            </a:r>
            <a:r>
              <a:rPr lang="en-US" altLang="ko-KR" sz="3600" b="1" dirty="0" smtClean="0">
                <a:latin typeface="HY헤드라인M" panose="02030600000101010101" pitchFamily="18" charset="-127"/>
                <a:ea typeface="HY헤드라인M" panose="02030600000101010101" pitchFamily="18" charset="-127"/>
                <a:cs typeface="Times New Roman" panose="02020603050405020304" pitchFamily="18" charset="0"/>
              </a:rPr>
              <a:t>… </a:t>
            </a:r>
            <a:br>
              <a:rPr lang="en-US" altLang="ko-KR" sz="3600" b="1" dirty="0" smtClean="0">
                <a:latin typeface="HY헤드라인M" panose="02030600000101010101" pitchFamily="18" charset="-127"/>
                <a:ea typeface="HY헤드라인M" panose="02030600000101010101" pitchFamily="18" charset="-127"/>
                <a:cs typeface="Times New Roman" panose="02020603050405020304" pitchFamily="18" charset="0"/>
              </a:rPr>
            </a:br>
            <a:r>
              <a:rPr lang="en-US" altLang="ko-KR" sz="3600" b="1" dirty="0" smtClean="0">
                <a:latin typeface="HY헤드라인M" panose="02030600000101010101" pitchFamily="18" charset="-127"/>
                <a:ea typeface="HY헤드라인M" panose="02030600000101010101" pitchFamily="18" charset="-127"/>
                <a:cs typeface="Times New Roman" panose="02020603050405020304" pitchFamily="18" charset="0"/>
              </a:rPr>
              <a:t>                             </a:t>
            </a:r>
            <a:r>
              <a:rPr lang="ko-KR" altLang="en-US" sz="3600" b="1" dirty="0" smtClean="0">
                <a:solidFill>
                  <a:srgbClr val="FF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  <a:cs typeface="Times New Roman" panose="02020603050405020304" pitchFamily="18" charset="0"/>
              </a:rPr>
              <a:t>가산금리는 그대로</a:t>
            </a:r>
            <a:r>
              <a:rPr lang="en-US" altLang="ko-KR" sz="3600" b="1" dirty="0" smtClean="0">
                <a:latin typeface="HY헤드라인M" panose="02030600000101010101" pitchFamily="18" charset="-127"/>
                <a:ea typeface="HY헤드라인M" panose="02030600000101010101" pitchFamily="18" charset="-127"/>
                <a:cs typeface="Times New Roman" panose="02020603050405020304" pitchFamily="18" charset="0"/>
              </a:rPr>
              <a:t>!! &gt;</a:t>
            </a:r>
            <a:endParaRPr lang="en-US" altLang="ko-KR" sz="3600" b="1" dirty="0">
              <a:latin typeface="HY헤드라인M" panose="02030600000101010101" pitchFamily="18" charset="-127"/>
              <a:ea typeface="HY헤드라인M" panose="02030600000101010101" pitchFamily="18" charset="-127"/>
              <a:cs typeface="Times New Roman" panose="02020603050405020304" pitchFamily="18" charset="0"/>
            </a:endParaRPr>
          </a:p>
        </p:txBody>
      </p:sp>
      <p:sp>
        <p:nvSpPr>
          <p:cNvPr id="36" name="직사각형 35"/>
          <p:cNvSpPr/>
          <p:nvPr/>
        </p:nvSpPr>
        <p:spPr>
          <a:xfrm>
            <a:off x="3037409" y="68585"/>
            <a:ext cx="6106591" cy="69612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26" name="그룹 25"/>
          <p:cNvGrpSpPr/>
          <p:nvPr/>
        </p:nvGrpSpPr>
        <p:grpSpPr>
          <a:xfrm>
            <a:off x="0" y="68584"/>
            <a:ext cx="4275659" cy="696120"/>
            <a:chOff x="0" y="68584"/>
            <a:chExt cx="4275659" cy="480096"/>
          </a:xfrm>
        </p:grpSpPr>
        <p:sp>
          <p:nvSpPr>
            <p:cNvPr id="18" name="자유형 17"/>
            <p:cNvSpPr/>
            <p:nvPr/>
          </p:nvSpPr>
          <p:spPr>
            <a:xfrm>
              <a:off x="1799159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7" name="자유형 16"/>
            <p:cNvSpPr/>
            <p:nvPr/>
          </p:nvSpPr>
          <p:spPr>
            <a:xfrm>
              <a:off x="1376661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6" name="자유형 15"/>
            <p:cNvSpPr/>
            <p:nvPr/>
          </p:nvSpPr>
          <p:spPr>
            <a:xfrm>
              <a:off x="944613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60000"/>
                <a:lumOff val="40000"/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5" name="자유형 14"/>
            <p:cNvSpPr/>
            <p:nvPr/>
          </p:nvSpPr>
          <p:spPr>
            <a:xfrm>
              <a:off x="539552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0" name="직사각형 19"/>
            <p:cNvSpPr/>
            <p:nvPr/>
          </p:nvSpPr>
          <p:spPr>
            <a:xfrm>
              <a:off x="0" y="68584"/>
              <a:ext cx="899592" cy="480095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>
          <a:xfrm>
            <a:off x="49263" y="68654"/>
            <a:ext cx="2133600" cy="365125"/>
          </a:xfrm>
        </p:spPr>
        <p:txBody>
          <a:bodyPr/>
          <a:lstStyle/>
          <a:p>
            <a:pPr algn="l"/>
            <a:fld id="{9D971771-ED62-4CDB-9CAA-7E74D7566A4F}" type="slidenum">
              <a:rPr lang="ko-KR" altLang="en-US" b="1" smtClean="0">
                <a:solidFill>
                  <a:schemeClr val="bg1"/>
                </a:solidFill>
              </a:rPr>
              <a:pPr algn="l"/>
              <a:t>20</a:t>
            </a:fld>
            <a:endParaRPr lang="ko-KR" altLang="en-US" b="1" dirty="0">
              <a:solidFill>
                <a:schemeClr val="bg1"/>
              </a:solidFill>
            </a:endParaRPr>
          </a:p>
        </p:txBody>
      </p:sp>
      <p:sp>
        <p:nvSpPr>
          <p:cNvPr id="4" name="직사각형 3"/>
          <p:cNvSpPr/>
          <p:nvPr/>
        </p:nvSpPr>
        <p:spPr>
          <a:xfrm>
            <a:off x="0" y="-27385"/>
            <a:ext cx="9144000" cy="117393"/>
          </a:xfrm>
          <a:prstGeom prst="rect">
            <a:avLst/>
          </a:prstGeom>
          <a:solidFill>
            <a:srgbClr val="A90B0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4" name="TextBox 43"/>
          <p:cNvSpPr txBox="1"/>
          <p:nvPr/>
        </p:nvSpPr>
        <p:spPr>
          <a:xfrm>
            <a:off x="6660232" y="188640"/>
            <a:ext cx="239520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400" b="1" dirty="0">
                <a:latin typeface="HY궁서" panose="02030600000101010101" pitchFamily="18" charset="-127"/>
                <a:ea typeface="HY궁서" panose="02030600000101010101" pitchFamily="18" charset="-127"/>
              </a:rPr>
              <a:t>국회의원 추경호</a:t>
            </a:r>
          </a:p>
        </p:txBody>
      </p:sp>
      <p:sp>
        <p:nvSpPr>
          <p:cNvPr id="45" name="직사각형 44"/>
          <p:cNvSpPr/>
          <p:nvPr/>
        </p:nvSpPr>
        <p:spPr>
          <a:xfrm>
            <a:off x="0" y="6768752"/>
            <a:ext cx="9144000" cy="116632"/>
          </a:xfrm>
          <a:prstGeom prst="rect">
            <a:avLst/>
          </a:prstGeom>
          <a:solidFill>
            <a:srgbClr val="A90B0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aphicFrame>
        <p:nvGraphicFramePr>
          <p:cNvPr id="5" name="표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54621401"/>
              </p:ext>
            </p:extLst>
          </p:nvPr>
        </p:nvGraphicFramePr>
        <p:xfrm>
          <a:off x="107505" y="2593825"/>
          <a:ext cx="8856984" cy="407553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00199"/>
                <a:gridCol w="2304256"/>
                <a:gridCol w="1077823"/>
                <a:gridCol w="1514465"/>
                <a:gridCol w="2160241"/>
              </a:tblGrid>
              <a:tr h="129912">
                <a:tc gridSpan="5">
                  <a:txBody>
                    <a:bodyPr/>
                    <a:lstStyle/>
                    <a:p>
                      <a:pPr algn="ctr" latinLnBrk="1"/>
                      <a:endParaRPr lang="ko-KR" altLang="en-US" sz="100" dirty="0"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2800" dirty="0"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2800" dirty="0"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anchor="ctr"/>
                </a:tc>
              </a:tr>
              <a:tr h="803995">
                <a:tc row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2800" dirty="0" smtClean="0"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한국은행 </a:t>
                      </a:r>
                      <a:endParaRPr lang="en-US" altLang="ko-KR" sz="2800" dirty="0" smtClean="0"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  <a:p>
                      <a:pPr algn="ctr" latinLnBrk="1"/>
                      <a:r>
                        <a:rPr lang="ko-KR" altLang="en-US" sz="2800" dirty="0" smtClean="0">
                          <a:solidFill>
                            <a:srgbClr val="FF000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기준금리</a:t>
                      </a:r>
                      <a:endParaRPr lang="ko-KR" altLang="en-US" sz="2800" dirty="0">
                        <a:solidFill>
                          <a:srgbClr val="FF0000"/>
                        </a:solidFill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2400" dirty="0" smtClean="0"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2000.10.5</a:t>
                      </a:r>
                      <a:endParaRPr lang="ko-KR" altLang="en-US" sz="2400" dirty="0"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anchor="ctr"/>
                </a:tc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en-US" altLang="ko-KR" sz="2400" dirty="0" smtClean="0"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2003.7.10</a:t>
                      </a:r>
                      <a:endParaRPr lang="ko-KR" altLang="en-US" sz="2400" dirty="0"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2400" dirty="0"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2400" spc="-150" dirty="0" smtClean="0"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2016.6.9~</a:t>
                      </a:r>
                      <a:r>
                        <a:rPr lang="ko-KR" altLang="en-US" sz="2400" spc="-150" dirty="0" smtClean="0"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현재</a:t>
                      </a:r>
                      <a:endParaRPr lang="ko-KR" altLang="en-US" sz="2400" spc="-150" dirty="0"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anchor="ctr"/>
                </a:tc>
              </a:tr>
              <a:tr h="995492">
                <a:tc v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3200" dirty="0" smtClean="0">
                          <a:solidFill>
                            <a:srgbClr val="0214BE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5.25%</a:t>
                      </a:r>
                      <a:endParaRPr lang="ko-KR" altLang="en-US" sz="2800" dirty="0">
                        <a:solidFill>
                          <a:srgbClr val="0214BE"/>
                        </a:solidFill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anchor="ctr"/>
                </a:tc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en-US" altLang="ko-KR" sz="2800" dirty="0" smtClean="0"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3.75%</a:t>
                      </a:r>
                      <a:endParaRPr lang="ko-KR" altLang="en-US" sz="2800" dirty="0"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2800" dirty="0"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3600" dirty="0" smtClean="0">
                          <a:solidFill>
                            <a:srgbClr val="FF000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1.25%</a:t>
                      </a:r>
                      <a:endParaRPr lang="ko-KR" altLang="en-US" sz="3200" dirty="0">
                        <a:solidFill>
                          <a:srgbClr val="FF0000"/>
                        </a:solidFill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anchor="ctr"/>
                </a:tc>
              </a:tr>
              <a:tr h="648072">
                <a:tc row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2800" dirty="0" smtClean="0"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관세 체납</a:t>
                      </a:r>
                      <a:r>
                        <a:rPr lang="en-US" altLang="ko-KR" sz="2800" dirty="0" smtClean="0"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/>
                      </a:r>
                      <a:br>
                        <a:rPr lang="en-US" altLang="ko-KR" sz="2800" dirty="0" smtClean="0"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</a:br>
                      <a:r>
                        <a:rPr lang="ko-KR" altLang="en-US" sz="2800" dirty="0" smtClean="0">
                          <a:solidFill>
                            <a:srgbClr val="FF000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가  산  금</a:t>
                      </a:r>
                      <a:r>
                        <a:rPr lang="ko-KR" altLang="en-US" sz="2800" dirty="0" smtClean="0"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 </a:t>
                      </a:r>
                      <a:endParaRPr lang="ko-KR" altLang="en-US" sz="2800" dirty="0"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anchor="ctr"/>
                </a:tc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en-US" altLang="ko-KR" sz="2800" dirty="0" smtClean="0"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2000.12</a:t>
                      </a:r>
                      <a:r>
                        <a:rPr lang="ko-KR" altLang="en-US" sz="2800" dirty="0" smtClean="0"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월</a:t>
                      </a:r>
                      <a:r>
                        <a:rPr lang="en-US" altLang="ko-KR" sz="2800" dirty="0" smtClean="0"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~</a:t>
                      </a:r>
                      <a:endParaRPr lang="ko-KR" altLang="en-US" sz="2800" dirty="0"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en-US" altLang="ko-KR" sz="2800" dirty="0" smtClean="0"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2003.12</a:t>
                      </a:r>
                      <a:r>
                        <a:rPr lang="ko-KR" altLang="en-US" sz="2800" dirty="0" smtClean="0"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월</a:t>
                      </a:r>
                      <a:r>
                        <a:rPr lang="en-US" altLang="ko-KR" sz="2800" dirty="0" smtClean="0"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~</a:t>
                      </a:r>
                      <a:r>
                        <a:rPr lang="ko-KR" altLang="en-US" sz="2800" dirty="0" smtClean="0"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현행</a:t>
                      </a:r>
                      <a:endParaRPr lang="ko-KR" altLang="en-US" sz="2800" dirty="0"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2800" dirty="0"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anchor="ctr"/>
                </a:tc>
              </a:tr>
              <a:tr h="149806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2000" dirty="0" smtClean="0"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납부기한 경과 후</a:t>
                      </a:r>
                      <a:r>
                        <a:rPr lang="en-US" altLang="ko-KR" sz="2000" dirty="0" smtClean="0"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 </a:t>
                      </a:r>
                      <a:r>
                        <a:rPr lang="en-US" altLang="ko-KR" sz="2800" dirty="0" smtClean="0">
                          <a:solidFill>
                            <a:srgbClr val="0214BE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5%</a:t>
                      </a:r>
                      <a:endParaRPr lang="en-US" altLang="ko-KR" sz="2400" dirty="0" smtClean="0">
                        <a:solidFill>
                          <a:srgbClr val="0214BE"/>
                        </a:solidFill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  <a:p>
                      <a:pPr algn="ctr" latinLnBrk="1"/>
                      <a:r>
                        <a:rPr lang="en-US" altLang="ko-KR" sz="2400" dirty="0" smtClean="0"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1</a:t>
                      </a:r>
                      <a:r>
                        <a:rPr lang="ko-KR" altLang="en-US" sz="2400" dirty="0" smtClean="0"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개월 경과 마다</a:t>
                      </a:r>
                      <a:r>
                        <a:rPr lang="en-US" altLang="ko-KR" sz="2400" dirty="0" smtClean="0"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 1.2%</a:t>
                      </a:r>
                    </a:p>
                    <a:p>
                      <a:pPr algn="ctr" latinLnBrk="1"/>
                      <a:r>
                        <a:rPr lang="en-US" altLang="ko-KR" sz="2400" dirty="0" smtClean="0"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(60</a:t>
                      </a:r>
                      <a:r>
                        <a:rPr lang="ko-KR" altLang="en-US" sz="2400" dirty="0" smtClean="0"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개월 한도</a:t>
                      </a:r>
                      <a:r>
                        <a:rPr lang="en-US" altLang="ko-KR" sz="2400" dirty="0" smtClean="0"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)</a:t>
                      </a:r>
                      <a:endParaRPr lang="ko-KR" altLang="en-US" sz="2400" dirty="0"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2000" spc="-150" dirty="0" smtClean="0"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납부기한 경과 후</a:t>
                      </a:r>
                      <a:r>
                        <a:rPr lang="en-US" altLang="ko-KR" sz="2000" spc="-150" dirty="0" smtClean="0"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 </a:t>
                      </a:r>
                      <a:r>
                        <a:rPr lang="en-US" altLang="ko-KR" sz="3600" spc="-150" dirty="0" smtClean="0">
                          <a:solidFill>
                            <a:srgbClr val="FF000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3%</a:t>
                      </a:r>
                      <a:endParaRPr lang="en-US" altLang="ko-KR" sz="2400" spc="-150" dirty="0" smtClean="0">
                        <a:solidFill>
                          <a:srgbClr val="FF0000"/>
                        </a:solidFill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  <a:p>
                      <a:pPr algn="ctr" latinLnBrk="1"/>
                      <a:r>
                        <a:rPr lang="en-US" altLang="ko-KR" sz="2400" spc="-150" dirty="0" smtClean="0"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1</a:t>
                      </a:r>
                      <a:r>
                        <a:rPr lang="ko-KR" altLang="en-US" sz="2400" spc="-150" dirty="0" smtClean="0"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개월 경과 마다</a:t>
                      </a:r>
                      <a:r>
                        <a:rPr lang="en-US" altLang="ko-KR" sz="2400" spc="-150" dirty="0" smtClean="0"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 1.2%</a:t>
                      </a:r>
                    </a:p>
                    <a:p>
                      <a:pPr algn="ctr" latinLnBrk="1"/>
                      <a:r>
                        <a:rPr lang="en-US" altLang="ko-KR" sz="2400" dirty="0" smtClean="0"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(60</a:t>
                      </a:r>
                      <a:r>
                        <a:rPr lang="ko-KR" altLang="en-US" sz="2400" dirty="0" smtClean="0"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개월 한도</a:t>
                      </a:r>
                      <a:r>
                        <a:rPr lang="en-US" altLang="ko-KR" sz="2400" dirty="0" smtClean="0"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)</a:t>
                      </a:r>
                      <a:endParaRPr lang="ko-KR" altLang="en-US" sz="2400" dirty="0"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2800" dirty="0"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0836335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직사각형 35"/>
          <p:cNvSpPr/>
          <p:nvPr/>
        </p:nvSpPr>
        <p:spPr>
          <a:xfrm>
            <a:off x="3037409" y="68585"/>
            <a:ext cx="6106591" cy="48009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26" name="그룹 25"/>
          <p:cNvGrpSpPr/>
          <p:nvPr/>
        </p:nvGrpSpPr>
        <p:grpSpPr>
          <a:xfrm>
            <a:off x="0" y="68584"/>
            <a:ext cx="4275659" cy="480096"/>
            <a:chOff x="0" y="68584"/>
            <a:chExt cx="4275659" cy="480096"/>
          </a:xfrm>
        </p:grpSpPr>
        <p:sp>
          <p:nvSpPr>
            <p:cNvPr id="18" name="자유형 17"/>
            <p:cNvSpPr/>
            <p:nvPr/>
          </p:nvSpPr>
          <p:spPr>
            <a:xfrm>
              <a:off x="1799159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7" name="자유형 16"/>
            <p:cNvSpPr/>
            <p:nvPr/>
          </p:nvSpPr>
          <p:spPr>
            <a:xfrm>
              <a:off x="1376661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6" name="자유형 15"/>
            <p:cNvSpPr/>
            <p:nvPr/>
          </p:nvSpPr>
          <p:spPr>
            <a:xfrm>
              <a:off x="944613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60000"/>
                <a:lumOff val="40000"/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5" name="자유형 14"/>
            <p:cNvSpPr/>
            <p:nvPr/>
          </p:nvSpPr>
          <p:spPr>
            <a:xfrm>
              <a:off x="539552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0" name="직사각형 19"/>
            <p:cNvSpPr/>
            <p:nvPr/>
          </p:nvSpPr>
          <p:spPr>
            <a:xfrm>
              <a:off x="0" y="68584"/>
              <a:ext cx="899592" cy="480095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>
          <a:xfrm>
            <a:off x="49263" y="68654"/>
            <a:ext cx="2133600" cy="365125"/>
          </a:xfrm>
        </p:spPr>
        <p:txBody>
          <a:bodyPr/>
          <a:lstStyle/>
          <a:p>
            <a:pPr algn="l"/>
            <a:fld id="{9D971771-ED62-4CDB-9CAA-7E74D7566A4F}" type="slidenum">
              <a:rPr lang="ko-KR" altLang="en-US" b="1" smtClean="0">
                <a:solidFill>
                  <a:schemeClr val="bg1"/>
                </a:solidFill>
              </a:rPr>
              <a:pPr algn="l"/>
              <a:t>21</a:t>
            </a:fld>
            <a:endParaRPr lang="ko-KR" altLang="en-US" b="1" dirty="0">
              <a:solidFill>
                <a:schemeClr val="bg1"/>
              </a:solidFill>
            </a:endParaRPr>
          </a:p>
        </p:txBody>
      </p:sp>
      <p:sp>
        <p:nvSpPr>
          <p:cNvPr id="4" name="직사각형 3"/>
          <p:cNvSpPr/>
          <p:nvPr/>
        </p:nvSpPr>
        <p:spPr>
          <a:xfrm>
            <a:off x="0" y="-27385"/>
            <a:ext cx="9144000" cy="117393"/>
          </a:xfrm>
          <a:prstGeom prst="rect">
            <a:avLst/>
          </a:prstGeom>
          <a:solidFill>
            <a:srgbClr val="A90B0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4" name="TextBox 43"/>
          <p:cNvSpPr txBox="1"/>
          <p:nvPr/>
        </p:nvSpPr>
        <p:spPr>
          <a:xfrm>
            <a:off x="6876256" y="90009"/>
            <a:ext cx="206498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b="1" dirty="0" smtClean="0">
                <a:latin typeface="HY견명조" panose="02030600000101010101" pitchFamily="18" charset="-127"/>
                <a:ea typeface="HY견명조" panose="02030600000101010101" pitchFamily="18" charset="-127"/>
              </a:rPr>
              <a:t>국회의원 추경호</a:t>
            </a:r>
            <a:endParaRPr lang="ko-KR" altLang="en-US" sz="2000" b="1" dirty="0">
              <a:latin typeface="HY견명조" panose="02030600000101010101" pitchFamily="18" charset="-127"/>
              <a:ea typeface="HY견명조" panose="02030600000101010101" pitchFamily="18" charset="-127"/>
            </a:endParaRPr>
          </a:p>
        </p:txBody>
      </p:sp>
      <p:sp>
        <p:nvSpPr>
          <p:cNvPr id="45" name="직사각형 44"/>
          <p:cNvSpPr/>
          <p:nvPr/>
        </p:nvSpPr>
        <p:spPr>
          <a:xfrm>
            <a:off x="0" y="6768752"/>
            <a:ext cx="9144000" cy="116632"/>
          </a:xfrm>
          <a:prstGeom prst="rect">
            <a:avLst/>
          </a:prstGeom>
          <a:solidFill>
            <a:srgbClr val="A90B0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9" name="모서리가 둥근 직사각형 48"/>
          <p:cNvSpPr/>
          <p:nvPr/>
        </p:nvSpPr>
        <p:spPr>
          <a:xfrm>
            <a:off x="-38100" y="1268760"/>
            <a:ext cx="9182100" cy="69850"/>
          </a:xfrm>
          <a:prstGeom prst="round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50" name="직사각형 49"/>
          <p:cNvSpPr/>
          <p:nvPr/>
        </p:nvSpPr>
        <p:spPr>
          <a:xfrm>
            <a:off x="0" y="620688"/>
            <a:ext cx="9153625" cy="584775"/>
          </a:xfrm>
          <a:prstGeom prst="rect">
            <a:avLst/>
          </a:prstGeom>
        </p:spPr>
        <p:txBody>
          <a:bodyPr wrap="square" anchor="b">
            <a:spAutoFit/>
          </a:bodyPr>
          <a:lstStyle/>
          <a:p>
            <a:pPr algn="ctr" latinLnBrk="0">
              <a:defRPr/>
            </a:pPr>
            <a:r>
              <a:rPr lang="ko-KR" altLang="en-U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중소기업 실정에 맞는 정책 제안</a:t>
            </a:r>
            <a:r>
              <a:rPr lang="en-US" altLang="ko-KR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. </a:t>
            </a:r>
            <a:r>
              <a:rPr lang="ko-KR" altLang="en-U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사례</a:t>
            </a:r>
            <a:r>
              <a:rPr lang="ko-KR" altLang="en-US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명조" panose="02030600000101010101" pitchFamily="18" charset="-127"/>
                <a:ea typeface="HY견명조" panose="02030600000101010101" pitchFamily="18" charset="-127"/>
              </a:rPr>
              <a:t>③</a:t>
            </a:r>
            <a:endParaRPr lang="ko-KR" altLang="en-US" sz="3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명조" panose="02030600000101010101" pitchFamily="18" charset="-127"/>
              <a:ea typeface="HY견명조" panose="02030600000101010101" pitchFamily="18" charset="-127"/>
            </a:endParaRPr>
          </a:p>
        </p:txBody>
      </p:sp>
      <p:pic>
        <p:nvPicPr>
          <p:cNvPr id="19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40116" y="6346529"/>
            <a:ext cx="1268388" cy="418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" name="TextBox 22"/>
          <p:cNvSpPr txBox="1"/>
          <p:nvPr/>
        </p:nvSpPr>
        <p:spPr>
          <a:xfrm>
            <a:off x="236116" y="1700808"/>
            <a:ext cx="8792792" cy="43858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ko-KR" altLang="en-US" sz="6000" b="1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특허 신기술 지원은 </a:t>
            </a:r>
            <a:r>
              <a:rPr lang="ko-KR" altLang="en-US" sz="6000" b="1" dirty="0" err="1" smtClean="0">
                <a:latin typeface="HY견고딕" panose="02030600000101010101" pitchFamily="18" charset="-127"/>
                <a:ea typeface="HY견고딕" panose="02030600000101010101" pitchFamily="18" charset="-127"/>
              </a:rPr>
              <a:t>커녕</a:t>
            </a:r>
            <a:r>
              <a:rPr lang="en-US" altLang="ko-KR" sz="7200" b="1" dirty="0" smtClean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/>
            </a:r>
            <a:br>
              <a:rPr lang="en-US" altLang="ko-KR" sz="7200" b="1" dirty="0" smtClean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</a:br>
            <a:r>
              <a:rPr lang="ko-KR" altLang="en-US" sz="7200" b="1" dirty="0" err="1" smtClean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족쇄채우기에</a:t>
            </a:r>
            <a:r>
              <a:rPr lang="ko-KR" altLang="en-US" sz="7200" b="1" dirty="0" smtClean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앞장</a:t>
            </a:r>
            <a:endParaRPr lang="en-US" altLang="ko-KR" sz="2000" b="1" dirty="0" smtClean="0"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algn="ctr">
              <a:lnSpc>
                <a:spcPct val="150000"/>
              </a:lnSpc>
            </a:pPr>
            <a:r>
              <a:rPr lang="ko-KR" altLang="en-US" sz="5400" b="1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전형적인 편의위주 </a:t>
            </a:r>
            <a:r>
              <a:rPr lang="ko-KR" altLang="en-US" sz="5400" b="1" dirty="0" err="1" smtClean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갑질행정</a:t>
            </a:r>
            <a:endParaRPr lang="en-US" altLang="ko-KR" sz="5400" b="1" dirty="0" smtClean="0">
              <a:solidFill>
                <a:srgbClr val="FF0000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1483767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직사각형 24"/>
          <p:cNvSpPr/>
          <p:nvPr/>
        </p:nvSpPr>
        <p:spPr>
          <a:xfrm>
            <a:off x="5724128" y="1459384"/>
            <a:ext cx="914400" cy="60997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03601" y="1352251"/>
            <a:ext cx="4581449" cy="53876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6" name="직사각형 35"/>
          <p:cNvSpPr/>
          <p:nvPr/>
        </p:nvSpPr>
        <p:spPr>
          <a:xfrm>
            <a:off x="3037409" y="68585"/>
            <a:ext cx="6106591" cy="48009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26" name="그룹 25"/>
          <p:cNvGrpSpPr/>
          <p:nvPr/>
        </p:nvGrpSpPr>
        <p:grpSpPr>
          <a:xfrm>
            <a:off x="0" y="68584"/>
            <a:ext cx="4275659" cy="480096"/>
            <a:chOff x="0" y="68584"/>
            <a:chExt cx="4275659" cy="480096"/>
          </a:xfrm>
        </p:grpSpPr>
        <p:sp>
          <p:nvSpPr>
            <p:cNvPr id="18" name="자유형 17"/>
            <p:cNvSpPr/>
            <p:nvPr/>
          </p:nvSpPr>
          <p:spPr>
            <a:xfrm>
              <a:off x="1799159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7" name="자유형 16"/>
            <p:cNvSpPr/>
            <p:nvPr/>
          </p:nvSpPr>
          <p:spPr>
            <a:xfrm>
              <a:off x="1376661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6" name="자유형 15"/>
            <p:cNvSpPr/>
            <p:nvPr/>
          </p:nvSpPr>
          <p:spPr>
            <a:xfrm>
              <a:off x="944613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60000"/>
                <a:lumOff val="40000"/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5" name="자유형 14"/>
            <p:cNvSpPr/>
            <p:nvPr/>
          </p:nvSpPr>
          <p:spPr>
            <a:xfrm>
              <a:off x="539552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0" name="직사각형 19"/>
            <p:cNvSpPr/>
            <p:nvPr/>
          </p:nvSpPr>
          <p:spPr>
            <a:xfrm>
              <a:off x="0" y="68584"/>
              <a:ext cx="899592" cy="480095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>
          <a:xfrm>
            <a:off x="49263" y="68654"/>
            <a:ext cx="2133600" cy="365125"/>
          </a:xfrm>
        </p:spPr>
        <p:txBody>
          <a:bodyPr/>
          <a:lstStyle/>
          <a:p>
            <a:pPr algn="l"/>
            <a:fld id="{9D971771-ED62-4CDB-9CAA-7E74D7566A4F}" type="slidenum">
              <a:rPr lang="ko-KR" altLang="en-US" b="1" smtClean="0">
                <a:solidFill>
                  <a:schemeClr val="bg1"/>
                </a:solidFill>
              </a:rPr>
              <a:pPr algn="l"/>
              <a:t>22</a:t>
            </a:fld>
            <a:endParaRPr lang="ko-KR" altLang="en-US" b="1" dirty="0">
              <a:solidFill>
                <a:schemeClr val="bg1"/>
              </a:solidFill>
            </a:endParaRPr>
          </a:p>
        </p:txBody>
      </p:sp>
      <p:sp>
        <p:nvSpPr>
          <p:cNvPr id="4" name="직사각형 3"/>
          <p:cNvSpPr/>
          <p:nvPr/>
        </p:nvSpPr>
        <p:spPr>
          <a:xfrm>
            <a:off x="0" y="-27385"/>
            <a:ext cx="9144000" cy="117393"/>
          </a:xfrm>
          <a:prstGeom prst="rect">
            <a:avLst/>
          </a:prstGeom>
          <a:solidFill>
            <a:srgbClr val="A90B0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4" name="TextBox 43"/>
          <p:cNvSpPr txBox="1"/>
          <p:nvPr/>
        </p:nvSpPr>
        <p:spPr>
          <a:xfrm>
            <a:off x="6876256" y="90009"/>
            <a:ext cx="206498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b="1" dirty="0" smtClean="0">
                <a:latin typeface="HY견명조" panose="02030600000101010101" pitchFamily="18" charset="-127"/>
                <a:ea typeface="HY견명조" panose="02030600000101010101" pitchFamily="18" charset="-127"/>
              </a:rPr>
              <a:t>국회의원 추경호</a:t>
            </a:r>
            <a:endParaRPr lang="ko-KR" altLang="en-US" sz="2000" b="1" dirty="0">
              <a:latin typeface="HY견명조" panose="02030600000101010101" pitchFamily="18" charset="-127"/>
              <a:ea typeface="HY견명조" panose="02030600000101010101" pitchFamily="18" charset="-127"/>
            </a:endParaRPr>
          </a:p>
        </p:txBody>
      </p:sp>
      <p:sp>
        <p:nvSpPr>
          <p:cNvPr id="45" name="직사각형 44"/>
          <p:cNvSpPr/>
          <p:nvPr/>
        </p:nvSpPr>
        <p:spPr>
          <a:xfrm>
            <a:off x="0" y="6768752"/>
            <a:ext cx="9144000" cy="116632"/>
          </a:xfrm>
          <a:prstGeom prst="rect">
            <a:avLst/>
          </a:prstGeom>
          <a:solidFill>
            <a:srgbClr val="A90B0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23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40116" y="6346529"/>
            <a:ext cx="1268388" cy="418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31" name="직선 화살표 연결선 30"/>
          <p:cNvCxnSpPr/>
          <p:nvPr/>
        </p:nvCxnSpPr>
        <p:spPr>
          <a:xfrm>
            <a:off x="2525733" y="2937644"/>
            <a:ext cx="1086004" cy="0"/>
          </a:xfrm>
          <a:prstGeom prst="straightConnector1">
            <a:avLst/>
          </a:prstGeom>
          <a:ln w="190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TextBox 33"/>
          <p:cNvSpPr txBox="1"/>
          <p:nvPr/>
        </p:nvSpPr>
        <p:spPr>
          <a:xfrm>
            <a:off x="802184" y="2611512"/>
            <a:ext cx="17235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400" b="1" dirty="0" err="1" smtClean="0"/>
              <a:t>소켓연결부</a:t>
            </a:r>
            <a:endParaRPr lang="ko-KR" altLang="en-US" sz="2400" b="1" dirty="0"/>
          </a:p>
        </p:txBody>
      </p:sp>
      <p:cxnSp>
        <p:nvCxnSpPr>
          <p:cNvPr id="38" name="직선 화살표 연결선 37"/>
          <p:cNvCxnSpPr/>
          <p:nvPr/>
        </p:nvCxnSpPr>
        <p:spPr>
          <a:xfrm>
            <a:off x="2518227" y="4157489"/>
            <a:ext cx="478105" cy="0"/>
          </a:xfrm>
          <a:prstGeom prst="straightConnector1">
            <a:avLst/>
          </a:prstGeom>
          <a:ln w="190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" name="TextBox 40"/>
          <p:cNvSpPr txBox="1"/>
          <p:nvPr/>
        </p:nvSpPr>
        <p:spPr>
          <a:xfrm>
            <a:off x="1738288" y="3888556"/>
            <a:ext cx="80021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400" b="1" dirty="0" smtClean="0"/>
              <a:t>벽체</a:t>
            </a:r>
            <a:endParaRPr lang="ko-KR" altLang="en-US" sz="2400" b="1" dirty="0"/>
          </a:p>
        </p:txBody>
      </p:sp>
      <p:cxnSp>
        <p:nvCxnSpPr>
          <p:cNvPr id="42" name="직선 화살표 연결선 41"/>
          <p:cNvCxnSpPr/>
          <p:nvPr/>
        </p:nvCxnSpPr>
        <p:spPr>
          <a:xfrm>
            <a:off x="2471619" y="5055493"/>
            <a:ext cx="478105" cy="0"/>
          </a:xfrm>
          <a:prstGeom prst="straightConnector1">
            <a:avLst/>
          </a:prstGeom>
          <a:ln w="190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6" name="TextBox 45"/>
          <p:cNvSpPr txBox="1"/>
          <p:nvPr/>
        </p:nvSpPr>
        <p:spPr>
          <a:xfrm>
            <a:off x="1390948" y="4771752"/>
            <a:ext cx="110799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400" b="1" dirty="0" err="1" smtClean="0"/>
              <a:t>기초판</a:t>
            </a:r>
            <a:endParaRPr lang="ko-KR" altLang="en-US" sz="2400" b="1" dirty="0"/>
          </a:p>
        </p:txBody>
      </p:sp>
      <p:sp>
        <p:nvSpPr>
          <p:cNvPr id="48" name="모서리가 둥근 직사각형 47"/>
          <p:cNvSpPr/>
          <p:nvPr/>
        </p:nvSpPr>
        <p:spPr>
          <a:xfrm>
            <a:off x="-38100" y="1268760"/>
            <a:ext cx="9182100" cy="69850"/>
          </a:xfrm>
          <a:prstGeom prst="round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49" name="직사각형 48"/>
          <p:cNvSpPr/>
          <p:nvPr/>
        </p:nvSpPr>
        <p:spPr>
          <a:xfrm>
            <a:off x="0" y="620688"/>
            <a:ext cx="9153625" cy="584775"/>
          </a:xfrm>
          <a:prstGeom prst="rect">
            <a:avLst/>
          </a:prstGeom>
        </p:spPr>
        <p:txBody>
          <a:bodyPr wrap="square" anchor="b">
            <a:spAutoFit/>
          </a:bodyPr>
          <a:lstStyle/>
          <a:p>
            <a:pPr algn="ctr" latinLnBrk="0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3200" spc="-15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프리캐스트</a:t>
            </a:r>
            <a:r>
              <a:rPr lang="ko-KR" altLang="en-US" sz="3200" spc="-1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 옹벽</a:t>
            </a:r>
            <a:r>
              <a:rPr lang="en-US" altLang="ko-KR" sz="3200" spc="-1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: </a:t>
            </a:r>
            <a:r>
              <a:rPr lang="ko-KR" altLang="en-US" sz="3200" spc="-15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기초판</a:t>
            </a:r>
            <a:r>
              <a:rPr lang="en-US" altLang="ko-KR" sz="3200" spc="-1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, </a:t>
            </a:r>
            <a:r>
              <a:rPr lang="ko-KR" altLang="en-US" sz="3200" spc="-1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벽체를 공장서 미리 제작</a:t>
            </a:r>
            <a:endParaRPr lang="en-US" altLang="ko-KR" sz="3200" spc="-15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anose="02030600000101010101" pitchFamily="18" charset="-127"/>
              <a:ea typeface="HY견고딕" panose="02030600000101010101" pitchFamily="18" charset="-127"/>
              <a:cs typeface="Times New Roman" panose="02020603050405020304" pitchFamily="18" charset="0"/>
            </a:endParaRPr>
          </a:p>
        </p:txBody>
      </p:sp>
      <p:cxnSp>
        <p:nvCxnSpPr>
          <p:cNvPr id="50" name="직선 화살표 연결선 49"/>
          <p:cNvCxnSpPr/>
          <p:nvPr/>
        </p:nvCxnSpPr>
        <p:spPr>
          <a:xfrm flipH="1">
            <a:off x="5886078" y="4161433"/>
            <a:ext cx="918170" cy="0"/>
          </a:xfrm>
          <a:prstGeom prst="straightConnector1">
            <a:avLst/>
          </a:prstGeom>
          <a:ln w="190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3" name="TextBox 52"/>
          <p:cNvSpPr txBox="1"/>
          <p:nvPr/>
        </p:nvSpPr>
        <p:spPr>
          <a:xfrm>
            <a:off x="6816016" y="3926656"/>
            <a:ext cx="194476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400" b="1" dirty="0" err="1" smtClean="0"/>
              <a:t>강봉</a:t>
            </a:r>
            <a:r>
              <a:rPr lang="en-US" altLang="ko-KR" sz="2400" b="1" dirty="0" smtClean="0"/>
              <a:t>(</a:t>
            </a:r>
            <a:r>
              <a:rPr lang="ko-KR" altLang="en-US" sz="2400" b="1" dirty="0" smtClean="0"/>
              <a:t>기성품</a:t>
            </a:r>
            <a:r>
              <a:rPr lang="en-US" altLang="ko-KR" sz="2400" b="1" dirty="0" smtClean="0"/>
              <a:t>)</a:t>
            </a:r>
            <a:endParaRPr lang="ko-KR" altLang="en-US" sz="2400" b="1" dirty="0"/>
          </a:p>
        </p:txBody>
      </p:sp>
      <p:cxnSp>
        <p:nvCxnSpPr>
          <p:cNvPr id="54" name="직선 화살표 연결선 53"/>
          <p:cNvCxnSpPr/>
          <p:nvPr/>
        </p:nvCxnSpPr>
        <p:spPr>
          <a:xfrm flipH="1">
            <a:off x="5220072" y="5491832"/>
            <a:ext cx="2037612" cy="0"/>
          </a:xfrm>
          <a:prstGeom prst="straightConnector1">
            <a:avLst/>
          </a:prstGeom>
          <a:ln w="190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5" name="TextBox 54"/>
          <p:cNvSpPr txBox="1"/>
          <p:nvPr/>
        </p:nvSpPr>
        <p:spPr>
          <a:xfrm>
            <a:off x="7257684" y="5030167"/>
            <a:ext cx="1745991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2400" b="1" dirty="0" smtClean="0"/>
              <a:t>기초공사</a:t>
            </a:r>
            <a:endParaRPr lang="en-US" altLang="ko-KR" sz="2400" b="1" dirty="0" smtClean="0"/>
          </a:p>
          <a:p>
            <a:pPr algn="ctr"/>
            <a:r>
              <a:rPr lang="en-US" altLang="ko-KR" sz="2400" b="1" dirty="0" smtClean="0"/>
              <a:t>(</a:t>
            </a:r>
            <a:r>
              <a:rPr lang="ko-KR" altLang="en-US" sz="2400" b="1" dirty="0" err="1" smtClean="0"/>
              <a:t>시공사</a:t>
            </a:r>
            <a:r>
              <a:rPr lang="ko-KR" altLang="en-US" sz="2400" b="1" dirty="0" smtClean="0"/>
              <a:t> 몫</a:t>
            </a:r>
            <a:r>
              <a:rPr lang="en-US" altLang="ko-KR" sz="2400" b="1" dirty="0" smtClean="0"/>
              <a:t>)</a:t>
            </a:r>
            <a:endParaRPr lang="ko-KR" altLang="en-US" sz="2400" b="1" dirty="0"/>
          </a:p>
        </p:txBody>
      </p:sp>
      <p:sp>
        <p:nvSpPr>
          <p:cNvPr id="59" name="직사각형 58"/>
          <p:cNvSpPr/>
          <p:nvPr/>
        </p:nvSpPr>
        <p:spPr>
          <a:xfrm>
            <a:off x="108436" y="1459384"/>
            <a:ext cx="2735372" cy="609972"/>
          </a:xfrm>
          <a:prstGeom prst="rect">
            <a:avLst/>
          </a:prstGeom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  <a:ln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7" name="직사각형 26"/>
          <p:cNvSpPr/>
          <p:nvPr/>
        </p:nvSpPr>
        <p:spPr>
          <a:xfrm>
            <a:off x="5796136" y="1459384"/>
            <a:ext cx="3145109" cy="609972"/>
          </a:xfrm>
          <a:prstGeom prst="rect">
            <a:avLst/>
          </a:prstGeom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  <a:ln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7" name="TextBox 56"/>
          <p:cNvSpPr txBox="1"/>
          <p:nvPr/>
        </p:nvSpPr>
        <p:spPr>
          <a:xfrm>
            <a:off x="5796136" y="1535683"/>
            <a:ext cx="317266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400" b="1" dirty="0" err="1" smtClean="0"/>
              <a:t>현장시공사</a:t>
            </a:r>
            <a:r>
              <a:rPr lang="ko-KR" altLang="en-US" sz="2400" b="1" dirty="0" smtClean="0"/>
              <a:t> 공사 영역</a:t>
            </a:r>
            <a:endParaRPr lang="ko-KR" altLang="en-US" sz="2400" b="1" dirty="0"/>
          </a:p>
        </p:txBody>
      </p:sp>
      <p:sp>
        <p:nvSpPr>
          <p:cNvPr id="56" name="TextBox 55"/>
          <p:cNvSpPr txBox="1"/>
          <p:nvPr/>
        </p:nvSpPr>
        <p:spPr>
          <a:xfrm>
            <a:off x="87925" y="1535683"/>
            <a:ext cx="275588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400" b="1" dirty="0" smtClean="0"/>
              <a:t>특허옹벽의 </a:t>
            </a:r>
            <a:r>
              <a:rPr lang="ko-KR" altLang="en-US" sz="2400" b="1" dirty="0" err="1" smtClean="0"/>
              <a:t>구성품</a:t>
            </a:r>
            <a:endParaRPr lang="ko-KR" altLang="en-US" sz="2400" b="1" dirty="0"/>
          </a:p>
        </p:txBody>
      </p:sp>
      <p:sp>
        <p:nvSpPr>
          <p:cNvPr id="32" name="직사각형 31"/>
          <p:cNvSpPr/>
          <p:nvPr/>
        </p:nvSpPr>
        <p:spPr>
          <a:xfrm>
            <a:off x="2525733" y="6237312"/>
            <a:ext cx="3564971" cy="41875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1" name="TextBox 60"/>
          <p:cNvSpPr txBox="1"/>
          <p:nvPr/>
        </p:nvSpPr>
        <p:spPr>
          <a:xfrm>
            <a:off x="35496" y="5449317"/>
            <a:ext cx="6686446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400" b="1" dirty="0" smtClean="0"/>
              <a:t>긴장유발을 위한</a:t>
            </a:r>
            <a:r>
              <a:rPr lang="en-US" altLang="ko-KR" sz="2400" b="1" dirty="0" smtClean="0"/>
              <a:t/>
            </a:r>
            <a:br>
              <a:rPr lang="en-US" altLang="ko-KR" sz="2400" b="1" dirty="0" smtClean="0"/>
            </a:br>
            <a:r>
              <a:rPr lang="ko-KR" altLang="en-US" sz="2400" b="1" dirty="0" err="1" smtClean="0">
                <a:solidFill>
                  <a:srgbClr val="FF0000"/>
                </a:solidFill>
              </a:rPr>
              <a:t>소켓부</a:t>
            </a:r>
            <a:r>
              <a:rPr lang="ko-KR" altLang="en-US" sz="2400" b="1" dirty="0" smtClean="0"/>
              <a:t> 제작기술</a:t>
            </a:r>
            <a:r>
              <a:rPr lang="en-US" altLang="ko-KR" sz="2400" b="1" dirty="0" smtClean="0"/>
              <a:t>, </a:t>
            </a:r>
            <a:br>
              <a:rPr lang="en-US" altLang="ko-KR" sz="2400" b="1" dirty="0" smtClean="0"/>
            </a:br>
            <a:r>
              <a:rPr lang="ko-KR" altLang="en-US" sz="2400" b="1" dirty="0" smtClean="0"/>
              <a:t>벽체</a:t>
            </a:r>
            <a:r>
              <a:rPr lang="en-US" altLang="ko-KR" sz="2400" b="1" dirty="0" smtClean="0">
                <a:latin typeface="맑은 고딕"/>
                <a:ea typeface="맑은 고딕"/>
              </a:rPr>
              <a:t>·</a:t>
            </a:r>
            <a:r>
              <a:rPr lang="ko-KR" altLang="en-US" sz="2400" b="1" dirty="0" err="1" smtClean="0"/>
              <a:t>기초판</a:t>
            </a:r>
            <a:r>
              <a:rPr lang="ko-KR" altLang="en-US" sz="2400" b="1" dirty="0" smtClean="0"/>
              <a:t> 연결 </a:t>
            </a:r>
            <a:r>
              <a:rPr lang="ko-KR" altLang="en-US" sz="2400" b="1" dirty="0" err="1" smtClean="0">
                <a:solidFill>
                  <a:srgbClr val="FF0000"/>
                </a:solidFill>
              </a:rPr>
              <a:t>힌지구조</a:t>
            </a:r>
            <a:r>
              <a:rPr lang="ko-KR" altLang="en-US" sz="2400" b="1" dirty="0" err="1" smtClean="0"/>
              <a:t>가</a:t>
            </a:r>
            <a:r>
              <a:rPr lang="ko-KR" altLang="en-US" sz="2400" b="1" dirty="0" smtClean="0"/>
              <a:t> </a:t>
            </a:r>
            <a:r>
              <a:rPr lang="ko-KR" altLang="en-US" sz="2400" b="1" dirty="0" smtClean="0">
                <a:solidFill>
                  <a:srgbClr val="FF0000"/>
                </a:solidFill>
              </a:rPr>
              <a:t>특허 기술의 핵심</a:t>
            </a:r>
            <a:endParaRPr lang="ko-KR" altLang="en-US" sz="24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889657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직사각형 35"/>
          <p:cNvSpPr/>
          <p:nvPr/>
        </p:nvSpPr>
        <p:spPr>
          <a:xfrm>
            <a:off x="3037409" y="68585"/>
            <a:ext cx="6106591" cy="48009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26" name="그룹 25"/>
          <p:cNvGrpSpPr/>
          <p:nvPr/>
        </p:nvGrpSpPr>
        <p:grpSpPr>
          <a:xfrm>
            <a:off x="0" y="68584"/>
            <a:ext cx="4275659" cy="480096"/>
            <a:chOff x="0" y="68584"/>
            <a:chExt cx="4275659" cy="480096"/>
          </a:xfrm>
        </p:grpSpPr>
        <p:sp>
          <p:nvSpPr>
            <p:cNvPr id="18" name="자유형 17"/>
            <p:cNvSpPr/>
            <p:nvPr/>
          </p:nvSpPr>
          <p:spPr>
            <a:xfrm>
              <a:off x="1799159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7" name="자유형 16"/>
            <p:cNvSpPr/>
            <p:nvPr/>
          </p:nvSpPr>
          <p:spPr>
            <a:xfrm>
              <a:off x="1376661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6" name="자유형 15"/>
            <p:cNvSpPr/>
            <p:nvPr/>
          </p:nvSpPr>
          <p:spPr>
            <a:xfrm>
              <a:off x="944613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60000"/>
                <a:lumOff val="40000"/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5" name="자유형 14"/>
            <p:cNvSpPr/>
            <p:nvPr/>
          </p:nvSpPr>
          <p:spPr>
            <a:xfrm>
              <a:off x="539552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0" name="직사각형 19"/>
            <p:cNvSpPr/>
            <p:nvPr/>
          </p:nvSpPr>
          <p:spPr>
            <a:xfrm>
              <a:off x="0" y="68584"/>
              <a:ext cx="899592" cy="480095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>
          <a:xfrm>
            <a:off x="49263" y="68654"/>
            <a:ext cx="2133600" cy="365125"/>
          </a:xfrm>
        </p:spPr>
        <p:txBody>
          <a:bodyPr/>
          <a:lstStyle/>
          <a:p>
            <a:pPr algn="l"/>
            <a:fld id="{9D971771-ED62-4CDB-9CAA-7E74D7566A4F}" type="slidenum">
              <a:rPr lang="ko-KR" altLang="en-US" b="1" smtClean="0">
                <a:solidFill>
                  <a:schemeClr val="bg1"/>
                </a:solidFill>
              </a:rPr>
              <a:pPr algn="l"/>
              <a:t>23</a:t>
            </a:fld>
            <a:endParaRPr lang="ko-KR" altLang="en-US" b="1" dirty="0">
              <a:solidFill>
                <a:schemeClr val="bg1"/>
              </a:solidFill>
            </a:endParaRPr>
          </a:p>
        </p:txBody>
      </p:sp>
      <p:sp>
        <p:nvSpPr>
          <p:cNvPr id="4" name="직사각형 3"/>
          <p:cNvSpPr/>
          <p:nvPr/>
        </p:nvSpPr>
        <p:spPr>
          <a:xfrm>
            <a:off x="0" y="-27385"/>
            <a:ext cx="9144000" cy="117393"/>
          </a:xfrm>
          <a:prstGeom prst="rect">
            <a:avLst/>
          </a:prstGeom>
          <a:solidFill>
            <a:srgbClr val="A90B0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4" name="TextBox 43"/>
          <p:cNvSpPr txBox="1"/>
          <p:nvPr/>
        </p:nvSpPr>
        <p:spPr>
          <a:xfrm>
            <a:off x="6876256" y="90009"/>
            <a:ext cx="206498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b="1" dirty="0" smtClean="0">
                <a:latin typeface="HY견명조" panose="02030600000101010101" pitchFamily="18" charset="-127"/>
                <a:ea typeface="HY견명조" panose="02030600000101010101" pitchFamily="18" charset="-127"/>
              </a:rPr>
              <a:t>국회의원 추경호</a:t>
            </a:r>
            <a:endParaRPr lang="ko-KR" altLang="en-US" sz="2000" b="1" dirty="0">
              <a:latin typeface="HY견명조" panose="02030600000101010101" pitchFamily="18" charset="-127"/>
              <a:ea typeface="HY견명조" panose="02030600000101010101" pitchFamily="18" charset="-127"/>
            </a:endParaRPr>
          </a:p>
        </p:txBody>
      </p:sp>
      <p:sp>
        <p:nvSpPr>
          <p:cNvPr id="45" name="직사각형 44"/>
          <p:cNvSpPr/>
          <p:nvPr/>
        </p:nvSpPr>
        <p:spPr>
          <a:xfrm>
            <a:off x="0" y="6768752"/>
            <a:ext cx="9144000" cy="116632"/>
          </a:xfrm>
          <a:prstGeom prst="rect">
            <a:avLst/>
          </a:prstGeom>
          <a:solidFill>
            <a:srgbClr val="A90B0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9" name="모서리가 둥근 직사각형 48"/>
          <p:cNvSpPr/>
          <p:nvPr/>
        </p:nvSpPr>
        <p:spPr>
          <a:xfrm>
            <a:off x="-38100" y="1700808"/>
            <a:ext cx="9182100" cy="69850"/>
          </a:xfrm>
          <a:prstGeom prst="round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50" name="직사각형 49"/>
          <p:cNvSpPr/>
          <p:nvPr/>
        </p:nvSpPr>
        <p:spPr>
          <a:xfrm>
            <a:off x="0" y="551582"/>
            <a:ext cx="9153625" cy="1077218"/>
          </a:xfrm>
          <a:prstGeom prst="rect">
            <a:avLst/>
          </a:prstGeom>
        </p:spPr>
        <p:txBody>
          <a:bodyPr wrap="square" anchor="b">
            <a:spAutoFit/>
          </a:bodyPr>
          <a:lstStyle/>
          <a:p>
            <a:pPr algn="ctr" latinLnBrk="0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부정당업자 입찰참가자격제한 집행정지 통한</a:t>
            </a:r>
            <a:endParaRPr lang="en-US" altLang="ko-KR" sz="3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anose="02030600000101010101" pitchFamily="18" charset="-127"/>
              <a:ea typeface="HY견고딕" panose="02030600000101010101" pitchFamily="18" charset="-127"/>
              <a:cs typeface="Times New Roman" panose="02020603050405020304" pitchFamily="18" charset="0"/>
            </a:endParaRPr>
          </a:p>
          <a:p>
            <a:pPr algn="ctr" latinLnBrk="0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꼼수계약으로 최근 </a:t>
            </a:r>
            <a:r>
              <a:rPr lang="en-US" altLang="ko-KR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10</a:t>
            </a:r>
            <a:r>
              <a:rPr lang="ko-KR" altLang="en-U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년간 약</a:t>
            </a:r>
            <a:r>
              <a:rPr lang="en-US" altLang="ko-KR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18</a:t>
            </a:r>
            <a:r>
              <a:rPr lang="ko-KR" altLang="en-U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조원 납품</a:t>
            </a:r>
            <a:r>
              <a:rPr lang="en-US" altLang="ko-KR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!!</a:t>
            </a:r>
            <a:endParaRPr lang="en-US" altLang="ko-KR" sz="3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anose="02030600000101010101" pitchFamily="18" charset="-127"/>
              <a:ea typeface="HY견고딕" panose="02030600000101010101" pitchFamily="18" charset="-127"/>
              <a:cs typeface="Times New Roman" panose="02020603050405020304" pitchFamily="18" charset="0"/>
            </a:endParaRPr>
          </a:p>
        </p:txBody>
      </p:sp>
      <p:graphicFrame>
        <p:nvGraphicFramePr>
          <p:cNvPr id="5" name="표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48406054"/>
              </p:ext>
            </p:extLst>
          </p:nvPr>
        </p:nvGraphicFramePr>
        <p:xfrm>
          <a:off x="147592" y="4187908"/>
          <a:ext cx="4568424" cy="2409444"/>
        </p:xfrm>
        <a:graphic>
          <a:graphicData uri="http://schemas.openxmlformats.org/drawingml/2006/table">
            <a:tbl>
              <a:tblPr/>
              <a:tblGrid>
                <a:gridCol w="968024"/>
                <a:gridCol w="1512168"/>
                <a:gridCol w="936104"/>
                <a:gridCol w="1152128"/>
              </a:tblGrid>
              <a:tr h="184220"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400" kern="0" spc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분야별</a:t>
                      </a:r>
                    </a:p>
                  </a:txBody>
                  <a:tcPr marL="17907" marR="17907" marT="17907" marB="17907" anchor="ctr">
                    <a:lnL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400" b="1" kern="0" spc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계</a:t>
                      </a: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400" b="1" kern="0" spc="-15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비중</a:t>
                      </a:r>
                      <a:r>
                        <a:rPr lang="en-US" altLang="ko-KR" sz="2400" b="1" kern="0" spc="-15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(%)</a:t>
                      </a:r>
                      <a:endParaRPr lang="ko-KR" altLang="en-US" sz="2400" b="1" kern="0" spc="-15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17780" marR="17780" marT="17780" marB="1778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0825">
                <a:tc rowSpan="3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400" kern="0" spc="0" dirty="0" smtClean="0">
                          <a:solidFill>
                            <a:srgbClr val="FF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집행</a:t>
                      </a:r>
                      <a:endParaRPr lang="en-US" altLang="ko-KR" sz="2400" kern="0" spc="0" dirty="0" smtClean="0">
                        <a:solidFill>
                          <a:srgbClr val="FF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400" kern="0" spc="0" dirty="0" smtClean="0">
                          <a:solidFill>
                            <a:srgbClr val="FF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정지</a:t>
                      </a:r>
                      <a:endParaRPr lang="ko-KR" altLang="en-US" sz="2400" kern="0" spc="0" dirty="0">
                        <a:solidFill>
                          <a:srgbClr val="FF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17907" marR="17907" marT="17907" marB="17907" anchor="ctr">
                    <a:lnL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400" kern="0" spc="0" dirty="0">
                          <a:solidFill>
                            <a:srgbClr val="FF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인용</a:t>
                      </a:r>
                      <a:r>
                        <a:rPr lang="en-US" altLang="ko-KR" sz="2400" kern="0" spc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(</a:t>
                      </a:r>
                      <a:r>
                        <a:rPr lang="en-US" sz="2400" kern="0" spc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A)</a:t>
                      </a: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8890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b="1" kern="0" spc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470</a:t>
                      </a: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b="1" kern="0" spc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(</a:t>
                      </a:r>
                      <a:r>
                        <a:rPr lang="en-US" sz="2400" b="1" kern="0" spc="0" dirty="0">
                          <a:solidFill>
                            <a:srgbClr val="FF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86.4</a:t>
                      </a:r>
                      <a:r>
                        <a:rPr lang="en-US" sz="2400" b="1" kern="0" spc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)</a:t>
                      </a: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422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400" kern="0" spc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기각</a:t>
                      </a:r>
                      <a:r>
                        <a:rPr lang="en-US" altLang="ko-KR" sz="2400" kern="0" spc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(</a:t>
                      </a:r>
                      <a:r>
                        <a:rPr lang="en-US" sz="2400" kern="0" spc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B)</a:t>
                      </a: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8890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b="1" kern="0" spc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66</a:t>
                      </a: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kern="0" spc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(12.1)</a:t>
                      </a: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422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400" kern="0" spc="-4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소취하</a:t>
                      </a:r>
                      <a:r>
                        <a:rPr lang="en-US" altLang="ko-KR" sz="2400" kern="0" spc="-4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(</a:t>
                      </a:r>
                      <a:r>
                        <a:rPr lang="en-US" sz="2400" kern="0" spc="-4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C)</a:t>
                      </a: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8890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b="1" kern="0" spc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8</a:t>
                      </a: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kern="0" spc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(1.5)</a:t>
                      </a: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4220"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400" kern="0" spc="0" dirty="0" err="1" smtClean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본안인용</a:t>
                      </a:r>
                      <a:r>
                        <a:rPr lang="en-US" altLang="ko-KR" sz="2400" kern="0" spc="0" dirty="0" smtClean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(A)</a:t>
                      </a:r>
                      <a:endParaRPr lang="ko-KR" altLang="en-US" sz="2400" kern="0" spc="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17907" marR="17907" marT="17907" marB="17907" anchor="ctr">
                    <a:lnL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8890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b="1" kern="0" spc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60</a:t>
                      </a: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kern="0" spc="0" dirty="0">
                          <a:solidFill>
                            <a:srgbClr val="FF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10.8</a:t>
                      </a: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4220"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400" kern="0" spc="0" dirty="0" err="1" smtClean="0">
                          <a:solidFill>
                            <a:srgbClr val="FF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본안기각</a:t>
                      </a:r>
                      <a:r>
                        <a:rPr lang="en-US" altLang="ko-KR" sz="2400" kern="0" spc="0" dirty="0" smtClean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(B)</a:t>
                      </a:r>
                      <a:endParaRPr lang="en-US" altLang="ko-KR" sz="2400" kern="0" spc="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17907" marR="17907" marT="17907" marB="17907" anchor="ctr">
                    <a:lnL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8890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b="1" kern="0" spc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323</a:t>
                      </a: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b="1" kern="0" spc="0" dirty="0">
                          <a:solidFill>
                            <a:srgbClr val="FF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58.1</a:t>
                      </a: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6" name="Rectangle 1"/>
          <p:cNvSpPr>
            <a:spLocks noChangeArrowheads="1"/>
          </p:cNvSpPr>
          <p:nvPr/>
        </p:nvSpPr>
        <p:spPr bwMode="auto">
          <a:xfrm>
            <a:off x="3535758" y="3845659"/>
            <a:ext cx="1252266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1pPr>
            <a:lvl2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2pPr>
            <a:lvl3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3pPr>
            <a:lvl4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4pPr>
            <a:lvl5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9pPr>
          </a:lstStyle>
          <a:p>
            <a:pPr marL="0" marR="0" lvl="0" indent="0" algn="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HY견고딕" panose="02030600000101010101" pitchFamily="18" charset="-127"/>
                <a:ea typeface="HY견고딕" panose="02030600000101010101" pitchFamily="18" charset="-127"/>
              </a:rPr>
              <a:t>(</a:t>
            </a:r>
            <a:r>
              <a:rPr kumimoji="1" lang="ko-KR" altLang="en-US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HY견고딕" panose="02030600000101010101" pitchFamily="18" charset="-127"/>
                <a:ea typeface="HY견고딕" panose="02030600000101010101" pitchFamily="18" charset="-127"/>
              </a:rPr>
              <a:t>단위 </a:t>
            </a:r>
            <a:r>
              <a:rPr kumimoji="1" lang="en-US" altLang="ko-KR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HY견고딕" panose="02030600000101010101" pitchFamily="18" charset="-127"/>
                <a:ea typeface="HY견고딕" panose="02030600000101010101" pitchFamily="18" charset="-127"/>
              </a:rPr>
              <a:t>: </a:t>
            </a:r>
            <a:r>
              <a:rPr kumimoji="1" lang="ko-KR" altLang="en-US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HY견고딕" panose="02030600000101010101" pitchFamily="18" charset="-127"/>
                <a:ea typeface="HY견고딕" panose="02030600000101010101" pitchFamily="18" charset="-127"/>
              </a:rPr>
              <a:t>건수</a:t>
            </a:r>
            <a:r>
              <a:rPr kumimoji="1" lang="en-US" altLang="ko-KR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HY견고딕" panose="02030600000101010101" pitchFamily="18" charset="-127"/>
                <a:ea typeface="HY견고딕" panose="02030600000101010101" pitchFamily="18" charset="-127"/>
              </a:rPr>
              <a:t>)</a:t>
            </a:r>
            <a:endParaRPr kumimoji="1" lang="en-US" altLang="ko-KR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aphicFrame>
        <p:nvGraphicFramePr>
          <p:cNvPr id="21" name="표 2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88972437"/>
              </p:ext>
            </p:extLst>
          </p:nvPr>
        </p:nvGraphicFramePr>
        <p:xfrm>
          <a:off x="-4" y="2348881"/>
          <a:ext cx="9144008" cy="1440159"/>
        </p:xfrm>
        <a:graphic>
          <a:graphicData uri="http://schemas.openxmlformats.org/drawingml/2006/table">
            <a:tbl>
              <a:tblPr/>
              <a:tblGrid>
                <a:gridCol w="1016987"/>
                <a:gridCol w="1016987"/>
                <a:gridCol w="881846"/>
                <a:gridCol w="1296144"/>
                <a:gridCol w="936104"/>
                <a:gridCol w="1457910"/>
                <a:gridCol w="990362"/>
                <a:gridCol w="1547668"/>
              </a:tblGrid>
              <a:tr h="480053"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800" b="1" kern="0" spc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물 </a:t>
                      </a:r>
                      <a:r>
                        <a:rPr lang="ko-KR" altLang="en-US" sz="2800" b="1" kern="0" spc="0" dirty="0" smtClean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 품</a:t>
                      </a:r>
                      <a:endParaRPr lang="ko-KR" altLang="en-US" sz="2800" b="1" kern="0" spc="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800" b="1" kern="0" spc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용 </a:t>
                      </a:r>
                      <a:r>
                        <a:rPr lang="ko-KR" altLang="en-US" sz="2800" b="1" kern="0" spc="0" dirty="0" smtClean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 역</a:t>
                      </a:r>
                      <a:endParaRPr lang="ko-KR" altLang="en-US" sz="2800" b="1" kern="0" spc="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800" b="1" kern="0" spc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공 </a:t>
                      </a:r>
                      <a:r>
                        <a:rPr lang="ko-KR" altLang="en-US" sz="2800" b="1" kern="0" spc="0" dirty="0" smtClean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 사</a:t>
                      </a:r>
                      <a:endParaRPr lang="ko-KR" altLang="en-US" sz="2800" b="1" kern="0" spc="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800" b="1" kern="0" spc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전 </a:t>
                      </a:r>
                      <a:r>
                        <a:rPr lang="ko-KR" altLang="en-US" sz="2800" b="1" kern="0" spc="0" dirty="0" smtClean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 체</a:t>
                      </a:r>
                      <a:endParaRPr lang="ko-KR" altLang="en-US" sz="2800" b="1" kern="0" spc="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480053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400" b="1" kern="0" spc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건수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400" b="1" kern="0" spc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금액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400" b="1" kern="0" spc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건수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400" b="1" kern="0" spc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금액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400" b="1" kern="0" spc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건수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400" b="1" kern="0" spc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금액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400" b="1" kern="0" spc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건수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400" b="1" kern="0" spc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금액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80053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b="1" kern="0" spc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73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b="1" kern="0" spc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3,470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b="1" kern="0" spc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288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b="1" kern="0" spc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12,407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b="1" kern="0" spc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346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b="1" kern="0" spc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167,370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b="1" kern="0" spc="0" dirty="0">
                          <a:solidFill>
                            <a:srgbClr val="FF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707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b="1" kern="0" spc="0" dirty="0">
                          <a:solidFill>
                            <a:srgbClr val="FF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183,247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22" name="Rectangle 1"/>
          <p:cNvSpPr>
            <a:spLocks noChangeArrowheads="1"/>
          </p:cNvSpPr>
          <p:nvPr/>
        </p:nvSpPr>
        <p:spPr bwMode="auto">
          <a:xfrm>
            <a:off x="1020836" y="1753652"/>
            <a:ext cx="7175362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1pPr>
            <a:lvl2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2pPr>
            <a:lvl3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3pPr>
            <a:lvl4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4pPr>
            <a:lvl5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9pPr>
          </a:lstStyle>
          <a:p>
            <a:pPr marL="0" marR="0" lvl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28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HY견고딕" panose="02030600000101010101" pitchFamily="18" charset="-127"/>
                <a:ea typeface="HY견고딕" panose="02030600000101010101" pitchFamily="18" charset="-127"/>
              </a:rPr>
              <a:t>&lt;</a:t>
            </a:r>
            <a:r>
              <a:rPr kumimoji="1" lang="ko-KR" altLang="en-US" sz="28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HY견고딕" panose="02030600000101010101" pitchFamily="18" charset="-127"/>
                <a:ea typeface="HY견고딕" panose="02030600000101010101" pitchFamily="18" charset="-127"/>
              </a:rPr>
              <a:t>부정당제재 이후 소송통한 꼼수 계약 현황</a:t>
            </a:r>
            <a:r>
              <a:rPr kumimoji="1" lang="en-US" altLang="ko-KR" sz="28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HY견고딕" panose="02030600000101010101" pitchFamily="18" charset="-127"/>
                <a:ea typeface="HY견고딕" panose="02030600000101010101" pitchFamily="18" charset="-127"/>
              </a:rPr>
              <a:t>&gt;</a:t>
            </a:r>
            <a:endParaRPr kumimoji="1" lang="en-US" altLang="ko-KR" sz="36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4932040" y="3879046"/>
            <a:ext cx="4009205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3600" b="1" spc="-300" dirty="0" err="1" smtClean="0"/>
              <a:t>본안</a:t>
            </a:r>
            <a:r>
              <a:rPr lang="ko-KR" altLang="en-US" sz="3600" b="1" spc="-300" dirty="0" smtClean="0"/>
              <a:t> 소송서 </a:t>
            </a:r>
            <a:endParaRPr lang="en-US" altLang="ko-KR" sz="3600" b="1" spc="-300" dirty="0" smtClean="0"/>
          </a:p>
          <a:p>
            <a:pPr algn="ctr"/>
            <a:r>
              <a:rPr lang="ko-KR" altLang="en-US" sz="3600" b="1" spc="-300" dirty="0" smtClean="0"/>
              <a:t>패소하더라도 </a:t>
            </a:r>
            <a:endParaRPr lang="en-US" altLang="ko-KR" sz="3600" b="1" spc="-300" dirty="0" smtClean="0"/>
          </a:p>
          <a:p>
            <a:pPr algn="ctr"/>
            <a:r>
              <a:rPr lang="ko-KR" altLang="en-US" sz="3600" b="1" spc="-300" dirty="0" smtClean="0"/>
              <a:t>집행정지로 계속 </a:t>
            </a:r>
            <a:endParaRPr lang="en-US" altLang="ko-KR" sz="3600" b="1" spc="-300" dirty="0" smtClean="0"/>
          </a:p>
          <a:p>
            <a:pPr algn="ctr"/>
            <a:r>
              <a:rPr lang="ko-KR" altLang="en-US" sz="3600" b="1" spc="-300" dirty="0" smtClean="0"/>
              <a:t>납품해 손실 없이</a:t>
            </a:r>
            <a:endParaRPr lang="en-US" altLang="ko-KR" sz="3600" b="1" spc="-300" dirty="0" smtClean="0"/>
          </a:p>
          <a:p>
            <a:pPr algn="ctr"/>
            <a:r>
              <a:rPr lang="ko-KR" altLang="en-US" sz="3600" b="1" spc="-300" dirty="0" smtClean="0"/>
              <a:t>규제 무력화</a:t>
            </a:r>
            <a:r>
              <a:rPr lang="en-US" altLang="ko-KR" sz="3600" b="1" spc="-300" dirty="0" smtClean="0"/>
              <a:t>!</a:t>
            </a:r>
            <a:r>
              <a:rPr lang="ko-KR" altLang="en-US" sz="3600" b="1" spc="-300" dirty="0" smtClean="0"/>
              <a:t> </a:t>
            </a:r>
            <a:endParaRPr lang="ko-KR" altLang="en-US" sz="3600" b="1" spc="-300" dirty="0"/>
          </a:p>
        </p:txBody>
      </p:sp>
    </p:spTree>
    <p:extLst>
      <p:ext uri="{BB962C8B-B14F-4D97-AF65-F5344CB8AC3E}">
        <p14:creationId xmlns:p14="http://schemas.microsoft.com/office/powerpoint/2010/main" val="4077040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직사각형 35"/>
          <p:cNvSpPr/>
          <p:nvPr/>
        </p:nvSpPr>
        <p:spPr>
          <a:xfrm>
            <a:off x="3037409" y="68585"/>
            <a:ext cx="6106591" cy="48009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26" name="그룹 25"/>
          <p:cNvGrpSpPr/>
          <p:nvPr/>
        </p:nvGrpSpPr>
        <p:grpSpPr>
          <a:xfrm>
            <a:off x="0" y="68584"/>
            <a:ext cx="4275659" cy="480096"/>
            <a:chOff x="0" y="68584"/>
            <a:chExt cx="4275659" cy="480096"/>
          </a:xfrm>
        </p:grpSpPr>
        <p:sp>
          <p:nvSpPr>
            <p:cNvPr id="18" name="자유형 17"/>
            <p:cNvSpPr/>
            <p:nvPr/>
          </p:nvSpPr>
          <p:spPr>
            <a:xfrm>
              <a:off x="1799159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7" name="자유형 16"/>
            <p:cNvSpPr/>
            <p:nvPr/>
          </p:nvSpPr>
          <p:spPr>
            <a:xfrm>
              <a:off x="1376661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6" name="자유형 15"/>
            <p:cNvSpPr/>
            <p:nvPr/>
          </p:nvSpPr>
          <p:spPr>
            <a:xfrm>
              <a:off x="944613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60000"/>
                <a:lumOff val="40000"/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5" name="자유형 14"/>
            <p:cNvSpPr/>
            <p:nvPr/>
          </p:nvSpPr>
          <p:spPr>
            <a:xfrm>
              <a:off x="539552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0" name="직사각형 19"/>
            <p:cNvSpPr/>
            <p:nvPr/>
          </p:nvSpPr>
          <p:spPr>
            <a:xfrm>
              <a:off x="0" y="68584"/>
              <a:ext cx="899592" cy="480095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>
          <a:xfrm>
            <a:off x="49263" y="68654"/>
            <a:ext cx="2133600" cy="365125"/>
          </a:xfrm>
        </p:spPr>
        <p:txBody>
          <a:bodyPr/>
          <a:lstStyle/>
          <a:p>
            <a:pPr algn="l"/>
            <a:fld id="{9D971771-ED62-4CDB-9CAA-7E74D7566A4F}" type="slidenum">
              <a:rPr lang="ko-KR" altLang="en-US" b="1" smtClean="0">
                <a:solidFill>
                  <a:schemeClr val="bg1"/>
                </a:solidFill>
              </a:rPr>
              <a:pPr algn="l"/>
              <a:t>24</a:t>
            </a:fld>
            <a:endParaRPr lang="ko-KR" altLang="en-US" b="1" dirty="0">
              <a:solidFill>
                <a:schemeClr val="bg1"/>
              </a:solidFill>
            </a:endParaRPr>
          </a:p>
        </p:txBody>
      </p:sp>
      <p:sp>
        <p:nvSpPr>
          <p:cNvPr id="4" name="직사각형 3"/>
          <p:cNvSpPr/>
          <p:nvPr/>
        </p:nvSpPr>
        <p:spPr>
          <a:xfrm>
            <a:off x="0" y="-27385"/>
            <a:ext cx="9144000" cy="117393"/>
          </a:xfrm>
          <a:prstGeom prst="rect">
            <a:avLst/>
          </a:prstGeom>
          <a:solidFill>
            <a:srgbClr val="A90B0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4" name="TextBox 43"/>
          <p:cNvSpPr txBox="1"/>
          <p:nvPr/>
        </p:nvSpPr>
        <p:spPr>
          <a:xfrm>
            <a:off x="6876256" y="90009"/>
            <a:ext cx="206498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b="1" dirty="0" smtClean="0">
                <a:latin typeface="HY견명조" panose="02030600000101010101" pitchFamily="18" charset="-127"/>
                <a:ea typeface="HY견명조" panose="02030600000101010101" pitchFamily="18" charset="-127"/>
              </a:rPr>
              <a:t>국회의원 추경호</a:t>
            </a:r>
            <a:endParaRPr lang="ko-KR" altLang="en-US" sz="2000" b="1" dirty="0">
              <a:latin typeface="HY견명조" panose="02030600000101010101" pitchFamily="18" charset="-127"/>
              <a:ea typeface="HY견명조" panose="02030600000101010101" pitchFamily="18" charset="-127"/>
            </a:endParaRPr>
          </a:p>
        </p:txBody>
      </p:sp>
      <p:sp>
        <p:nvSpPr>
          <p:cNvPr id="45" name="직사각형 44"/>
          <p:cNvSpPr/>
          <p:nvPr/>
        </p:nvSpPr>
        <p:spPr>
          <a:xfrm>
            <a:off x="0" y="6768752"/>
            <a:ext cx="9144000" cy="116632"/>
          </a:xfrm>
          <a:prstGeom prst="rect">
            <a:avLst/>
          </a:prstGeom>
          <a:solidFill>
            <a:srgbClr val="A90B0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9" name="모서리가 둥근 직사각형 48"/>
          <p:cNvSpPr/>
          <p:nvPr/>
        </p:nvSpPr>
        <p:spPr>
          <a:xfrm>
            <a:off x="-38100" y="1268760"/>
            <a:ext cx="9182100" cy="69850"/>
          </a:xfrm>
          <a:prstGeom prst="round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50" name="직사각형 49"/>
          <p:cNvSpPr/>
          <p:nvPr/>
        </p:nvSpPr>
        <p:spPr>
          <a:xfrm>
            <a:off x="0" y="620688"/>
            <a:ext cx="9153625" cy="584775"/>
          </a:xfrm>
          <a:prstGeom prst="rect">
            <a:avLst/>
          </a:prstGeom>
        </p:spPr>
        <p:txBody>
          <a:bodyPr wrap="square" anchor="b">
            <a:spAutoFit/>
          </a:bodyPr>
          <a:lstStyle/>
          <a:p>
            <a:pPr algn="ctr" latinLnBrk="0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말로만 </a:t>
            </a:r>
            <a:r>
              <a:rPr lang="ko-KR" altLang="en-US" sz="32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원스트라이크</a:t>
            </a:r>
            <a:r>
              <a:rPr lang="ko-KR" altLang="en-U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 아웃</a:t>
            </a:r>
            <a:r>
              <a:rPr lang="en-US" altLang="ko-KR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? </a:t>
            </a:r>
            <a:r>
              <a:rPr lang="ko-KR" altLang="en-U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가스공사는</a:t>
            </a:r>
            <a:r>
              <a:rPr lang="en-US" altLang="ko-KR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??</a:t>
            </a:r>
            <a:endParaRPr lang="en-US" altLang="ko-KR" sz="3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anose="02030600000101010101" pitchFamily="18" charset="-127"/>
              <a:ea typeface="HY견고딕" panose="02030600000101010101" pitchFamily="18" charset="-127"/>
              <a:cs typeface="Times New Roman" panose="02020603050405020304" pitchFamily="18" charset="0"/>
            </a:endParaRPr>
          </a:p>
        </p:txBody>
      </p:sp>
      <p:graphicFrame>
        <p:nvGraphicFramePr>
          <p:cNvPr id="3" name="표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43918946"/>
              </p:ext>
            </p:extLst>
          </p:nvPr>
        </p:nvGraphicFramePr>
        <p:xfrm>
          <a:off x="107504" y="1516064"/>
          <a:ext cx="8928992" cy="4793256"/>
        </p:xfrm>
        <a:graphic>
          <a:graphicData uri="http://schemas.openxmlformats.org/drawingml/2006/table">
            <a:tbl>
              <a:tblPr/>
              <a:tblGrid>
                <a:gridCol w="1701787"/>
                <a:gridCol w="1479814"/>
                <a:gridCol w="3255590"/>
                <a:gridCol w="1051641"/>
                <a:gridCol w="724135"/>
                <a:gridCol w="716025"/>
              </a:tblGrid>
              <a:tr h="319490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kern="0" spc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위탁대상기관</a:t>
                      </a:r>
                    </a:p>
                  </a:txBody>
                  <a:tcPr marL="62693" marR="62693" marT="17333" marB="17333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kern="0" spc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위탁 사유</a:t>
                      </a:r>
                    </a:p>
                  </a:txBody>
                  <a:tcPr marL="62693" marR="62693" marT="17333" marB="1733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kern="0" spc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위탁 계약사무</a:t>
                      </a:r>
                    </a:p>
                  </a:txBody>
                  <a:tcPr marL="62693" marR="62693" marT="17333" marB="1733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kern="0" spc="-16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위탁일자</a:t>
                      </a:r>
                    </a:p>
                  </a:txBody>
                  <a:tcPr marL="62693" marR="62693" marT="17333" marB="1733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kern="0" spc="-160" dirty="0" err="1" smtClean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위탁액</a:t>
                      </a:r>
                      <a:endParaRPr lang="ko-KR" altLang="en-US" sz="1600" b="1" kern="0" spc="-16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62693" marR="62693" marT="17333" marB="1733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kern="0" spc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비고</a:t>
                      </a:r>
                    </a:p>
                  </a:txBody>
                  <a:tcPr marL="62693" marR="62693" marT="17333" marB="1733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9490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kern="0" spc="0" dirty="0">
                          <a:solidFill>
                            <a:srgbClr val="FF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한국가스공사</a:t>
                      </a:r>
                    </a:p>
                  </a:txBody>
                  <a:tcPr marL="62693" marR="62693" marT="17333" marB="17333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kern="0" spc="0" dirty="0">
                          <a:solidFill>
                            <a:srgbClr val="FF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뇌물수수</a:t>
                      </a:r>
                      <a:r>
                        <a:rPr lang="en-US" altLang="ko-KR" sz="1600" b="1" kern="0" spc="0" dirty="0">
                          <a:solidFill>
                            <a:srgbClr val="FF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(</a:t>
                      </a:r>
                      <a:r>
                        <a:rPr lang="ko-KR" altLang="en-US" sz="1600" b="1" kern="0" spc="0" dirty="0">
                          <a:solidFill>
                            <a:srgbClr val="FF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기소</a:t>
                      </a:r>
                      <a:r>
                        <a:rPr lang="en-US" altLang="ko-KR" sz="1600" b="1" kern="0" spc="0" dirty="0">
                          <a:solidFill>
                            <a:srgbClr val="FF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)</a:t>
                      </a:r>
                      <a:endParaRPr lang="ko-KR" altLang="en-US" sz="1600" b="1" kern="0" spc="0" dirty="0">
                        <a:solidFill>
                          <a:srgbClr val="FF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62693" marR="62693" marT="17333" marB="1733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kern="0" spc="0">
                          <a:solidFill>
                            <a:srgbClr val="FF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정보기획팀 정보화 용역</a:t>
                      </a:r>
                    </a:p>
                  </a:txBody>
                  <a:tcPr marL="62693" marR="62693" marT="17333" marB="1733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7940" marR="0" indent="-2794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kern="0" spc="0" dirty="0" smtClean="0">
                          <a:solidFill>
                            <a:srgbClr val="FF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`15.4.30</a:t>
                      </a:r>
                      <a:endParaRPr lang="en-US" sz="1600" b="1" kern="0" spc="0" dirty="0">
                        <a:solidFill>
                          <a:srgbClr val="FF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62693" marR="62693" marT="17333" marB="1733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7940" marR="0" indent="-2794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kern="0" spc="0" dirty="0" smtClean="0">
                          <a:solidFill>
                            <a:srgbClr val="FF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170</a:t>
                      </a:r>
                      <a:endParaRPr lang="en-US" sz="1600" b="1" kern="0" spc="0" dirty="0">
                        <a:solidFill>
                          <a:srgbClr val="FF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62693" marR="62693" marT="17333" marB="1733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7940" marR="0" indent="-2794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kern="0" spc="0">
                          <a:solidFill>
                            <a:srgbClr val="FF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종료</a:t>
                      </a:r>
                    </a:p>
                  </a:txBody>
                  <a:tcPr marL="62693" marR="62693" marT="17333" marB="1733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8698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kern="0" spc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한국수력원자력</a:t>
                      </a:r>
                    </a:p>
                  </a:txBody>
                  <a:tcPr marL="62693" marR="62693" marT="17333" marB="17333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kern="0" spc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뇌물수수</a:t>
                      </a:r>
                      <a:r>
                        <a:rPr lang="en-US" altLang="ko-KR" sz="1600" kern="0" spc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(</a:t>
                      </a:r>
                      <a:r>
                        <a:rPr lang="ko-KR" altLang="en-US" sz="1600" kern="0" spc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기소</a:t>
                      </a:r>
                      <a:r>
                        <a:rPr lang="en-US" altLang="ko-KR" sz="1600" kern="0" spc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)</a:t>
                      </a:r>
                      <a:endParaRPr lang="ko-KR" altLang="en-US" sz="1600" kern="0" spc="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62693" marR="62693" marT="17333" marB="1733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kern="0" spc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양양 양수발전소 물품</a:t>
                      </a:r>
                      <a:r>
                        <a:rPr lang="en-US" altLang="ko-KR" sz="1600" kern="0" spc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, </a:t>
                      </a:r>
                      <a:r>
                        <a:rPr lang="ko-KR" altLang="en-US" sz="1600" kern="0" spc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공사</a:t>
                      </a:r>
                      <a:r>
                        <a:rPr lang="en-US" altLang="ko-KR" sz="1600" kern="0" spc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, </a:t>
                      </a:r>
                      <a:r>
                        <a:rPr lang="ko-KR" altLang="en-US" sz="1600" kern="0" spc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용역</a:t>
                      </a:r>
                    </a:p>
                  </a:txBody>
                  <a:tcPr marL="62693" marR="62693" marT="17333" marB="1733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7940" marR="0" indent="-2794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0" spc="0" dirty="0" smtClean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`15.5.26</a:t>
                      </a:r>
                      <a:endParaRPr lang="en-US" sz="1600" kern="0" spc="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62693" marR="62693" marT="17333" marB="1733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7940" marR="0" indent="-2794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0" spc="0" dirty="0" smtClean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105</a:t>
                      </a:r>
                      <a:endParaRPr lang="en-US" sz="1600" kern="0" spc="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62693" marR="62693" marT="17333" marB="1733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7940" marR="0" indent="-2794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kern="0" spc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종료</a:t>
                      </a:r>
                    </a:p>
                  </a:txBody>
                  <a:tcPr marL="62693" marR="62693" marT="17333" marB="1733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8698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kern="0" spc="-15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한국토지주택공사</a:t>
                      </a:r>
                    </a:p>
                  </a:txBody>
                  <a:tcPr marL="62693" marR="62693" marT="17333" marB="17333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kern="0" spc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뇌물수수</a:t>
                      </a:r>
                      <a:r>
                        <a:rPr lang="en-US" altLang="ko-KR" sz="1600" kern="0" spc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(</a:t>
                      </a:r>
                      <a:r>
                        <a:rPr lang="ko-KR" altLang="en-US" sz="1600" kern="0" spc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기소</a:t>
                      </a:r>
                      <a:r>
                        <a:rPr lang="en-US" altLang="ko-KR" sz="1600" kern="0" spc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)</a:t>
                      </a:r>
                      <a:endParaRPr lang="ko-KR" altLang="en-US" sz="1600" kern="0" spc="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62693" marR="62693" marT="17333" marB="1733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kern="0" spc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김포사업단 </a:t>
                      </a:r>
                      <a:r>
                        <a:rPr lang="ko-KR" altLang="en-US" sz="1600" kern="0" spc="0" dirty="0" err="1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공사용자재</a:t>
                      </a:r>
                      <a:endParaRPr lang="ko-KR" altLang="en-US" sz="1600" kern="0" spc="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62693" marR="62693" marT="17333" marB="1733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7940" marR="0" indent="-2794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0" spc="0" dirty="0" smtClean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`15.6.1</a:t>
                      </a:r>
                      <a:endParaRPr lang="en-US" sz="1600" kern="0" spc="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62693" marR="62693" marT="17333" marB="1733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7940" marR="0" indent="-2794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0" spc="0" dirty="0" smtClean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15</a:t>
                      </a:r>
                      <a:endParaRPr lang="en-US" sz="1600" kern="0" spc="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62693" marR="62693" marT="17333" marB="1733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7940" marR="0" indent="-2794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kern="0" spc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종료</a:t>
                      </a:r>
                    </a:p>
                  </a:txBody>
                  <a:tcPr marL="62693" marR="62693" marT="17333" marB="1733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8698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kern="0" spc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한국농어촌공사</a:t>
                      </a:r>
                    </a:p>
                  </a:txBody>
                  <a:tcPr marL="62693" marR="62693" marT="17333" marB="17333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kern="0" spc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뇌물수수</a:t>
                      </a:r>
                      <a:r>
                        <a:rPr lang="en-US" altLang="ko-KR" sz="1600" kern="0" spc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(</a:t>
                      </a:r>
                      <a:r>
                        <a:rPr lang="ko-KR" altLang="en-US" sz="1600" kern="0" spc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기소</a:t>
                      </a:r>
                      <a:r>
                        <a:rPr lang="en-US" altLang="ko-KR" sz="1600" kern="0" spc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)</a:t>
                      </a:r>
                      <a:endParaRPr lang="ko-KR" altLang="en-US" sz="1600" kern="0" spc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62693" marR="62693" marT="17333" marB="1733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kern="0" spc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음성지사 등 </a:t>
                      </a:r>
                      <a:r>
                        <a:rPr lang="en-US" altLang="ko-KR" sz="1600" kern="0" spc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10</a:t>
                      </a:r>
                      <a:r>
                        <a:rPr lang="ko-KR" altLang="en-US" sz="1600" kern="0" spc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개 지사 </a:t>
                      </a:r>
                    </a:p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kern="0" spc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물품</a:t>
                      </a:r>
                      <a:r>
                        <a:rPr lang="en-US" altLang="ko-KR" sz="1600" kern="0" spc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, </a:t>
                      </a:r>
                      <a:r>
                        <a:rPr lang="ko-KR" altLang="en-US" sz="1600" kern="0" spc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공사</a:t>
                      </a:r>
                      <a:r>
                        <a:rPr lang="en-US" altLang="ko-KR" sz="1600" kern="0" spc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, </a:t>
                      </a:r>
                      <a:r>
                        <a:rPr lang="ko-KR" altLang="en-US" sz="1600" kern="0" spc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용역</a:t>
                      </a:r>
                    </a:p>
                  </a:txBody>
                  <a:tcPr marL="62693" marR="62693" marT="17333" marB="1733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7940" marR="0" indent="-2794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0" spc="0" dirty="0" smtClean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`15.6.30</a:t>
                      </a:r>
                      <a:endParaRPr lang="en-US" sz="1600" kern="0" spc="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62693" marR="62693" marT="17333" marB="1733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7940" marR="0" indent="-2794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0" spc="0" dirty="0" smtClean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966</a:t>
                      </a:r>
                      <a:endParaRPr lang="en-US" sz="1600" kern="0" spc="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62693" marR="62693" marT="17333" marB="1733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7940" marR="0" indent="-2794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kern="0" spc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종료</a:t>
                      </a:r>
                    </a:p>
                  </a:txBody>
                  <a:tcPr marL="62693" marR="62693" marT="17333" marB="1733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8698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kern="0" spc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한국전력공사</a:t>
                      </a:r>
                    </a:p>
                  </a:txBody>
                  <a:tcPr marL="62693" marR="62693" marT="17333" marB="17333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kern="0" spc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뇌물수수</a:t>
                      </a:r>
                      <a:r>
                        <a:rPr lang="en-US" altLang="ko-KR" sz="1600" kern="0" spc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(</a:t>
                      </a:r>
                      <a:r>
                        <a:rPr lang="ko-KR" altLang="en-US" sz="1600" kern="0" spc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기소</a:t>
                      </a:r>
                      <a:r>
                        <a:rPr lang="en-US" altLang="ko-KR" sz="1600" kern="0" spc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)</a:t>
                      </a:r>
                      <a:endParaRPr lang="ko-KR" altLang="en-US" sz="1600" kern="0" spc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62693" marR="62693" marT="17333" marB="1733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kern="0" spc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나주지사 배전공사 감리</a:t>
                      </a:r>
                    </a:p>
                  </a:txBody>
                  <a:tcPr marL="62693" marR="62693" marT="17333" marB="1733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7940" marR="0" indent="-2794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0" spc="0" dirty="0" smtClean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`15.6.9</a:t>
                      </a:r>
                      <a:endParaRPr lang="en-US" sz="1600" kern="0" spc="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62693" marR="62693" marT="17333" marB="1733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7940" marR="0" indent="-2794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0" spc="0" dirty="0" smtClean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12</a:t>
                      </a:r>
                      <a:endParaRPr lang="en-US" sz="1600" kern="0" spc="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62693" marR="62693" marT="17333" marB="1733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7940" marR="0" indent="-2794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kern="0" spc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종료</a:t>
                      </a:r>
                    </a:p>
                  </a:txBody>
                  <a:tcPr marL="62693" marR="62693" marT="17333" marB="1733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8698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kern="0" spc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한국도로공사</a:t>
                      </a:r>
                    </a:p>
                  </a:txBody>
                  <a:tcPr marL="62693" marR="62693" marT="17333" marB="17333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kern="0" spc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뇌물수수</a:t>
                      </a:r>
                      <a:r>
                        <a:rPr lang="en-US" altLang="ko-KR" sz="1600" kern="0" spc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(</a:t>
                      </a:r>
                      <a:r>
                        <a:rPr lang="ko-KR" altLang="en-US" sz="1600" kern="0" spc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기소</a:t>
                      </a:r>
                      <a:r>
                        <a:rPr lang="en-US" altLang="ko-KR" sz="1600" kern="0" spc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)</a:t>
                      </a:r>
                      <a:endParaRPr lang="ko-KR" altLang="en-US" sz="1600" kern="0" spc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62693" marR="62693" marT="17333" marB="1733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kern="0" spc="0" dirty="0" err="1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재난안전처</a:t>
                      </a:r>
                      <a:r>
                        <a:rPr lang="ko-KR" altLang="en-US" sz="1600" kern="0" spc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 정밀 안전 진단 용역</a:t>
                      </a:r>
                    </a:p>
                  </a:txBody>
                  <a:tcPr marL="62693" marR="62693" marT="17333" marB="1733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7940" marR="0" indent="-2794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0" spc="0" dirty="0" smtClean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`15.6.4</a:t>
                      </a:r>
                      <a:endParaRPr lang="en-US" sz="1600" kern="0" spc="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62693" marR="62693" marT="17333" marB="1733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7940" marR="0" indent="-2794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0" spc="0" dirty="0" smtClean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3</a:t>
                      </a:r>
                      <a:endParaRPr lang="en-US" sz="1600" kern="0" spc="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62693" marR="62693" marT="17333" marB="1733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7940" marR="0" indent="-2794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kern="0" spc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종료</a:t>
                      </a:r>
                    </a:p>
                  </a:txBody>
                  <a:tcPr marL="62693" marR="62693" marT="17333" marB="1733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8698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kern="0" spc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한국철도공사</a:t>
                      </a:r>
                    </a:p>
                  </a:txBody>
                  <a:tcPr marL="62693" marR="62693" marT="17333" marB="17333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kern="0" spc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뇌물수수</a:t>
                      </a:r>
                      <a:r>
                        <a:rPr lang="en-US" altLang="ko-KR" sz="1600" kern="0" spc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(</a:t>
                      </a:r>
                      <a:r>
                        <a:rPr lang="ko-KR" altLang="en-US" sz="1600" kern="0" spc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기소</a:t>
                      </a:r>
                      <a:r>
                        <a:rPr lang="en-US" altLang="ko-KR" sz="1600" kern="0" spc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)</a:t>
                      </a:r>
                      <a:endParaRPr lang="ko-KR" altLang="en-US" sz="1600" kern="0" spc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62693" marR="62693" marT="17333" marB="1733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kern="0" spc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회계통합센터 물품 계약자 선정</a:t>
                      </a:r>
                    </a:p>
                  </a:txBody>
                  <a:tcPr marL="62693" marR="62693" marT="17333" marB="1733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7940" marR="0" indent="-2794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0" spc="0" dirty="0" smtClean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`15.8.1</a:t>
                      </a:r>
                      <a:endParaRPr lang="en-US" sz="1600" kern="0" spc="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62693" marR="62693" marT="17333" marB="1733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7940" marR="0" indent="-2794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0" spc="0" dirty="0" smtClean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76</a:t>
                      </a:r>
                      <a:endParaRPr lang="en-US" sz="1600" kern="0" spc="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62693" marR="62693" marT="17333" marB="1733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7940" marR="0" indent="-2794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kern="0" spc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종료</a:t>
                      </a:r>
                    </a:p>
                  </a:txBody>
                  <a:tcPr marL="62693" marR="62693" marT="17333" marB="1733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8698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kern="0" spc="-15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한국철도시설공단</a:t>
                      </a:r>
                    </a:p>
                  </a:txBody>
                  <a:tcPr marL="62693" marR="62693" marT="17333" marB="17333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EAE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kern="0" spc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뇌물수수</a:t>
                      </a:r>
                      <a:r>
                        <a:rPr lang="en-US" altLang="ko-KR" sz="1600" kern="0" spc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(</a:t>
                      </a:r>
                      <a:r>
                        <a:rPr lang="ko-KR" altLang="en-US" sz="1600" kern="0" spc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기소</a:t>
                      </a:r>
                      <a:r>
                        <a:rPr lang="en-US" altLang="ko-KR" sz="1600" kern="0" spc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)</a:t>
                      </a:r>
                      <a:endParaRPr lang="ko-KR" altLang="en-US" sz="1600" kern="0" spc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62693" marR="62693" marT="17333" marB="1733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EAE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kern="0" spc="-15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건설본부 설계 중간단계 적정성 검토 </a:t>
                      </a:r>
                    </a:p>
                  </a:txBody>
                  <a:tcPr marL="62693" marR="62693" marT="17333" marB="1733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EAED"/>
                    </a:solidFill>
                  </a:tcPr>
                </a:tc>
                <a:tc>
                  <a:txBody>
                    <a:bodyPr/>
                    <a:lstStyle/>
                    <a:p>
                      <a:pPr marL="27940" marR="0" indent="-2794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0" spc="-150" dirty="0" smtClean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`15.11.23</a:t>
                      </a:r>
                      <a:endParaRPr lang="en-US" sz="1600" kern="0" spc="-15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62693" marR="62693" marT="17333" marB="1733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EAED"/>
                    </a:solidFill>
                  </a:tcPr>
                </a:tc>
                <a:tc>
                  <a:txBody>
                    <a:bodyPr/>
                    <a:lstStyle/>
                    <a:p>
                      <a:pPr marL="27940" marR="0" indent="-2794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600" kern="0" spc="0" dirty="0" smtClean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2</a:t>
                      </a:r>
                      <a:r>
                        <a:rPr lang="ko-KR" altLang="en-US" sz="1600" kern="0" spc="0" dirty="0" smtClean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건</a:t>
                      </a:r>
                      <a:r>
                        <a:rPr lang="en-US" altLang="ko-KR" sz="1600" kern="0" spc="0" baseline="30000" dirty="0" smtClean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*</a:t>
                      </a:r>
                      <a:endParaRPr lang="en-US" altLang="ko-KR" sz="1600" kern="0" spc="0" baseline="3000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62693" marR="62693" marT="17333" marB="1733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EAED"/>
                    </a:solidFill>
                  </a:tcPr>
                </a:tc>
                <a:tc>
                  <a:txBody>
                    <a:bodyPr/>
                    <a:lstStyle/>
                    <a:p>
                      <a:pPr marL="27940" marR="0" indent="-2794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kern="0" spc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진행</a:t>
                      </a:r>
                    </a:p>
                  </a:txBody>
                  <a:tcPr marL="62693" marR="62693" marT="17333" marB="1733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EAED"/>
                    </a:solidFill>
                  </a:tcPr>
                </a:tc>
              </a:tr>
              <a:tr h="388698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kern="0" spc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한국남부발전</a:t>
                      </a:r>
                    </a:p>
                  </a:txBody>
                  <a:tcPr marL="62693" marR="62693" marT="17333" marB="17333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EAE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kern="0" spc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뇌물수수</a:t>
                      </a:r>
                      <a:r>
                        <a:rPr lang="en-US" altLang="ko-KR" sz="1600" kern="0" spc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(</a:t>
                      </a:r>
                      <a:r>
                        <a:rPr lang="ko-KR" altLang="en-US" sz="1600" kern="0" spc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기소</a:t>
                      </a:r>
                      <a:r>
                        <a:rPr lang="en-US" altLang="ko-KR" sz="1600" kern="0" spc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)</a:t>
                      </a:r>
                      <a:endParaRPr lang="ko-KR" altLang="en-US" sz="1600" kern="0" spc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62693" marR="62693" marT="17333" marB="1733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EAE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600" kern="0" spc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ICT</a:t>
                      </a:r>
                      <a:r>
                        <a:rPr lang="ko-KR" altLang="en-US" sz="1600" kern="0" spc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총괄부 </a:t>
                      </a:r>
                      <a:r>
                        <a:rPr lang="en-US" altLang="ko-KR" sz="1600" kern="0" spc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ICT </a:t>
                      </a:r>
                      <a:r>
                        <a:rPr lang="ko-KR" altLang="en-US" sz="1600" kern="0" spc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장비 구매 등</a:t>
                      </a:r>
                    </a:p>
                  </a:txBody>
                  <a:tcPr marL="62693" marR="62693" marT="17333" marB="1733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EAED"/>
                    </a:solidFill>
                  </a:tcPr>
                </a:tc>
                <a:tc>
                  <a:txBody>
                    <a:bodyPr/>
                    <a:lstStyle/>
                    <a:p>
                      <a:pPr marL="27940" marR="0" indent="-2794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0" spc="0" dirty="0" smtClean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`17.02.1</a:t>
                      </a:r>
                      <a:endParaRPr lang="en-US" sz="1600" kern="0" spc="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62693" marR="62693" marT="17333" marB="1733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EAED"/>
                    </a:solidFill>
                  </a:tcPr>
                </a:tc>
                <a:tc>
                  <a:txBody>
                    <a:bodyPr/>
                    <a:lstStyle/>
                    <a:p>
                      <a:pPr marL="27940" marR="0" indent="-2794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0" spc="0" dirty="0" smtClean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17</a:t>
                      </a:r>
                      <a:endParaRPr lang="en-US" sz="1600" kern="0" spc="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62693" marR="62693" marT="17333" marB="1733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EAED"/>
                    </a:solidFill>
                  </a:tcPr>
                </a:tc>
                <a:tc>
                  <a:txBody>
                    <a:bodyPr/>
                    <a:lstStyle/>
                    <a:p>
                      <a:pPr marL="27940" marR="0" indent="-2794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kern="0" spc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진행</a:t>
                      </a:r>
                    </a:p>
                  </a:txBody>
                  <a:tcPr marL="62693" marR="62693" marT="17333" marB="1733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EAED"/>
                    </a:solidFill>
                  </a:tcPr>
                </a:tc>
              </a:tr>
              <a:tr h="388698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kern="0" spc="0">
                          <a:solidFill>
                            <a:srgbClr val="FF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한국가스공사</a:t>
                      </a:r>
                    </a:p>
                  </a:txBody>
                  <a:tcPr marL="62693" marR="62693" marT="17333" marB="17333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EAE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kern="0" spc="0">
                          <a:solidFill>
                            <a:srgbClr val="FF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뇌물수수</a:t>
                      </a:r>
                      <a:r>
                        <a:rPr lang="en-US" altLang="ko-KR" sz="1600" b="1" kern="0" spc="0">
                          <a:solidFill>
                            <a:srgbClr val="FF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(</a:t>
                      </a:r>
                      <a:r>
                        <a:rPr lang="ko-KR" altLang="en-US" sz="1600" b="1" kern="0" spc="0">
                          <a:solidFill>
                            <a:srgbClr val="FF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기소</a:t>
                      </a:r>
                      <a:r>
                        <a:rPr lang="en-US" altLang="ko-KR" sz="1600" b="1" kern="0" spc="0">
                          <a:solidFill>
                            <a:srgbClr val="FF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)</a:t>
                      </a:r>
                      <a:endParaRPr lang="ko-KR" altLang="en-US" sz="1600" b="1" kern="0" spc="0">
                        <a:solidFill>
                          <a:srgbClr val="FF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62693" marR="62693" marT="17333" marB="1733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EAE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kern="0" spc="0">
                          <a:solidFill>
                            <a:srgbClr val="FF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생산건설계전팀 등 </a:t>
                      </a:r>
                      <a:r>
                        <a:rPr lang="en-US" altLang="ko-KR" sz="1600" b="1" kern="0" spc="0">
                          <a:solidFill>
                            <a:srgbClr val="FF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16</a:t>
                      </a:r>
                      <a:r>
                        <a:rPr lang="ko-KR" altLang="en-US" sz="1600" b="1" kern="0" spc="0">
                          <a:solidFill>
                            <a:srgbClr val="FF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개 부서</a:t>
                      </a:r>
                    </a:p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kern="0" spc="0">
                          <a:solidFill>
                            <a:srgbClr val="FF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물품</a:t>
                      </a:r>
                      <a:r>
                        <a:rPr lang="en-US" altLang="ko-KR" sz="1600" b="1" kern="0" spc="0">
                          <a:solidFill>
                            <a:srgbClr val="FF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, </a:t>
                      </a:r>
                      <a:r>
                        <a:rPr lang="ko-KR" altLang="en-US" sz="1600" b="1" kern="0" spc="0">
                          <a:solidFill>
                            <a:srgbClr val="FF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공사</a:t>
                      </a:r>
                      <a:r>
                        <a:rPr lang="en-US" altLang="ko-KR" sz="1600" b="1" kern="0" spc="0">
                          <a:solidFill>
                            <a:srgbClr val="FF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, </a:t>
                      </a:r>
                      <a:r>
                        <a:rPr lang="ko-KR" altLang="en-US" sz="1600" b="1" kern="0" spc="0">
                          <a:solidFill>
                            <a:srgbClr val="FF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용역</a:t>
                      </a:r>
                    </a:p>
                  </a:txBody>
                  <a:tcPr marL="62693" marR="62693" marT="17333" marB="1733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EAED"/>
                    </a:solidFill>
                  </a:tcPr>
                </a:tc>
                <a:tc>
                  <a:txBody>
                    <a:bodyPr/>
                    <a:lstStyle/>
                    <a:p>
                      <a:pPr marL="27940" marR="0" indent="-2794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kern="0" spc="0" dirty="0" smtClean="0">
                          <a:solidFill>
                            <a:srgbClr val="FF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`17.5.19</a:t>
                      </a:r>
                      <a:endParaRPr lang="en-US" sz="1600" b="1" kern="0" spc="0" dirty="0">
                        <a:solidFill>
                          <a:srgbClr val="FF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62693" marR="62693" marT="17333" marB="1733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EAED"/>
                    </a:solidFill>
                  </a:tcPr>
                </a:tc>
                <a:tc>
                  <a:txBody>
                    <a:bodyPr/>
                    <a:lstStyle/>
                    <a:p>
                      <a:pPr marL="27940" marR="0" indent="-2794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kern="0" spc="0" dirty="0" smtClean="0">
                          <a:solidFill>
                            <a:srgbClr val="FF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170</a:t>
                      </a:r>
                      <a:endParaRPr lang="en-US" sz="1600" b="1" kern="0" spc="0" dirty="0">
                        <a:solidFill>
                          <a:srgbClr val="FF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62693" marR="62693" marT="17333" marB="1733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EAED"/>
                    </a:solidFill>
                  </a:tcPr>
                </a:tc>
                <a:tc>
                  <a:txBody>
                    <a:bodyPr/>
                    <a:lstStyle/>
                    <a:p>
                      <a:pPr marL="27940" marR="0" indent="-2794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kern="0" spc="0">
                          <a:solidFill>
                            <a:srgbClr val="FF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진행</a:t>
                      </a:r>
                    </a:p>
                  </a:txBody>
                  <a:tcPr marL="62693" marR="62693" marT="17333" marB="1733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EAED"/>
                    </a:solidFill>
                  </a:tcPr>
                </a:tc>
              </a:tr>
              <a:tr h="388698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kern="0" spc="-15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해양환경관리공단</a:t>
                      </a:r>
                    </a:p>
                  </a:txBody>
                  <a:tcPr marL="62693" marR="62693" marT="17333" marB="17333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EAE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kern="0" spc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뇌물수수</a:t>
                      </a:r>
                      <a:r>
                        <a:rPr lang="en-US" altLang="ko-KR" sz="1600" kern="0" spc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(</a:t>
                      </a:r>
                      <a:r>
                        <a:rPr lang="ko-KR" altLang="en-US" sz="1600" kern="0" spc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기소</a:t>
                      </a:r>
                      <a:r>
                        <a:rPr lang="en-US" altLang="ko-KR" sz="1600" kern="0" spc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)</a:t>
                      </a:r>
                      <a:endParaRPr lang="ko-KR" altLang="en-US" sz="1600" kern="0" spc="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62693" marR="62693" marT="17333" marB="1733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EAE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kern="0" spc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해상환경팀 물품</a:t>
                      </a:r>
                      <a:r>
                        <a:rPr lang="en-US" altLang="ko-KR" sz="1600" kern="0" spc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, </a:t>
                      </a:r>
                      <a:r>
                        <a:rPr lang="ko-KR" altLang="en-US" sz="1600" kern="0" spc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용역</a:t>
                      </a:r>
                    </a:p>
                  </a:txBody>
                  <a:tcPr marL="62693" marR="62693" marT="17333" marB="1733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EAED"/>
                    </a:solidFill>
                  </a:tcPr>
                </a:tc>
                <a:tc>
                  <a:txBody>
                    <a:bodyPr/>
                    <a:lstStyle/>
                    <a:p>
                      <a:pPr marL="27940" marR="0" indent="-2794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0" spc="0" dirty="0" smtClean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`17.5.10</a:t>
                      </a:r>
                      <a:endParaRPr lang="en-US" sz="1600" kern="0" spc="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62693" marR="62693" marT="17333" marB="1733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EAED"/>
                    </a:solidFill>
                  </a:tcPr>
                </a:tc>
                <a:tc>
                  <a:txBody>
                    <a:bodyPr/>
                    <a:lstStyle/>
                    <a:p>
                      <a:pPr marL="27940" marR="0" indent="-2794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0" spc="0" dirty="0" smtClean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-</a:t>
                      </a:r>
                      <a:endParaRPr lang="en-US" sz="1600" kern="0" spc="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62693" marR="62693" marT="17333" marB="1733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EAED"/>
                    </a:solidFill>
                  </a:tcPr>
                </a:tc>
                <a:tc>
                  <a:txBody>
                    <a:bodyPr/>
                    <a:lstStyle/>
                    <a:p>
                      <a:pPr marL="27940" marR="0" indent="-2794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kern="0" spc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진행</a:t>
                      </a:r>
                    </a:p>
                  </a:txBody>
                  <a:tcPr marL="62693" marR="62693" marT="17333" marB="1733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EAED"/>
                    </a:solidFill>
                  </a:tcPr>
                </a:tc>
              </a:tr>
            </a:tbl>
          </a:graphicData>
        </a:graphic>
      </p:graphicFrame>
      <p:sp>
        <p:nvSpPr>
          <p:cNvPr id="19" name="직사각형 18"/>
          <p:cNvSpPr/>
          <p:nvPr/>
        </p:nvSpPr>
        <p:spPr>
          <a:xfrm>
            <a:off x="158043" y="6309320"/>
            <a:ext cx="7726325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en-US" altLang="ko-KR" b="1" dirty="0" smtClean="0"/>
              <a:t>*</a:t>
            </a:r>
            <a:r>
              <a:rPr lang="ko-KR" altLang="en-US" b="1" dirty="0" smtClean="0"/>
              <a:t>설계적정성검토</a:t>
            </a:r>
            <a:r>
              <a:rPr lang="en-US" altLang="ko-KR" b="1" dirty="0" smtClean="0"/>
              <a:t>(2</a:t>
            </a:r>
            <a:r>
              <a:rPr lang="ko-KR" altLang="en-US" b="1" dirty="0" smtClean="0"/>
              <a:t>건</a:t>
            </a:r>
            <a:r>
              <a:rPr lang="en-US" altLang="ko-KR" b="1" dirty="0" smtClean="0"/>
              <a:t>, </a:t>
            </a:r>
            <a:r>
              <a:rPr lang="ko-KR" altLang="en-US" b="1" dirty="0" smtClean="0"/>
              <a:t>공사비</a:t>
            </a:r>
            <a:r>
              <a:rPr lang="en-US" altLang="ko-KR" b="1" dirty="0" smtClean="0"/>
              <a:t>: 3,945</a:t>
            </a:r>
            <a:r>
              <a:rPr lang="ko-KR" altLang="en-US" b="1" dirty="0" err="1" smtClean="0"/>
              <a:t>억원</a:t>
            </a:r>
            <a:r>
              <a:rPr lang="en-US" altLang="ko-KR" b="1" dirty="0" smtClean="0"/>
              <a:t>)</a:t>
            </a:r>
            <a:endParaRPr lang="en-US" altLang="ko-KR" b="1" dirty="0"/>
          </a:p>
        </p:txBody>
      </p:sp>
    </p:spTree>
    <p:extLst>
      <p:ext uri="{BB962C8B-B14F-4D97-AF65-F5344CB8AC3E}">
        <p14:creationId xmlns:p14="http://schemas.microsoft.com/office/powerpoint/2010/main" val="29401069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직사각형 35"/>
          <p:cNvSpPr/>
          <p:nvPr/>
        </p:nvSpPr>
        <p:spPr>
          <a:xfrm>
            <a:off x="3037409" y="68585"/>
            <a:ext cx="6106591" cy="48009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26" name="그룹 25"/>
          <p:cNvGrpSpPr/>
          <p:nvPr/>
        </p:nvGrpSpPr>
        <p:grpSpPr>
          <a:xfrm>
            <a:off x="0" y="68584"/>
            <a:ext cx="4275659" cy="480096"/>
            <a:chOff x="0" y="68584"/>
            <a:chExt cx="4275659" cy="480096"/>
          </a:xfrm>
        </p:grpSpPr>
        <p:sp>
          <p:nvSpPr>
            <p:cNvPr id="18" name="자유형 17"/>
            <p:cNvSpPr/>
            <p:nvPr/>
          </p:nvSpPr>
          <p:spPr>
            <a:xfrm>
              <a:off x="1799159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7" name="자유형 16"/>
            <p:cNvSpPr/>
            <p:nvPr/>
          </p:nvSpPr>
          <p:spPr>
            <a:xfrm>
              <a:off x="1376661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6" name="자유형 15"/>
            <p:cNvSpPr/>
            <p:nvPr/>
          </p:nvSpPr>
          <p:spPr>
            <a:xfrm>
              <a:off x="944613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60000"/>
                <a:lumOff val="40000"/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5" name="자유형 14"/>
            <p:cNvSpPr/>
            <p:nvPr/>
          </p:nvSpPr>
          <p:spPr>
            <a:xfrm>
              <a:off x="539552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0" name="직사각형 19"/>
            <p:cNvSpPr/>
            <p:nvPr/>
          </p:nvSpPr>
          <p:spPr>
            <a:xfrm>
              <a:off x="0" y="68584"/>
              <a:ext cx="899592" cy="480095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>
          <a:xfrm>
            <a:off x="49263" y="68654"/>
            <a:ext cx="2133600" cy="365125"/>
          </a:xfrm>
        </p:spPr>
        <p:txBody>
          <a:bodyPr/>
          <a:lstStyle/>
          <a:p>
            <a:pPr algn="l"/>
            <a:fld id="{9D971771-ED62-4CDB-9CAA-7E74D7566A4F}" type="slidenum">
              <a:rPr lang="ko-KR" altLang="en-US" b="1" smtClean="0">
                <a:solidFill>
                  <a:schemeClr val="bg1"/>
                </a:solidFill>
              </a:rPr>
              <a:pPr algn="l"/>
              <a:t>25</a:t>
            </a:fld>
            <a:endParaRPr lang="ko-KR" altLang="en-US" b="1" dirty="0">
              <a:solidFill>
                <a:schemeClr val="bg1"/>
              </a:solidFill>
            </a:endParaRPr>
          </a:p>
        </p:txBody>
      </p:sp>
      <p:sp>
        <p:nvSpPr>
          <p:cNvPr id="4" name="직사각형 3"/>
          <p:cNvSpPr/>
          <p:nvPr/>
        </p:nvSpPr>
        <p:spPr>
          <a:xfrm>
            <a:off x="0" y="-27385"/>
            <a:ext cx="9144000" cy="117393"/>
          </a:xfrm>
          <a:prstGeom prst="rect">
            <a:avLst/>
          </a:prstGeom>
          <a:solidFill>
            <a:srgbClr val="A90B0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4" name="TextBox 43"/>
          <p:cNvSpPr txBox="1"/>
          <p:nvPr/>
        </p:nvSpPr>
        <p:spPr>
          <a:xfrm>
            <a:off x="6876256" y="90009"/>
            <a:ext cx="206498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b="1" dirty="0" smtClean="0">
                <a:latin typeface="HY견명조" panose="02030600000101010101" pitchFamily="18" charset="-127"/>
                <a:ea typeface="HY견명조" panose="02030600000101010101" pitchFamily="18" charset="-127"/>
              </a:rPr>
              <a:t>국회의원 추경호</a:t>
            </a:r>
            <a:endParaRPr lang="ko-KR" altLang="en-US" sz="2000" b="1" dirty="0">
              <a:latin typeface="HY견명조" panose="02030600000101010101" pitchFamily="18" charset="-127"/>
              <a:ea typeface="HY견명조" panose="02030600000101010101" pitchFamily="18" charset="-127"/>
            </a:endParaRPr>
          </a:p>
        </p:txBody>
      </p:sp>
      <p:sp>
        <p:nvSpPr>
          <p:cNvPr id="45" name="직사각형 44"/>
          <p:cNvSpPr/>
          <p:nvPr/>
        </p:nvSpPr>
        <p:spPr>
          <a:xfrm>
            <a:off x="0" y="6768752"/>
            <a:ext cx="9144000" cy="116632"/>
          </a:xfrm>
          <a:prstGeom prst="rect">
            <a:avLst/>
          </a:prstGeom>
          <a:solidFill>
            <a:srgbClr val="A90B0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9" name="모서리가 둥근 직사각형 48"/>
          <p:cNvSpPr/>
          <p:nvPr/>
        </p:nvSpPr>
        <p:spPr>
          <a:xfrm>
            <a:off x="-38100" y="1268760"/>
            <a:ext cx="9182100" cy="69850"/>
          </a:xfrm>
          <a:prstGeom prst="round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50" name="직사각형 49"/>
          <p:cNvSpPr/>
          <p:nvPr/>
        </p:nvSpPr>
        <p:spPr>
          <a:xfrm>
            <a:off x="0" y="620688"/>
            <a:ext cx="9153625" cy="584775"/>
          </a:xfrm>
          <a:prstGeom prst="rect">
            <a:avLst/>
          </a:prstGeom>
        </p:spPr>
        <p:txBody>
          <a:bodyPr wrap="square" anchor="b">
            <a:spAutoFit/>
          </a:bodyPr>
          <a:lstStyle/>
          <a:p>
            <a:pPr algn="ctr" latinLnBrk="0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3200" spc="-1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동녘B" panose="02030600000101010101" pitchFamily="18" charset="-127"/>
                <a:ea typeface="HY동녘B" panose="02030600000101010101" pitchFamily="18" charset="-127"/>
                <a:cs typeface="Times New Roman" panose="02020603050405020304" pitchFamily="18" charset="0"/>
              </a:rPr>
              <a:t>G-PASS</a:t>
            </a:r>
            <a:r>
              <a:rPr lang="en-US" altLang="ko-KR" sz="3200" spc="-1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 </a:t>
            </a:r>
            <a:r>
              <a:rPr lang="ko-KR" altLang="en-US" sz="3200" spc="-1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관련 규정 권한은 확대</a:t>
            </a:r>
            <a:r>
              <a:rPr lang="en-US" altLang="ko-KR" sz="3200" spc="-1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, </a:t>
            </a:r>
            <a:r>
              <a:rPr lang="ko-KR" altLang="en-US" sz="3200" spc="-1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규제는 축소</a:t>
            </a:r>
            <a:endParaRPr lang="en-US" altLang="ko-KR" sz="3200" spc="-15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anose="02030600000101010101" pitchFamily="18" charset="-127"/>
              <a:ea typeface="HY견고딕" panose="02030600000101010101" pitchFamily="18" charset="-127"/>
              <a:cs typeface="Times New Roman" panose="02020603050405020304" pitchFamily="18" charset="0"/>
            </a:endParaRPr>
          </a:p>
        </p:txBody>
      </p:sp>
      <p:pic>
        <p:nvPicPr>
          <p:cNvPr id="23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40116" y="6346529"/>
            <a:ext cx="1268388" cy="418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19" name="내용 개체 틀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60323971"/>
              </p:ext>
            </p:extLst>
          </p:nvPr>
        </p:nvGraphicFramePr>
        <p:xfrm>
          <a:off x="35496" y="1438638"/>
          <a:ext cx="9058074" cy="4974186"/>
        </p:xfrm>
        <a:graphic>
          <a:graphicData uri="http://schemas.openxmlformats.org/drawingml/2006/table">
            <a:tbl>
              <a:tblPr/>
              <a:tblGrid>
                <a:gridCol w="2880320"/>
                <a:gridCol w="6177754"/>
              </a:tblGrid>
              <a:tr h="343004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ea typeface="휴먼명조"/>
                        </a:rPr>
                        <a:t>건명</a:t>
                      </a:r>
                      <a:r>
                        <a:rPr lang="en-US" altLang="ko-KR" sz="1400" b="1" kern="0" spc="0" dirty="0">
                          <a:solidFill>
                            <a:srgbClr val="000000"/>
                          </a:solidFill>
                          <a:effectLst/>
                          <a:latin typeface="휴먼명조"/>
                        </a:rPr>
                        <a:t>(</a:t>
                      </a: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ea typeface="휴먼명조"/>
                        </a:rPr>
                        <a:t>시기</a:t>
                      </a:r>
                      <a:r>
                        <a:rPr lang="en-US" altLang="ko-KR" sz="1400" b="1" kern="0" spc="0" dirty="0">
                          <a:solidFill>
                            <a:srgbClr val="000000"/>
                          </a:solidFill>
                          <a:effectLst/>
                          <a:latin typeface="휴먼명조"/>
                        </a:rPr>
                        <a:t>)</a:t>
                      </a:r>
                      <a:endParaRPr lang="ko-KR" altLang="en-US" sz="1400" b="1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47082" marR="47082" marT="13017" marB="13017"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FAB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>
                          <a:solidFill>
                            <a:srgbClr val="000000"/>
                          </a:solidFill>
                          <a:effectLst/>
                          <a:ea typeface="휴먼명조"/>
                        </a:rPr>
                        <a:t>개정사항</a:t>
                      </a:r>
                      <a:endParaRPr lang="ko-KR" altLang="en-US" sz="1400" b="1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47082" marR="47082" marT="13017" marB="1301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FABF"/>
                    </a:solidFill>
                  </a:tcPr>
                </a:tc>
              </a:tr>
              <a:tr h="343004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10" dirty="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지원대상 </a:t>
                      </a:r>
                      <a:r>
                        <a:rPr lang="ko-KR" altLang="en-US" sz="1400" b="1" kern="0" spc="10" dirty="0">
                          <a:solidFill>
                            <a:srgbClr val="FF0000"/>
                          </a:solidFill>
                          <a:effectLst/>
                          <a:latin typeface="휴먼명조"/>
                          <a:ea typeface="휴먼명조"/>
                        </a:rPr>
                        <a:t>확대</a:t>
                      </a:r>
                      <a:r>
                        <a:rPr lang="en-US" altLang="ko-KR" sz="1400" kern="0" spc="10" dirty="0">
                          <a:solidFill>
                            <a:srgbClr val="000000"/>
                          </a:solidFill>
                          <a:effectLst/>
                          <a:latin typeface="휴먼명조"/>
                        </a:rPr>
                        <a:t>(‘16.01) </a:t>
                      </a:r>
                    </a:p>
                  </a:txBody>
                  <a:tcPr marL="47082" marR="47082" marT="13017" marB="13017"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42900" marR="0" indent="-165100" algn="l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kern="0" spc="-60" dirty="0">
                          <a:solidFill>
                            <a:srgbClr val="000000"/>
                          </a:solidFill>
                          <a:effectLst/>
                          <a:ea typeface="휴먼명조"/>
                        </a:rPr>
                        <a:t>‣</a:t>
                      </a:r>
                      <a:r>
                        <a:rPr lang="en-US" altLang="ko-KR" sz="1400" kern="0" spc="-60" dirty="0">
                          <a:solidFill>
                            <a:srgbClr val="000000"/>
                          </a:solidFill>
                          <a:effectLst/>
                          <a:latin typeface="휴먼명조"/>
                        </a:rPr>
                        <a:t>(</a:t>
                      </a:r>
                      <a:r>
                        <a:rPr lang="ko-KR" altLang="en-US" sz="1400" kern="0" spc="-60" dirty="0">
                          <a:solidFill>
                            <a:srgbClr val="000000"/>
                          </a:solidFill>
                          <a:effectLst/>
                          <a:ea typeface="휴먼명조"/>
                        </a:rPr>
                        <a:t>현행</a:t>
                      </a:r>
                      <a:r>
                        <a:rPr lang="en-US" altLang="ko-KR" sz="1400" kern="0" spc="-60" dirty="0">
                          <a:solidFill>
                            <a:srgbClr val="000000"/>
                          </a:solidFill>
                          <a:effectLst/>
                          <a:latin typeface="휴먼명조"/>
                        </a:rPr>
                        <a:t>) </a:t>
                      </a:r>
                      <a:r>
                        <a:rPr lang="ko-KR" altLang="en-US" sz="1400" kern="0" spc="-60" dirty="0">
                          <a:solidFill>
                            <a:srgbClr val="000000"/>
                          </a:solidFill>
                          <a:effectLst/>
                          <a:ea typeface="휴먼명조"/>
                        </a:rPr>
                        <a:t>중소기업 → </a:t>
                      </a:r>
                      <a:r>
                        <a:rPr lang="en-US" altLang="ko-KR" sz="1400" kern="0" spc="-60" dirty="0">
                          <a:solidFill>
                            <a:srgbClr val="000000"/>
                          </a:solidFill>
                          <a:effectLst/>
                          <a:latin typeface="휴먼명조"/>
                        </a:rPr>
                        <a:t>(</a:t>
                      </a:r>
                      <a:r>
                        <a:rPr lang="ko-KR" altLang="en-US" sz="1400" kern="0" spc="-60" dirty="0">
                          <a:solidFill>
                            <a:srgbClr val="000000"/>
                          </a:solidFill>
                          <a:effectLst/>
                          <a:ea typeface="휴먼명조"/>
                        </a:rPr>
                        <a:t>개정</a:t>
                      </a:r>
                      <a:r>
                        <a:rPr lang="en-US" altLang="ko-KR" sz="1400" kern="0" spc="-60" dirty="0">
                          <a:solidFill>
                            <a:srgbClr val="000000"/>
                          </a:solidFill>
                          <a:effectLst/>
                          <a:latin typeface="휴먼명조"/>
                        </a:rPr>
                        <a:t>) </a:t>
                      </a:r>
                      <a:r>
                        <a:rPr lang="ko-KR" altLang="en-US" sz="1400" kern="0" spc="-60" dirty="0">
                          <a:solidFill>
                            <a:srgbClr val="000000"/>
                          </a:solidFill>
                          <a:effectLst/>
                          <a:ea typeface="휴먼명조"/>
                        </a:rPr>
                        <a:t>중견</a:t>
                      </a:r>
                      <a:r>
                        <a:rPr lang="en-US" altLang="ko-KR" sz="1400" kern="0" spc="-60" dirty="0">
                          <a:solidFill>
                            <a:srgbClr val="000000"/>
                          </a:solidFill>
                          <a:effectLst/>
                          <a:ea typeface="휴먼명조"/>
                        </a:rPr>
                        <a:t>․</a:t>
                      </a:r>
                      <a:r>
                        <a:rPr lang="ko-KR" altLang="en-US" sz="1400" kern="0" spc="-60" dirty="0">
                          <a:solidFill>
                            <a:srgbClr val="000000"/>
                          </a:solidFill>
                          <a:effectLst/>
                          <a:ea typeface="휴먼명조"/>
                        </a:rPr>
                        <a:t>중소기업</a:t>
                      </a:r>
                      <a:endParaRPr lang="ko-KR" altLang="en-US" sz="1400" kern="0" spc="-6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47082" marR="47082" marT="13017" marB="1301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3004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10" dirty="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지정대상 </a:t>
                      </a:r>
                      <a:r>
                        <a:rPr lang="ko-KR" altLang="en-US" sz="1400" b="1" kern="0" spc="10" dirty="0">
                          <a:solidFill>
                            <a:srgbClr val="FF0000"/>
                          </a:solidFill>
                          <a:effectLst/>
                          <a:latin typeface="휴먼명조"/>
                          <a:ea typeface="휴먼명조"/>
                        </a:rPr>
                        <a:t>확대</a:t>
                      </a:r>
                      <a:r>
                        <a:rPr lang="en-US" altLang="ko-KR" sz="1400" kern="0" spc="10" dirty="0">
                          <a:solidFill>
                            <a:srgbClr val="000000"/>
                          </a:solidFill>
                          <a:effectLst/>
                          <a:latin typeface="휴먼명조"/>
                        </a:rPr>
                        <a:t>(‘16.12)</a:t>
                      </a:r>
                      <a:r>
                        <a:rPr lang="ko-KR" altLang="en-US" sz="1400" kern="0" spc="-90" dirty="0">
                          <a:solidFill>
                            <a:srgbClr val="000000"/>
                          </a:solidFill>
                          <a:effectLst/>
                          <a:latin typeface="휴먼명조"/>
                        </a:rPr>
                        <a:t> </a:t>
                      </a:r>
                      <a:endParaRPr lang="ko-KR" altLang="en-US" sz="1400" kern="0" spc="10" dirty="0">
                        <a:solidFill>
                          <a:srgbClr val="000000"/>
                        </a:solidFill>
                        <a:effectLst/>
                        <a:latin typeface="휴먼명조"/>
                      </a:endParaRPr>
                    </a:p>
                  </a:txBody>
                  <a:tcPr marL="47082" marR="47082" marT="13017" marB="13017"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42900" marR="0" indent="-165100" algn="l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kern="0" spc="-60" dirty="0">
                          <a:solidFill>
                            <a:srgbClr val="000000"/>
                          </a:solidFill>
                          <a:effectLst/>
                          <a:ea typeface="휴먼명조"/>
                        </a:rPr>
                        <a:t>‣</a:t>
                      </a:r>
                      <a:r>
                        <a:rPr lang="en-US" altLang="ko-KR" sz="1400" kern="0" spc="-60" dirty="0">
                          <a:solidFill>
                            <a:srgbClr val="000000"/>
                          </a:solidFill>
                          <a:effectLst/>
                          <a:latin typeface="휴먼명조"/>
                        </a:rPr>
                        <a:t>(</a:t>
                      </a:r>
                      <a:r>
                        <a:rPr lang="ko-KR" altLang="en-US" sz="1400" kern="0" spc="-60" dirty="0">
                          <a:solidFill>
                            <a:srgbClr val="000000"/>
                          </a:solidFill>
                          <a:effectLst/>
                          <a:ea typeface="휴먼명조"/>
                        </a:rPr>
                        <a:t>현행</a:t>
                      </a:r>
                      <a:r>
                        <a:rPr lang="en-US" altLang="ko-KR" sz="1400" kern="0" spc="-60" dirty="0">
                          <a:solidFill>
                            <a:srgbClr val="000000"/>
                          </a:solidFill>
                          <a:effectLst/>
                          <a:latin typeface="휴먼명조"/>
                        </a:rPr>
                        <a:t>) </a:t>
                      </a: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ea typeface="휴먼명조"/>
                        </a:rPr>
                        <a:t>중견</a:t>
                      </a:r>
                      <a:r>
                        <a:rPr lang="en-US" altLang="ko-KR" sz="1400" kern="0" spc="0" dirty="0">
                          <a:solidFill>
                            <a:srgbClr val="000000"/>
                          </a:solidFill>
                          <a:effectLst/>
                          <a:ea typeface="휴먼명조"/>
                        </a:rPr>
                        <a:t>․</a:t>
                      </a:r>
                      <a:r>
                        <a:rPr lang="ko-KR" altLang="en-US" sz="1400" kern="0" spc="0" dirty="0" smtClean="0">
                          <a:solidFill>
                            <a:srgbClr val="000000"/>
                          </a:solidFill>
                          <a:effectLst/>
                          <a:ea typeface="휴먼명조"/>
                        </a:rPr>
                        <a:t>중소기업 → </a:t>
                      </a:r>
                      <a:r>
                        <a:rPr lang="en-US" altLang="ko-KR" sz="1400" kern="0" spc="-60" dirty="0" smtClean="0">
                          <a:solidFill>
                            <a:srgbClr val="000000"/>
                          </a:solidFill>
                          <a:effectLst/>
                          <a:latin typeface="휴먼명조"/>
                        </a:rPr>
                        <a:t>(</a:t>
                      </a:r>
                      <a:r>
                        <a:rPr lang="ko-KR" altLang="en-US" sz="1400" kern="0" spc="-60" dirty="0">
                          <a:solidFill>
                            <a:srgbClr val="000000"/>
                          </a:solidFill>
                          <a:effectLst/>
                          <a:ea typeface="휴먼명조"/>
                        </a:rPr>
                        <a:t>개정</a:t>
                      </a:r>
                      <a:r>
                        <a:rPr lang="en-US" altLang="ko-KR" sz="1400" kern="0" spc="-60" dirty="0">
                          <a:solidFill>
                            <a:srgbClr val="000000"/>
                          </a:solidFill>
                          <a:effectLst/>
                          <a:latin typeface="휴먼명조"/>
                        </a:rPr>
                        <a:t>) </a:t>
                      </a:r>
                      <a:r>
                        <a:rPr lang="ko-KR" altLang="en-US" sz="1400" kern="0" spc="-60" dirty="0">
                          <a:solidFill>
                            <a:srgbClr val="000000"/>
                          </a:solidFill>
                          <a:effectLst/>
                          <a:ea typeface="휴먼명조"/>
                        </a:rPr>
                        <a:t>중견</a:t>
                      </a:r>
                      <a:r>
                        <a:rPr lang="en-US" altLang="ko-KR" sz="1400" kern="0" spc="0" dirty="0">
                          <a:solidFill>
                            <a:srgbClr val="000000"/>
                          </a:solidFill>
                          <a:effectLst/>
                          <a:ea typeface="휴먼명조"/>
                        </a:rPr>
                        <a:t>․</a:t>
                      </a:r>
                      <a:r>
                        <a:rPr lang="ko-KR" altLang="en-US" sz="1400" kern="0" spc="-60" dirty="0">
                          <a:solidFill>
                            <a:srgbClr val="000000"/>
                          </a:solidFill>
                          <a:effectLst/>
                          <a:ea typeface="휴먼명조"/>
                        </a:rPr>
                        <a:t>중소기업</a:t>
                      </a:r>
                      <a:r>
                        <a:rPr lang="en-US" altLang="ko-KR" sz="1400" kern="0" spc="0" dirty="0">
                          <a:solidFill>
                            <a:srgbClr val="000000"/>
                          </a:solidFill>
                          <a:effectLst/>
                          <a:latin typeface="휴먼명조"/>
                        </a:rPr>
                        <a:t>, </a:t>
                      </a:r>
                      <a:r>
                        <a:rPr lang="ko-KR" altLang="en-US" sz="1400" kern="0" spc="-60" dirty="0">
                          <a:solidFill>
                            <a:srgbClr val="000000"/>
                          </a:solidFill>
                          <a:effectLst/>
                          <a:ea typeface="휴먼명조"/>
                        </a:rPr>
                        <a:t>새싹기업</a:t>
                      </a:r>
                      <a:r>
                        <a:rPr lang="ko-KR" altLang="en-US" sz="1400" kern="0" spc="-60" dirty="0">
                          <a:solidFill>
                            <a:srgbClr val="000000"/>
                          </a:solidFill>
                          <a:effectLst/>
                          <a:latin typeface="휴먼명조"/>
                        </a:rPr>
                        <a:t> </a:t>
                      </a:r>
                      <a:endParaRPr lang="ko-KR" altLang="en-US" sz="1400" kern="0" spc="-6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47082" marR="47082" marT="13017" marB="1301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3004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1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지원기간 </a:t>
                      </a:r>
                      <a:r>
                        <a:rPr lang="ko-KR" altLang="en-US" sz="1400" b="1" kern="0" spc="10">
                          <a:solidFill>
                            <a:srgbClr val="FF0000"/>
                          </a:solidFill>
                          <a:effectLst/>
                          <a:latin typeface="휴먼명조"/>
                          <a:ea typeface="휴먼명조"/>
                        </a:rPr>
                        <a:t>확대</a:t>
                      </a:r>
                      <a:r>
                        <a:rPr lang="en-US" altLang="ko-KR" sz="1400" kern="0" spc="10">
                          <a:solidFill>
                            <a:srgbClr val="000000"/>
                          </a:solidFill>
                          <a:effectLst/>
                          <a:latin typeface="휴먼명조"/>
                        </a:rPr>
                        <a:t>(‘16.01)</a:t>
                      </a:r>
                      <a:r>
                        <a:rPr lang="ko-KR" altLang="en-US" sz="1400" kern="0" spc="-90">
                          <a:solidFill>
                            <a:srgbClr val="000000"/>
                          </a:solidFill>
                          <a:effectLst/>
                          <a:latin typeface="휴먼명조"/>
                        </a:rPr>
                        <a:t> </a:t>
                      </a:r>
                      <a:endParaRPr lang="ko-KR" altLang="en-US" sz="1400" kern="0" spc="10">
                        <a:solidFill>
                          <a:srgbClr val="000000"/>
                        </a:solidFill>
                        <a:effectLst/>
                        <a:latin typeface="휴먼명조"/>
                      </a:endParaRPr>
                    </a:p>
                  </a:txBody>
                  <a:tcPr marL="47082" marR="47082" marT="13017" marB="13017"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42900" marR="0" indent="-165100" algn="l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kern="0" spc="-60" dirty="0">
                          <a:solidFill>
                            <a:srgbClr val="000000"/>
                          </a:solidFill>
                          <a:effectLst/>
                          <a:ea typeface="휴먼명조"/>
                        </a:rPr>
                        <a:t>‣</a:t>
                      </a:r>
                      <a:r>
                        <a:rPr lang="en-US" altLang="ko-KR" sz="1400" kern="0" spc="-60" dirty="0">
                          <a:solidFill>
                            <a:srgbClr val="000000"/>
                          </a:solidFill>
                          <a:effectLst/>
                          <a:latin typeface="휴먼명조"/>
                        </a:rPr>
                        <a:t>(</a:t>
                      </a:r>
                      <a:r>
                        <a:rPr lang="ko-KR" altLang="en-US" sz="1400" kern="0" spc="-60" dirty="0">
                          <a:solidFill>
                            <a:srgbClr val="000000"/>
                          </a:solidFill>
                          <a:effectLst/>
                          <a:ea typeface="휴먼명조"/>
                        </a:rPr>
                        <a:t>현행</a:t>
                      </a:r>
                      <a:r>
                        <a:rPr lang="en-US" altLang="ko-KR" sz="1400" kern="0" spc="-60" dirty="0">
                          <a:solidFill>
                            <a:srgbClr val="000000"/>
                          </a:solidFill>
                          <a:effectLst/>
                          <a:latin typeface="휴먼명조"/>
                        </a:rPr>
                        <a:t>) </a:t>
                      </a:r>
                      <a:r>
                        <a:rPr lang="ko-KR" altLang="en-US" sz="1400" kern="0" spc="-60" dirty="0">
                          <a:solidFill>
                            <a:srgbClr val="000000"/>
                          </a:solidFill>
                          <a:effectLst/>
                          <a:ea typeface="휴먼명조"/>
                        </a:rPr>
                        <a:t>최초 </a:t>
                      </a:r>
                      <a:r>
                        <a:rPr lang="en-US" altLang="ko-KR" sz="1400" kern="0" spc="-60" dirty="0">
                          <a:solidFill>
                            <a:srgbClr val="000000"/>
                          </a:solidFill>
                          <a:effectLst/>
                          <a:latin typeface="휴먼명조"/>
                        </a:rPr>
                        <a:t>3</a:t>
                      </a:r>
                      <a:r>
                        <a:rPr lang="ko-KR" altLang="en-US" sz="1400" kern="0" spc="-60" dirty="0">
                          <a:solidFill>
                            <a:srgbClr val="000000"/>
                          </a:solidFill>
                          <a:effectLst/>
                          <a:ea typeface="휴먼명조"/>
                        </a:rPr>
                        <a:t>년</a:t>
                      </a:r>
                      <a:r>
                        <a:rPr lang="en-US" altLang="ko-KR" sz="1400" kern="0" spc="-60" dirty="0">
                          <a:solidFill>
                            <a:srgbClr val="000000"/>
                          </a:solidFill>
                          <a:effectLst/>
                          <a:latin typeface="휴먼명조"/>
                        </a:rPr>
                        <a:t>, </a:t>
                      </a:r>
                      <a:r>
                        <a:rPr lang="ko-KR" altLang="en-US" sz="1400" kern="0" spc="-60" dirty="0">
                          <a:solidFill>
                            <a:srgbClr val="000000"/>
                          </a:solidFill>
                          <a:effectLst/>
                          <a:ea typeface="휴먼명조"/>
                        </a:rPr>
                        <a:t>연장 </a:t>
                      </a:r>
                      <a:r>
                        <a:rPr lang="en-US" altLang="ko-KR" sz="1400" kern="0" spc="-60" dirty="0">
                          <a:solidFill>
                            <a:srgbClr val="000000"/>
                          </a:solidFill>
                          <a:effectLst/>
                          <a:latin typeface="휴먼명조"/>
                        </a:rPr>
                        <a:t>2</a:t>
                      </a:r>
                      <a:r>
                        <a:rPr lang="ko-KR" altLang="en-US" sz="1400" kern="0" spc="-60" dirty="0">
                          <a:solidFill>
                            <a:srgbClr val="000000"/>
                          </a:solidFill>
                          <a:effectLst/>
                          <a:ea typeface="휴먼명조"/>
                        </a:rPr>
                        <a:t>년 → </a:t>
                      </a:r>
                      <a:r>
                        <a:rPr lang="en-US" altLang="ko-KR" sz="1400" kern="0" spc="-60" dirty="0">
                          <a:solidFill>
                            <a:srgbClr val="000000"/>
                          </a:solidFill>
                          <a:effectLst/>
                          <a:latin typeface="휴먼명조"/>
                        </a:rPr>
                        <a:t>(</a:t>
                      </a:r>
                      <a:r>
                        <a:rPr lang="ko-KR" altLang="en-US" sz="1400" kern="0" spc="-60" dirty="0">
                          <a:solidFill>
                            <a:srgbClr val="000000"/>
                          </a:solidFill>
                          <a:effectLst/>
                          <a:ea typeface="휴먼명조"/>
                        </a:rPr>
                        <a:t>개정</a:t>
                      </a:r>
                      <a:r>
                        <a:rPr lang="en-US" altLang="ko-KR" sz="1400" kern="0" spc="-60" dirty="0">
                          <a:solidFill>
                            <a:srgbClr val="000000"/>
                          </a:solidFill>
                          <a:effectLst/>
                          <a:latin typeface="휴먼명조"/>
                        </a:rPr>
                        <a:t>) </a:t>
                      </a:r>
                      <a:r>
                        <a:rPr lang="ko-KR" altLang="en-US" sz="1400" kern="0" spc="-60" dirty="0">
                          <a:solidFill>
                            <a:srgbClr val="000000"/>
                          </a:solidFill>
                          <a:effectLst/>
                          <a:ea typeface="휴먼명조"/>
                        </a:rPr>
                        <a:t>최초 </a:t>
                      </a:r>
                      <a:r>
                        <a:rPr lang="en-US" altLang="ko-KR" sz="1400" kern="0" spc="-60" dirty="0">
                          <a:solidFill>
                            <a:srgbClr val="000000"/>
                          </a:solidFill>
                          <a:effectLst/>
                          <a:latin typeface="휴먼명조"/>
                        </a:rPr>
                        <a:t>5</a:t>
                      </a:r>
                      <a:r>
                        <a:rPr lang="ko-KR" altLang="en-US" sz="1400" kern="0" spc="-60" dirty="0">
                          <a:solidFill>
                            <a:srgbClr val="000000"/>
                          </a:solidFill>
                          <a:effectLst/>
                          <a:ea typeface="휴먼명조"/>
                        </a:rPr>
                        <a:t>년</a:t>
                      </a:r>
                      <a:r>
                        <a:rPr lang="en-US" altLang="ko-KR" sz="1400" kern="0" spc="-60" dirty="0">
                          <a:solidFill>
                            <a:srgbClr val="000000"/>
                          </a:solidFill>
                          <a:effectLst/>
                          <a:latin typeface="휴먼명조"/>
                        </a:rPr>
                        <a:t>, </a:t>
                      </a:r>
                      <a:r>
                        <a:rPr lang="ko-KR" altLang="en-US" sz="1400" kern="0" spc="-60" dirty="0">
                          <a:solidFill>
                            <a:srgbClr val="000000"/>
                          </a:solidFill>
                          <a:effectLst/>
                          <a:ea typeface="휴먼명조"/>
                        </a:rPr>
                        <a:t>연장 </a:t>
                      </a:r>
                      <a:r>
                        <a:rPr lang="en-US" altLang="ko-KR" sz="1400" kern="0" spc="-60" dirty="0">
                          <a:solidFill>
                            <a:srgbClr val="000000"/>
                          </a:solidFill>
                          <a:effectLst/>
                          <a:latin typeface="휴먼명조"/>
                        </a:rPr>
                        <a:t>3</a:t>
                      </a:r>
                      <a:r>
                        <a:rPr lang="ko-KR" altLang="en-US" sz="1400" kern="0" spc="-60" dirty="0">
                          <a:solidFill>
                            <a:srgbClr val="000000"/>
                          </a:solidFill>
                          <a:effectLst/>
                          <a:ea typeface="휴먼명조"/>
                        </a:rPr>
                        <a:t>년 </a:t>
                      </a:r>
                      <a:endParaRPr lang="ko-KR" altLang="en-US" sz="1400" kern="0" spc="-6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47082" marR="47082" marT="13017" marB="1301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3004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10" dirty="0" smtClean="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명칭유망 </a:t>
                      </a:r>
                      <a:r>
                        <a:rPr lang="ko-KR" altLang="en-US" sz="1400" b="1" kern="0" spc="10" dirty="0" smtClean="0">
                          <a:solidFill>
                            <a:srgbClr val="FF0000"/>
                          </a:solidFill>
                          <a:effectLst/>
                          <a:latin typeface="휴먼명조"/>
                          <a:ea typeface="휴먼명조"/>
                        </a:rPr>
                        <a:t>추가</a:t>
                      </a:r>
                      <a:r>
                        <a:rPr lang="en-US" altLang="ko-KR" sz="1400" kern="0" spc="10" dirty="0">
                          <a:solidFill>
                            <a:srgbClr val="000000"/>
                          </a:solidFill>
                          <a:effectLst/>
                          <a:latin typeface="휴먼명조"/>
                        </a:rPr>
                        <a:t>(‘16.12)</a:t>
                      </a:r>
                    </a:p>
                  </a:txBody>
                  <a:tcPr marL="47082" marR="47082" marT="13017" marB="13017"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42900" marR="0" indent="-165100" algn="l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kern="0" spc="-60" dirty="0">
                          <a:solidFill>
                            <a:srgbClr val="000000"/>
                          </a:solidFill>
                          <a:effectLst/>
                          <a:ea typeface="휴먼명조"/>
                        </a:rPr>
                        <a:t>‣</a:t>
                      </a:r>
                      <a:r>
                        <a:rPr lang="en-US" altLang="ko-KR" sz="1400" kern="0" spc="-60" dirty="0">
                          <a:solidFill>
                            <a:srgbClr val="000000"/>
                          </a:solidFill>
                          <a:effectLst/>
                          <a:latin typeface="휴먼명조"/>
                        </a:rPr>
                        <a:t>(</a:t>
                      </a:r>
                      <a:r>
                        <a:rPr lang="ko-KR" altLang="en-US" sz="1400" kern="0" spc="-60" dirty="0">
                          <a:solidFill>
                            <a:srgbClr val="000000"/>
                          </a:solidFill>
                          <a:effectLst/>
                          <a:ea typeface="휴먼명조"/>
                        </a:rPr>
                        <a:t>현행</a:t>
                      </a:r>
                      <a:r>
                        <a:rPr lang="en-US" altLang="ko-KR" sz="1400" kern="0" spc="-60" dirty="0">
                          <a:solidFill>
                            <a:srgbClr val="000000"/>
                          </a:solidFill>
                          <a:effectLst/>
                          <a:latin typeface="휴먼명조"/>
                        </a:rPr>
                        <a:t>) </a:t>
                      </a:r>
                      <a:r>
                        <a:rPr lang="ko-KR" altLang="en-US" sz="1400" kern="0" spc="-60" dirty="0">
                          <a:solidFill>
                            <a:srgbClr val="000000"/>
                          </a:solidFill>
                          <a:effectLst/>
                          <a:ea typeface="휴먼명조"/>
                        </a:rPr>
                        <a:t>해외조달시장 </a:t>
                      </a:r>
                      <a:r>
                        <a:rPr lang="ko-KR" altLang="en-US" sz="1400" kern="0" spc="-60" dirty="0" smtClean="0">
                          <a:solidFill>
                            <a:srgbClr val="000000"/>
                          </a:solidFill>
                          <a:effectLst/>
                          <a:ea typeface="휴먼명조"/>
                        </a:rPr>
                        <a:t>진출기업 </a:t>
                      </a:r>
                      <a:r>
                        <a:rPr lang="ko-KR" altLang="en-US" sz="1400" kern="0" spc="0" dirty="0" smtClean="0">
                          <a:solidFill>
                            <a:srgbClr val="000000"/>
                          </a:solidFill>
                          <a:effectLst/>
                          <a:ea typeface="휴먼명조"/>
                        </a:rPr>
                        <a:t>→ </a:t>
                      </a:r>
                      <a:r>
                        <a:rPr lang="en-US" altLang="ko-KR" sz="1400" kern="0" spc="-60" dirty="0" smtClean="0">
                          <a:solidFill>
                            <a:srgbClr val="000000"/>
                          </a:solidFill>
                          <a:effectLst/>
                          <a:latin typeface="휴먼명조"/>
                        </a:rPr>
                        <a:t>(</a:t>
                      </a:r>
                      <a:r>
                        <a:rPr lang="ko-KR" altLang="en-US" sz="1400" kern="0" spc="-60" dirty="0">
                          <a:solidFill>
                            <a:srgbClr val="000000"/>
                          </a:solidFill>
                          <a:effectLst/>
                          <a:ea typeface="휴먼명조"/>
                        </a:rPr>
                        <a:t>개정</a:t>
                      </a:r>
                      <a:r>
                        <a:rPr lang="en-US" altLang="ko-KR" sz="1400" kern="0" spc="-60" dirty="0">
                          <a:solidFill>
                            <a:srgbClr val="000000"/>
                          </a:solidFill>
                          <a:effectLst/>
                          <a:latin typeface="휴먼명조"/>
                        </a:rPr>
                        <a:t>) </a:t>
                      </a:r>
                      <a:r>
                        <a:rPr lang="ko-KR" altLang="en-US" sz="1400" kern="0" spc="-60" dirty="0">
                          <a:solidFill>
                            <a:srgbClr val="000000"/>
                          </a:solidFill>
                          <a:effectLst/>
                          <a:ea typeface="휴먼명조"/>
                        </a:rPr>
                        <a:t>해외조달시장 진출유망기업 </a:t>
                      </a:r>
                      <a:endParaRPr lang="ko-KR" altLang="en-US" sz="1400" kern="0" spc="-6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47082" marR="47082" marT="13017" marB="1301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3004">
                <a:tc>
                  <a:txBody>
                    <a:bodyPr/>
                    <a:lstStyle/>
                    <a:p>
                      <a:pPr marL="0" marR="3810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kern="0" spc="-50" dirty="0">
                          <a:solidFill>
                            <a:srgbClr val="000000"/>
                          </a:solidFill>
                          <a:effectLst/>
                          <a:latin typeface="휴먼명조"/>
                        </a:rPr>
                        <a:t>G-PASS</a:t>
                      </a:r>
                      <a:r>
                        <a:rPr lang="ko-KR" altLang="en-US" sz="1400" kern="0" spc="-50" dirty="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기업 </a:t>
                      </a:r>
                      <a:r>
                        <a:rPr lang="ko-KR" altLang="en-US" sz="1400" b="1" kern="0" spc="-50" dirty="0" smtClean="0">
                          <a:solidFill>
                            <a:srgbClr val="FF0000"/>
                          </a:solidFill>
                          <a:effectLst/>
                          <a:ea typeface="휴먼명조"/>
                        </a:rPr>
                        <a:t>마크 </a:t>
                      </a:r>
                      <a:r>
                        <a:rPr lang="ko-KR" altLang="en-US" sz="1400" b="1" kern="0" spc="-50" dirty="0">
                          <a:solidFill>
                            <a:srgbClr val="FF0000"/>
                          </a:solidFill>
                          <a:effectLst/>
                          <a:ea typeface="휴먼명조"/>
                        </a:rPr>
                        <a:t>사용</a:t>
                      </a:r>
                      <a:r>
                        <a:rPr lang="en-US" altLang="ko-KR" sz="1400" kern="0" spc="10" dirty="0">
                          <a:solidFill>
                            <a:srgbClr val="000000"/>
                          </a:solidFill>
                          <a:effectLst/>
                          <a:latin typeface="휴먼명조"/>
                        </a:rPr>
                        <a:t>(‘16.12)</a:t>
                      </a:r>
                      <a:endParaRPr lang="ko-KR" altLang="en-US" sz="1400" kern="0" spc="-5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47082" marR="47082" marT="13017" marB="13017"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0" indent="0" algn="l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kern="0" spc="-90" dirty="0" smtClean="0">
                          <a:solidFill>
                            <a:srgbClr val="000000"/>
                          </a:solidFill>
                          <a:effectLst/>
                          <a:ea typeface="휴먼명조"/>
                        </a:rPr>
                        <a:t>   </a:t>
                      </a:r>
                      <a:r>
                        <a:rPr lang="en-US" altLang="ko-KR" sz="1400" kern="0" spc="-90" baseline="0" dirty="0" smtClean="0">
                          <a:solidFill>
                            <a:srgbClr val="000000"/>
                          </a:solidFill>
                          <a:effectLst/>
                          <a:ea typeface="휴먼명조"/>
                        </a:rPr>
                        <a:t> </a:t>
                      </a:r>
                      <a:r>
                        <a:rPr lang="en-US" altLang="ko-KR" sz="1400" kern="0" spc="-90" dirty="0" smtClean="0">
                          <a:solidFill>
                            <a:srgbClr val="000000"/>
                          </a:solidFill>
                          <a:effectLst/>
                          <a:ea typeface="휴먼명조"/>
                        </a:rPr>
                        <a:t>‣ </a:t>
                      </a:r>
                      <a:r>
                        <a:rPr lang="en-US" altLang="ko-KR" sz="1400" kern="0" spc="-100" dirty="0">
                          <a:solidFill>
                            <a:srgbClr val="000000"/>
                          </a:solidFill>
                          <a:effectLst/>
                          <a:latin typeface="휴먼명조"/>
                        </a:rPr>
                        <a:t>G-PASS</a:t>
                      </a:r>
                      <a:r>
                        <a:rPr lang="ko-KR" altLang="en-US" sz="1400" kern="0" spc="-100" dirty="0">
                          <a:solidFill>
                            <a:srgbClr val="000000"/>
                          </a:solidFill>
                          <a:effectLst/>
                          <a:ea typeface="휴먼명조"/>
                        </a:rPr>
                        <a:t>기업 제품과 홍보물에 사용</a:t>
                      </a:r>
                      <a:r>
                        <a:rPr lang="ko-KR" altLang="en-US" sz="1400" kern="0" spc="-90" dirty="0">
                          <a:solidFill>
                            <a:srgbClr val="000000"/>
                          </a:solidFill>
                          <a:effectLst/>
                          <a:latin typeface="휴먼명조"/>
                        </a:rPr>
                        <a:t> </a:t>
                      </a:r>
                      <a:endParaRPr lang="ko-KR" altLang="en-US" sz="1400" kern="0" spc="-9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47082" marR="47082" marT="13017" marB="1301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3004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10" dirty="0">
                          <a:solidFill>
                            <a:srgbClr val="000000"/>
                          </a:solidFill>
                          <a:effectLst/>
                          <a:ea typeface="휴먼명조"/>
                        </a:rPr>
                        <a:t>지정신청 </a:t>
                      </a:r>
                      <a:r>
                        <a:rPr lang="ko-KR" altLang="en-US" sz="1400" kern="0" spc="10" dirty="0" smtClean="0">
                          <a:solidFill>
                            <a:srgbClr val="000000"/>
                          </a:solidFill>
                          <a:effectLst/>
                          <a:ea typeface="휴먼명조"/>
                        </a:rPr>
                        <a:t>접수 </a:t>
                      </a:r>
                      <a:r>
                        <a:rPr lang="ko-KR" altLang="en-US" sz="1400" b="1" kern="0" spc="10" dirty="0" smtClean="0">
                          <a:solidFill>
                            <a:srgbClr val="FF0000"/>
                          </a:solidFill>
                          <a:effectLst/>
                          <a:ea typeface="휴먼명조"/>
                        </a:rPr>
                        <a:t>협회명시</a:t>
                      </a:r>
                      <a:r>
                        <a:rPr lang="en-US" altLang="ko-KR" sz="1400" kern="0" spc="10" dirty="0">
                          <a:solidFill>
                            <a:srgbClr val="000000"/>
                          </a:solidFill>
                          <a:effectLst/>
                          <a:latin typeface="휴먼명조"/>
                        </a:rPr>
                        <a:t>(‘16.12)</a:t>
                      </a:r>
                      <a:endParaRPr lang="ko-KR" altLang="en-US" sz="1400" kern="0" spc="1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47082" marR="47082" marT="13017" marB="13017"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42900" marR="0" indent="-165100" algn="l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b="1" kern="0" spc="0" dirty="0">
                          <a:solidFill>
                            <a:srgbClr val="FF0000"/>
                          </a:solidFill>
                          <a:effectLst/>
                          <a:ea typeface="휴먼명조"/>
                        </a:rPr>
                        <a:t>‣</a:t>
                      </a:r>
                      <a:r>
                        <a:rPr lang="en-US" altLang="ko-KR" sz="1400" b="1" kern="0" spc="0" dirty="0">
                          <a:solidFill>
                            <a:srgbClr val="FF0000"/>
                          </a:solidFill>
                          <a:effectLst/>
                          <a:latin typeface="휴먼명조"/>
                        </a:rPr>
                        <a:t>(</a:t>
                      </a:r>
                      <a:r>
                        <a:rPr lang="ko-KR" altLang="en-US" sz="1400" b="1" kern="0" spc="-60" dirty="0">
                          <a:solidFill>
                            <a:srgbClr val="FF0000"/>
                          </a:solidFill>
                          <a:effectLst/>
                          <a:ea typeface="휴먼명조"/>
                        </a:rPr>
                        <a:t>현행</a:t>
                      </a:r>
                      <a:r>
                        <a:rPr lang="en-US" altLang="ko-KR" sz="1400" b="1" kern="0" spc="0" dirty="0">
                          <a:solidFill>
                            <a:srgbClr val="FF0000"/>
                          </a:solidFill>
                          <a:effectLst/>
                          <a:latin typeface="휴먼명조"/>
                        </a:rPr>
                        <a:t>) </a:t>
                      </a:r>
                      <a:r>
                        <a:rPr lang="ko-KR" altLang="en-US" sz="1400" b="1" kern="0" spc="-60" dirty="0">
                          <a:solidFill>
                            <a:srgbClr val="FF0000"/>
                          </a:solidFill>
                          <a:effectLst/>
                          <a:ea typeface="휴먼명조"/>
                        </a:rPr>
                        <a:t>조달청 </a:t>
                      </a:r>
                      <a:r>
                        <a:rPr lang="ko-KR" altLang="en-US" sz="1400" b="1" kern="0" spc="0" dirty="0">
                          <a:solidFill>
                            <a:srgbClr val="FF0000"/>
                          </a:solidFill>
                          <a:effectLst/>
                          <a:ea typeface="휴먼명조"/>
                        </a:rPr>
                        <a:t>→ </a:t>
                      </a:r>
                      <a:r>
                        <a:rPr lang="en-US" altLang="ko-KR" sz="1400" b="1" kern="0" spc="0" dirty="0">
                          <a:solidFill>
                            <a:srgbClr val="FF0000"/>
                          </a:solidFill>
                          <a:effectLst/>
                          <a:latin typeface="휴먼명조"/>
                        </a:rPr>
                        <a:t>(</a:t>
                      </a:r>
                      <a:r>
                        <a:rPr lang="ko-KR" altLang="en-US" sz="1400" b="1" kern="0" spc="-60" dirty="0">
                          <a:solidFill>
                            <a:srgbClr val="FF0000"/>
                          </a:solidFill>
                          <a:effectLst/>
                          <a:ea typeface="휴먼명조"/>
                        </a:rPr>
                        <a:t>개정</a:t>
                      </a:r>
                      <a:r>
                        <a:rPr lang="en-US" altLang="ko-KR" sz="1400" b="1" kern="0" spc="0" dirty="0">
                          <a:solidFill>
                            <a:srgbClr val="FF0000"/>
                          </a:solidFill>
                          <a:effectLst/>
                          <a:latin typeface="휴먼명조"/>
                        </a:rPr>
                        <a:t>) (</a:t>
                      </a:r>
                      <a:r>
                        <a:rPr lang="ko-KR" altLang="en-US" sz="1400" b="1" kern="0" spc="-60" dirty="0">
                          <a:solidFill>
                            <a:srgbClr val="FF0000"/>
                          </a:solidFill>
                          <a:effectLst/>
                          <a:ea typeface="휴먼명조"/>
                        </a:rPr>
                        <a:t>사</a:t>
                      </a:r>
                      <a:r>
                        <a:rPr lang="en-US" altLang="ko-KR" sz="1400" b="1" kern="0" spc="0" dirty="0">
                          <a:solidFill>
                            <a:srgbClr val="FF0000"/>
                          </a:solidFill>
                          <a:effectLst/>
                          <a:latin typeface="휴먼명조"/>
                        </a:rPr>
                        <a:t>)G-PASS</a:t>
                      </a:r>
                      <a:r>
                        <a:rPr lang="ko-KR" altLang="en-US" sz="1400" b="1" kern="0" spc="-60" dirty="0">
                          <a:solidFill>
                            <a:srgbClr val="FF0000"/>
                          </a:solidFill>
                          <a:effectLst/>
                          <a:ea typeface="휴먼명조"/>
                        </a:rPr>
                        <a:t>기업 수출진흥협회</a:t>
                      </a:r>
                      <a:endParaRPr lang="ko-KR" altLang="en-US" sz="1400" b="1" kern="0" spc="-60" dirty="0">
                        <a:solidFill>
                          <a:srgbClr val="FF0000"/>
                        </a:solidFill>
                        <a:effectLst/>
                      </a:endParaRPr>
                    </a:p>
                  </a:txBody>
                  <a:tcPr marL="47082" marR="47082" marT="13017" marB="1301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3004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kern="0" spc="-50" dirty="0">
                          <a:solidFill>
                            <a:srgbClr val="000000"/>
                          </a:solidFill>
                          <a:effectLst/>
                          <a:latin typeface="휴먼명조"/>
                        </a:rPr>
                        <a:t>G-PASS </a:t>
                      </a:r>
                      <a:r>
                        <a:rPr lang="ko-KR" altLang="en-US" sz="1400" kern="0" spc="-50" dirty="0" smtClean="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심사방법 </a:t>
                      </a:r>
                      <a:r>
                        <a:rPr lang="ko-KR" altLang="en-US" sz="1400" b="1" kern="0" spc="-50" dirty="0" smtClean="0">
                          <a:solidFill>
                            <a:srgbClr val="FF0000"/>
                          </a:solidFill>
                          <a:effectLst/>
                          <a:ea typeface="휴먼명조"/>
                        </a:rPr>
                        <a:t>간소화</a:t>
                      </a:r>
                      <a:r>
                        <a:rPr lang="en-US" altLang="ko-KR" sz="1400" kern="0" spc="10" dirty="0">
                          <a:solidFill>
                            <a:srgbClr val="000000"/>
                          </a:solidFill>
                          <a:effectLst/>
                          <a:latin typeface="휴먼명조"/>
                        </a:rPr>
                        <a:t>(‘16.01)</a:t>
                      </a:r>
                      <a:endParaRPr lang="ko-KR" altLang="en-US" sz="1400" kern="0" spc="-5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47082" marR="47082" marT="13017" marB="13017"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42900" marR="0" indent="-165100" algn="l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kern="0" spc="0" dirty="0">
                          <a:solidFill>
                            <a:srgbClr val="000000"/>
                          </a:solidFill>
                          <a:effectLst/>
                          <a:ea typeface="휴먼명조"/>
                        </a:rPr>
                        <a:t>‣</a:t>
                      </a:r>
                      <a:r>
                        <a:rPr lang="en-US" altLang="ko-KR" sz="1400" kern="0" spc="0" dirty="0">
                          <a:solidFill>
                            <a:srgbClr val="000000"/>
                          </a:solidFill>
                          <a:effectLst/>
                          <a:latin typeface="휴먼명조"/>
                        </a:rPr>
                        <a:t>(</a:t>
                      </a: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ea typeface="휴먼명조"/>
                        </a:rPr>
                        <a:t>현행</a:t>
                      </a:r>
                      <a:r>
                        <a:rPr lang="en-US" altLang="ko-KR" sz="1400" kern="0" spc="0" dirty="0">
                          <a:solidFill>
                            <a:srgbClr val="000000"/>
                          </a:solidFill>
                          <a:effectLst/>
                          <a:latin typeface="휴먼명조"/>
                        </a:rPr>
                        <a:t>) </a:t>
                      </a: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ea typeface="휴먼명조"/>
                        </a:rPr>
                        <a:t>심사위원 </a:t>
                      </a:r>
                      <a:r>
                        <a:rPr lang="en-US" altLang="ko-KR" sz="1400" kern="0" spc="0" dirty="0">
                          <a:solidFill>
                            <a:srgbClr val="000000"/>
                          </a:solidFill>
                          <a:effectLst/>
                          <a:latin typeface="휴먼명조"/>
                        </a:rPr>
                        <a:t>5~10</a:t>
                      </a: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ea typeface="휴먼명조"/>
                        </a:rPr>
                        <a:t>인 → </a:t>
                      </a:r>
                      <a:r>
                        <a:rPr lang="en-US" altLang="ko-KR" sz="1400" kern="0" spc="0" dirty="0">
                          <a:solidFill>
                            <a:srgbClr val="000000"/>
                          </a:solidFill>
                          <a:effectLst/>
                          <a:latin typeface="휴먼명조"/>
                        </a:rPr>
                        <a:t>(</a:t>
                      </a: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ea typeface="휴먼명조"/>
                        </a:rPr>
                        <a:t>개정</a:t>
                      </a:r>
                      <a:r>
                        <a:rPr lang="en-US" altLang="ko-KR" sz="1400" kern="0" spc="0" dirty="0">
                          <a:solidFill>
                            <a:srgbClr val="000000"/>
                          </a:solidFill>
                          <a:effectLst/>
                          <a:latin typeface="휴먼명조"/>
                        </a:rPr>
                        <a:t>) </a:t>
                      </a: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ea typeface="휴먼명조"/>
                        </a:rPr>
                        <a:t>심사위원 </a:t>
                      </a:r>
                      <a:r>
                        <a:rPr lang="en-US" altLang="ko-KR" sz="1400" kern="0" spc="0" dirty="0" smtClean="0">
                          <a:solidFill>
                            <a:srgbClr val="000000"/>
                          </a:solidFill>
                          <a:effectLst/>
                          <a:latin typeface="휴먼명조"/>
                        </a:rPr>
                        <a:t>2~5</a:t>
                      </a:r>
                      <a:r>
                        <a:rPr lang="ko-KR" altLang="en-US" sz="1400" kern="0" spc="0" dirty="0" smtClean="0">
                          <a:solidFill>
                            <a:srgbClr val="000000"/>
                          </a:solidFill>
                          <a:effectLst/>
                          <a:ea typeface="휴먼명조"/>
                        </a:rPr>
                        <a:t>인</a:t>
                      </a:r>
                      <a:endParaRPr lang="ko-KR" altLang="en-US" sz="1400" kern="0" spc="0" dirty="0" smtClean="0">
                        <a:solidFill>
                          <a:srgbClr val="000000"/>
                        </a:solidFill>
                        <a:effectLst/>
                      </a:endParaRPr>
                    </a:p>
                    <a:p>
                      <a:pPr marL="342900" marR="0" indent="-165100" algn="l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kern="0" spc="0" dirty="0" smtClean="0">
                          <a:solidFill>
                            <a:srgbClr val="000000"/>
                          </a:solidFill>
                          <a:effectLst/>
                          <a:ea typeface="휴먼명조"/>
                        </a:rPr>
                        <a:t>‣</a:t>
                      </a:r>
                      <a:r>
                        <a:rPr lang="en-US" altLang="ko-KR" sz="1400" kern="0" spc="0" dirty="0" smtClean="0">
                          <a:solidFill>
                            <a:srgbClr val="000000"/>
                          </a:solidFill>
                          <a:effectLst/>
                          <a:latin typeface="휴먼명조"/>
                        </a:rPr>
                        <a:t>(</a:t>
                      </a:r>
                      <a:r>
                        <a:rPr lang="ko-KR" altLang="en-US" sz="1400" kern="0" spc="0" dirty="0" smtClean="0">
                          <a:solidFill>
                            <a:srgbClr val="000000"/>
                          </a:solidFill>
                          <a:effectLst/>
                          <a:ea typeface="휴먼명조"/>
                        </a:rPr>
                        <a:t>현행</a:t>
                      </a:r>
                      <a:r>
                        <a:rPr lang="en-US" altLang="ko-KR" sz="1400" kern="0" spc="0" dirty="0" smtClean="0">
                          <a:solidFill>
                            <a:srgbClr val="000000"/>
                          </a:solidFill>
                          <a:effectLst/>
                          <a:latin typeface="휴먼명조"/>
                        </a:rPr>
                        <a:t>) </a:t>
                      </a:r>
                      <a:r>
                        <a:rPr lang="ko-KR" altLang="en-US" sz="1400" kern="0" spc="-90" dirty="0" smtClean="0">
                          <a:solidFill>
                            <a:srgbClr val="000000"/>
                          </a:solidFill>
                          <a:effectLst/>
                          <a:ea typeface="휴먼명조"/>
                        </a:rPr>
                        <a:t>내</a:t>
                      </a:r>
                      <a:r>
                        <a:rPr lang="en-US" altLang="ko-KR" sz="1400" kern="0" spc="-90" dirty="0" smtClean="0">
                          <a:solidFill>
                            <a:srgbClr val="000000"/>
                          </a:solidFill>
                          <a:effectLst/>
                          <a:ea typeface="휴먼명조"/>
                        </a:rPr>
                        <a:t>․</a:t>
                      </a:r>
                      <a:r>
                        <a:rPr lang="ko-KR" altLang="en-US" sz="1400" kern="0" spc="-90" dirty="0" smtClean="0">
                          <a:solidFill>
                            <a:srgbClr val="000000"/>
                          </a:solidFill>
                          <a:effectLst/>
                          <a:ea typeface="휴먼명조"/>
                        </a:rPr>
                        <a:t>외부위원 심사</a:t>
                      </a:r>
                      <a:r>
                        <a:rPr lang="ko-KR" altLang="en-US" sz="1400" kern="0" spc="0" dirty="0" smtClean="0">
                          <a:solidFill>
                            <a:srgbClr val="000000"/>
                          </a:solidFill>
                          <a:effectLst/>
                          <a:latin typeface="휴먼명조"/>
                        </a:rPr>
                        <a:t> </a:t>
                      </a:r>
                      <a:r>
                        <a:rPr lang="ko-KR" altLang="en-US" sz="1400" kern="0" spc="0" dirty="0" smtClean="0">
                          <a:solidFill>
                            <a:srgbClr val="000000"/>
                          </a:solidFill>
                          <a:effectLst/>
                          <a:ea typeface="휴먼명조"/>
                        </a:rPr>
                        <a:t>→ </a:t>
                      </a:r>
                      <a:r>
                        <a:rPr lang="en-US" altLang="ko-KR" sz="1400" kern="0" spc="0" dirty="0" smtClean="0">
                          <a:solidFill>
                            <a:srgbClr val="000000"/>
                          </a:solidFill>
                          <a:effectLst/>
                          <a:latin typeface="휴먼명조"/>
                        </a:rPr>
                        <a:t>(</a:t>
                      </a:r>
                      <a:r>
                        <a:rPr lang="ko-KR" altLang="en-US" sz="1400" kern="0" spc="-140" dirty="0" smtClean="0">
                          <a:solidFill>
                            <a:srgbClr val="000000"/>
                          </a:solidFill>
                          <a:effectLst/>
                          <a:ea typeface="휴먼명조"/>
                        </a:rPr>
                        <a:t>개정</a:t>
                      </a:r>
                      <a:r>
                        <a:rPr lang="en-US" altLang="ko-KR" sz="1400" kern="0" spc="0" dirty="0" smtClean="0">
                          <a:solidFill>
                            <a:srgbClr val="000000"/>
                          </a:solidFill>
                          <a:effectLst/>
                          <a:latin typeface="휴먼명조"/>
                        </a:rPr>
                        <a:t>) </a:t>
                      </a:r>
                      <a:r>
                        <a:rPr lang="ko-KR" altLang="en-US" sz="1400" kern="0" spc="-140" dirty="0" smtClean="0">
                          <a:solidFill>
                            <a:srgbClr val="000000"/>
                          </a:solidFill>
                          <a:effectLst/>
                          <a:ea typeface="휴먼명조"/>
                        </a:rPr>
                        <a:t>내부위원 심사</a:t>
                      </a:r>
                      <a:r>
                        <a:rPr lang="en-US" altLang="ko-KR" sz="1400" kern="0" spc="-140" dirty="0" smtClean="0">
                          <a:solidFill>
                            <a:srgbClr val="000000"/>
                          </a:solidFill>
                          <a:effectLst/>
                          <a:latin typeface="휴먼명조"/>
                        </a:rPr>
                        <a:t>, </a:t>
                      </a:r>
                      <a:r>
                        <a:rPr lang="ko-KR" altLang="en-US" sz="1400" kern="0" spc="-140" dirty="0" err="1" smtClean="0">
                          <a:solidFill>
                            <a:srgbClr val="000000"/>
                          </a:solidFill>
                          <a:effectLst/>
                          <a:ea typeface="휴먼명조"/>
                        </a:rPr>
                        <a:t>필요시</a:t>
                      </a:r>
                      <a:r>
                        <a:rPr lang="ko-KR" altLang="en-US" sz="1400" kern="0" spc="-140" dirty="0" smtClean="0">
                          <a:solidFill>
                            <a:srgbClr val="000000"/>
                          </a:solidFill>
                          <a:effectLst/>
                          <a:ea typeface="휴먼명조"/>
                        </a:rPr>
                        <a:t> 외부위원 포함</a:t>
                      </a:r>
                      <a:endParaRPr lang="ko-KR" altLang="en-US" sz="1400" kern="0" spc="-140" dirty="0" smtClean="0">
                        <a:solidFill>
                          <a:srgbClr val="000000"/>
                        </a:solidFill>
                        <a:effectLst/>
                      </a:endParaRPr>
                    </a:p>
                    <a:p>
                      <a:pPr marL="342900" marR="0" indent="-165100" algn="l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kern="0" spc="-200" dirty="0" smtClean="0">
                          <a:solidFill>
                            <a:srgbClr val="000000"/>
                          </a:solidFill>
                          <a:effectLst/>
                          <a:ea typeface="휴먼명조"/>
                        </a:rPr>
                        <a:t>‣ </a:t>
                      </a:r>
                      <a:r>
                        <a:rPr lang="en-US" altLang="ko-KR" sz="1400" kern="0" spc="-80" dirty="0">
                          <a:solidFill>
                            <a:srgbClr val="000000"/>
                          </a:solidFill>
                          <a:effectLst/>
                          <a:latin typeface="휴먼명조"/>
                        </a:rPr>
                        <a:t>(</a:t>
                      </a:r>
                      <a:r>
                        <a:rPr lang="ko-KR" altLang="en-US" sz="1400" kern="0" spc="-80" dirty="0">
                          <a:solidFill>
                            <a:srgbClr val="000000"/>
                          </a:solidFill>
                          <a:effectLst/>
                          <a:ea typeface="휴먼명조"/>
                        </a:rPr>
                        <a:t>현행</a:t>
                      </a:r>
                      <a:r>
                        <a:rPr lang="en-US" altLang="ko-KR" sz="1400" kern="0" spc="-80" dirty="0">
                          <a:solidFill>
                            <a:srgbClr val="000000"/>
                          </a:solidFill>
                          <a:effectLst/>
                          <a:latin typeface="휴먼명조"/>
                        </a:rPr>
                        <a:t>) </a:t>
                      </a:r>
                      <a:r>
                        <a:rPr lang="ko-KR" altLang="en-US" sz="1400" kern="0" spc="-80" dirty="0">
                          <a:solidFill>
                            <a:srgbClr val="000000"/>
                          </a:solidFill>
                          <a:effectLst/>
                          <a:ea typeface="휴먼명조"/>
                        </a:rPr>
                        <a:t>점수 </a:t>
                      </a:r>
                      <a:r>
                        <a:rPr lang="ko-KR" altLang="en-US" sz="1400" kern="0" spc="-80" dirty="0" err="1">
                          <a:solidFill>
                            <a:srgbClr val="000000"/>
                          </a:solidFill>
                          <a:effectLst/>
                          <a:ea typeface="휴먼명조"/>
                        </a:rPr>
                        <a:t>산출시</a:t>
                      </a:r>
                      <a:r>
                        <a:rPr lang="ko-KR" altLang="en-US" sz="1400" kern="0" spc="-80" dirty="0">
                          <a:solidFill>
                            <a:srgbClr val="000000"/>
                          </a:solidFill>
                          <a:effectLst/>
                          <a:ea typeface="휴먼명조"/>
                        </a:rPr>
                        <a:t> </a:t>
                      </a:r>
                      <a:r>
                        <a:rPr lang="ko-KR" altLang="en-US" sz="1400" kern="0" spc="-250" dirty="0">
                          <a:solidFill>
                            <a:srgbClr val="000000"/>
                          </a:solidFill>
                          <a:effectLst/>
                          <a:ea typeface="휴먼명조"/>
                        </a:rPr>
                        <a:t>최고</a:t>
                      </a:r>
                      <a:r>
                        <a:rPr lang="en-US" altLang="ko-KR" sz="1400" kern="0" spc="-250" dirty="0">
                          <a:solidFill>
                            <a:srgbClr val="000000"/>
                          </a:solidFill>
                          <a:effectLst/>
                          <a:ea typeface="휴먼명조"/>
                        </a:rPr>
                        <a:t>․</a:t>
                      </a:r>
                      <a:r>
                        <a:rPr lang="ko-KR" altLang="en-US" sz="1400" kern="0" spc="-250" dirty="0">
                          <a:solidFill>
                            <a:srgbClr val="000000"/>
                          </a:solidFill>
                          <a:effectLst/>
                          <a:ea typeface="휴먼명조"/>
                        </a:rPr>
                        <a:t>최저점 </a:t>
                      </a:r>
                      <a:r>
                        <a:rPr lang="ko-KR" altLang="en-US" sz="1400" kern="0" spc="-250" dirty="0" smtClean="0">
                          <a:solidFill>
                            <a:srgbClr val="000000"/>
                          </a:solidFill>
                          <a:effectLst/>
                          <a:ea typeface="휴먼명조"/>
                        </a:rPr>
                        <a:t>제외  </a:t>
                      </a:r>
                      <a:r>
                        <a:rPr lang="ko-KR" altLang="en-US" sz="1400" kern="0" spc="0" dirty="0" smtClean="0">
                          <a:solidFill>
                            <a:srgbClr val="000000"/>
                          </a:solidFill>
                          <a:effectLst/>
                          <a:ea typeface="휴먼명조"/>
                        </a:rPr>
                        <a:t>→</a:t>
                      </a:r>
                      <a:r>
                        <a:rPr lang="ko-KR" altLang="en-US" sz="1400" kern="0" spc="-250" dirty="0" smtClean="0">
                          <a:solidFill>
                            <a:srgbClr val="000000"/>
                          </a:solidFill>
                          <a:effectLst/>
                          <a:ea typeface="휴먼명조"/>
                        </a:rPr>
                        <a:t> </a:t>
                      </a:r>
                      <a:r>
                        <a:rPr lang="en-US" altLang="ko-KR" sz="1400" kern="0" spc="-70" dirty="0" smtClean="0">
                          <a:solidFill>
                            <a:srgbClr val="000000"/>
                          </a:solidFill>
                          <a:effectLst/>
                          <a:latin typeface="휴먼명조"/>
                        </a:rPr>
                        <a:t>(</a:t>
                      </a:r>
                      <a:r>
                        <a:rPr lang="ko-KR" altLang="en-US" sz="1400" kern="0" spc="-70" dirty="0">
                          <a:solidFill>
                            <a:srgbClr val="000000"/>
                          </a:solidFill>
                          <a:effectLst/>
                          <a:ea typeface="휴먼명조"/>
                        </a:rPr>
                        <a:t>개정</a:t>
                      </a:r>
                      <a:r>
                        <a:rPr lang="en-US" altLang="ko-KR" sz="1400" kern="0" spc="-70" dirty="0">
                          <a:solidFill>
                            <a:srgbClr val="000000"/>
                          </a:solidFill>
                          <a:effectLst/>
                          <a:latin typeface="휴먼명조"/>
                        </a:rPr>
                        <a:t>)</a:t>
                      </a:r>
                      <a:r>
                        <a:rPr lang="ko-KR" altLang="en-US" sz="1400" kern="0" spc="-120" dirty="0">
                          <a:solidFill>
                            <a:srgbClr val="000000"/>
                          </a:solidFill>
                          <a:effectLst/>
                          <a:latin typeface="휴먼명조"/>
                        </a:rPr>
                        <a:t> </a:t>
                      </a:r>
                      <a:r>
                        <a:rPr lang="ko-KR" altLang="en-US" sz="1400" kern="0" spc="-50" dirty="0">
                          <a:solidFill>
                            <a:srgbClr val="000000"/>
                          </a:solidFill>
                          <a:effectLst/>
                          <a:ea typeface="휴먼명조"/>
                        </a:rPr>
                        <a:t>산술평균</a:t>
                      </a:r>
                      <a:endParaRPr lang="ko-KR" altLang="en-US" sz="1400" kern="0" spc="-8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47082" marR="47082" marT="13017" marB="1301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3004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-200" dirty="0">
                          <a:solidFill>
                            <a:srgbClr val="000000"/>
                          </a:solidFill>
                          <a:effectLst/>
                          <a:ea typeface="휴먼명조"/>
                        </a:rPr>
                        <a:t>전시회 참가 기업 </a:t>
                      </a:r>
                      <a:r>
                        <a:rPr lang="ko-KR" altLang="en-US" sz="1400" kern="0" spc="-200" dirty="0" smtClean="0">
                          <a:solidFill>
                            <a:srgbClr val="000000"/>
                          </a:solidFill>
                          <a:effectLst/>
                          <a:ea typeface="휴먼명조"/>
                        </a:rPr>
                        <a:t>선정 </a:t>
                      </a:r>
                      <a:r>
                        <a:rPr lang="ko-KR" altLang="en-US" sz="1400" b="1" kern="0" spc="10" dirty="0" smtClean="0">
                          <a:solidFill>
                            <a:srgbClr val="FF0000"/>
                          </a:solidFill>
                          <a:effectLst/>
                          <a:ea typeface="휴먼명조"/>
                        </a:rPr>
                        <a:t>간소화</a:t>
                      </a:r>
                      <a:r>
                        <a:rPr lang="en-US" altLang="ko-KR" sz="1400" kern="0" spc="10" dirty="0">
                          <a:solidFill>
                            <a:srgbClr val="000000"/>
                          </a:solidFill>
                          <a:effectLst/>
                          <a:latin typeface="휴먼명조"/>
                        </a:rPr>
                        <a:t>(‘16.01)</a:t>
                      </a:r>
                      <a:endParaRPr lang="ko-KR" altLang="en-US" sz="1400" kern="0" spc="-20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47082" marR="47082" marT="13017" marB="13017"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0" indent="0" algn="l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kern="0" spc="-80" dirty="0">
                          <a:solidFill>
                            <a:srgbClr val="000000"/>
                          </a:solidFill>
                          <a:effectLst/>
                          <a:ea typeface="휴먼명조"/>
                        </a:rPr>
                        <a:t>‣</a:t>
                      </a:r>
                      <a:r>
                        <a:rPr lang="en-US" altLang="ko-KR" sz="1400" kern="0" spc="-80" dirty="0">
                          <a:solidFill>
                            <a:srgbClr val="000000"/>
                          </a:solidFill>
                          <a:effectLst/>
                          <a:latin typeface="휴먼명조"/>
                        </a:rPr>
                        <a:t>(</a:t>
                      </a:r>
                      <a:r>
                        <a:rPr lang="ko-KR" altLang="en-US" sz="1400" kern="0" spc="-80" dirty="0">
                          <a:solidFill>
                            <a:srgbClr val="000000"/>
                          </a:solidFill>
                          <a:effectLst/>
                          <a:ea typeface="휴먼명조"/>
                        </a:rPr>
                        <a:t>현행</a:t>
                      </a:r>
                      <a:r>
                        <a:rPr lang="en-US" altLang="ko-KR" sz="1400" kern="0" spc="-80" dirty="0">
                          <a:solidFill>
                            <a:srgbClr val="000000"/>
                          </a:solidFill>
                          <a:effectLst/>
                          <a:latin typeface="휴먼명조"/>
                        </a:rPr>
                        <a:t>) </a:t>
                      </a:r>
                      <a:r>
                        <a:rPr lang="ko-KR" altLang="en-US" sz="1400" kern="0" spc="-90" dirty="0">
                          <a:solidFill>
                            <a:srgbClr val="000000"/>
                          </a:solidFill>
                          <a:effectLst/>
                          <a:ea typeface="휴먼명조"/>
                        </a:rPr>
                        <a:t>내</a:t>
                      </a:r>
                      <a:r>
                        <a:rPr lang="en-US" altLang="ko-KR" sz="1400" kern="0" spc="-90" dirty="0">
                          <a:solidFill>
                            <a:srgbClr val="000000"/>
                          </a:solidFill>
                          <a:effectLst/>
                          <a:ea typeface="휴먼명조"/>
                        </a:rPr>
                        <a:t>․</a:t>
                      </a:r>
                      <a:r>
                        <a:rPr lang="ko-KR" altLang="en-US" sz="1400" kern="0" spc="-90" dirty="0">
                          <a:solidFill>
                            <a:srgbClr val="000000"/>
                          </a:solidFill>
                          <a:effectLst/>
                          <a:ea typeface="휴먼명조"/>
                        </a:rPr>
                        <a:t>외부위원 심사 </a:t>
                      </a:r>
                      <a:r>
                        <a:rPr lang="ko-KR" altLang="en-US" sz="1400" kern="0" spc="0" dirty="0" smtClean="0">
                          <a:solidFill>
                            <a:srgbClr val="000000"/>
                          </a:solidFill>
                          <a:effectLst/>
                          <a:ea typeface="휴먼명조"/>
                        </a:rPr>
                        <a:t>→ </a:t>
                      </a:r>
                      <a:r>
                        <a:rPr lang="en-US" altLang="ko-KR" sz="1400" kern="0" spc="0" dirty="0" smtClean="0">
                          <a:solidFill>
                            <a:srgbClr val="000000"/>
                          </a:solidFill>
                          <a:effectLst/>
                          <a:latin typeface="휴먼명조"/>
                        </a:rPr>
                        <a:t>(</a:t>
                      </a:r>
                      <a:r>
                        <a:rPr lang="ko-KR" altLang="en-US" sz="1400" kern="0" spc="-100" dirty="0">
                          <a:solidFill>
                            <a:srgbClr val="000000"/>
                          </a:solidFill>
                          <a:effectLst/>
                          <a:ea typeface="휴먼명조"/>
                        </a:rPr>
                        <a:t>개정</a:t>
                      </a:r>
                      <a:r>
                        <a:rPr lang="en-US" altLang="ko-KR" sz="1400" kern="0" spc="0" dirty="0">
                          <a:solidFill>
                            <a:srgbClr val="000000"/>
                          </a:solidFill>
                          <a:effectLst/>
                          <a:latin typeface="휴먼명조"/>
                        </a:rPr>
                        <a:t>) </a:t>
                      </a:r>
                      <a:r>
                        <a:rPr lang="ko-KR" altLang="en-US" sz="1400" kern="0" spc="-160" dirty="0">
                          <a:solidFill>
                            <a:srgbClr val="000000"/>
                          </a:solidFill>
                          <a:effectLst/>
                          <a:ea typeface="휴먼명조"/>
                        </a:rPr>
                        <a:t>내부위원 심사</a:t>
                      </a:r>
                      <a:r>
                        <a:rPr lang="en-US" altLang="ko-KR" sz="1400" kern="0" spc="-160" dirty="0">
                          <a:solidFill>
                            <a:srgbClr val="000000"/>
                          </a:solidFill>
                          <a:effectLst/>
                          <a:latin typeface="휴먼명조"/>
                        </a:rPr>
                        <a:t>, </a:t>
                      </a:r>
                      <a:r>
                        <a:rPr lang="ko-KR" altLang="en-US" sz="1400" kern="0" spc="-160" dirty="0" err="1">
                          <a:solidFill>
                            <a:srgbClr val="000000"/>
                          </a:solidFill>
                          <a:effectLst/>
                          <a:ea typeface="휴먼명조"/>
                        </a:rPr>
                        <a:t>필요시</a:t>
                      </a:r>
                      <a:r>
                        <a:rPr lang="ko-KR" altLang="en-US" sz="1400" kern="0" spc="-160" dirty="0">
                          <a:solidFill>
                            <a:srgbClr val="000000"/>
                          </a:solidFill>
                          <a:effectLst/>
                          <a:ea typeface="휴먼명조"/>
                        </a:rPr>
                        <a:t> 외부위원 포함</a:t>
                      </a:r>
                      <a:r>
                        <a:rPr lang="ko-KR" altLang="en-US" sz="1400" kern="0" spc="-100" dirty="0">
                          <a:solidFill>
                            <a:srgbClr val="000000"/>
                          </a:solidFill>
                          <a:effectLst/>
                          <a:latin typeface="휴먼명조"/>
                        </a:rPr>
                        <a:t> </a:t>
                      </a:r>
                      <a:endParaRPr lang="ko-KR" altLang="en-US" sz="1400" kern="0" spc="-10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47082" marR="47082" marT="13017" marB="1301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3004">
                <a:tc>
                  <a:txBody>
                    <a:bodyPr/>
                    <a:lstStyle/>
                    <a:p>
                      <a:pPr marL="0" marR="3810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0" dirty="0" smtClean="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해외전시회 </a:t>
                      </a:r>
                      <a:r>
                        <a:rPr lang="ko-KR" altLang="en-US" sz="1400" b="1" kern="0" spc="-20" dirty="0" smtClean="0">
                          <a:solidFill>
                            <a:srgbClr val="FF0000"/>
                          </a:solidFill>
                          <a:effectLst/>
                          <a:ea typeface="휴먼명조"/>
                        </a:rPr>
                        <a:t>중도포기 </a:t>
                      </a:r>
                      <a:r>
                        <a:rPr lang="ko-KR" altLang="en-US" sz="1400" b="1" kern="0" spc="-20" dirty="0">
                          <a:solidFill>
                            <a:srgbClr val="FF0000"/>
                          </a:solidFill>
                          <a:effectLst/>
                          <a:ea typeface="휴먼명조"/>
                        </a:rPr>
                        <a:t>제재</a:t>
                      </a:r>
                      <a:r>
                        <a:rPr lang="en-US" altLang="ko-KR" sz="1400" kern="0" spc="-10" dirty="0">
                          <a:solidFill>
                            <a:srgbClr val="000000"/>
                          </a:solidFill>
                          <a:effectLst/>
                          <a:latin typeface="휴먼명조"/>
                        </a:rPr>
                        <a:t>(‘16.12)</a:t>
                      </a:r>
                      <a:endParaRPr lang="ko-KR" altLang="en-US" sz="1400" kern="0" spc="-2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47082" marR="47082" marT="13017" marB="13017"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kern="0" spc="-80" dirty="0">
                          <a:solidFill>
                            <a:srgbClr val="000000"/>
                          </a:solidFill>
                          <a:effectLst/>
                          <a:ea typeface="휴먼명조"/>
                        </a:rPr>
                        <a:t>‣</a:t>
                      </a:r>
                      <a:r>
                        <a:rPr lang="en-US" altLang="ko-KR" sz="1400" kern="0" spc="-80" dirty="0">
                          <a:solidFill>
                            <a:srgbClr val="000000"/>
                          </a:solidFill>
                          <a:effectLst/>
                          <a:latin typeface="휴먼명조"/>
                        </a:rPr>
                        <a:t>(</a:t>
                      </a:r>
                      <a:r>
                        <a:rPr lang="ko-KR" altLang="en-US" sz="1400" kern="0" spc="-80" dirty="0">
                          <a:solidFill>
                            <a:srgbClr val="000000"/>
                          </a:solidFill>
                          <a:effectLst/>
                          <a:ea typeface="휴먼명조"/>
                        </a:rPr>
                        <a:t>현행</a:t>
                      </a:r>
                      <a:r>
                        <a:rPr lang="en-US" altLang="ko-KR" sz="1400" kern="0" spc="-80" dirty="0">
                          <a:solidFill>
                            <a:srgbClr val="000000"/>
                          </a:solidFill>
                          <a:effectLst/>
                          <a:latin typeface="휴먼명조"/>
                        </a:rPr>
                        <a:t>) </a:t>
                      </a:r>
                      <a:r>
                        <a:rPr lang="ko-KR" altLang="en-US" sz="1400" kern="0" spc="-30" dirty="0">
                          <a:solidFill>
                            <a:srgbClr val="000000"/>
                          </a:solidFill>
                          <a:effectLst/>
                          <a:ea typeface="휴먼명조"/>
                        </a:rPr>
                        <a:t>중도포기 경우 제재 </a:t>
                      </a:r>
                      <a:r>
                        <a:rPr lang="ko-KR" altLang="en-US" sz="1400" kern="0" spc="-30" dirty="0" smtClean="0">
                          <a:solidFill>
                            <a:srgbClr val="000000"/>
                          </a:solidFill>
                          <a:effectLst/>
                          <a:ea typeface="휴먼명조"/>
                        </a:rPr>
                        <a:t>없음 </a:t>
                      </a:r>
                      <a:r>
                        <a:rPr lang="ko-KR" altLang="en-US" sz="1400" kern="0" spc="0" dirty="0" smtClean="0">
                          <a:solidFill>
                            <a:srgbClr val="000000"/>
                          </a:solidFill>
                          <a:effectLst/>
                          <a:ea typeface="휴먼명조"/>
                        </a:rPr>
                        <a:t>→ </a:t>
                      </a:r>
                      <a:r>
                        <a:rPr lang="en-US" altLang="ko-KR" sz="1400" kern="0" spc="0" dirty="0" smtClean="0">
                          <a:solidFill>
                            <a:srgbClr val="000000"/>
                          </a:solidFill>
                          <a:effectLst/>
                          <a:latin typeface="휴먼명조"/>
                        </a:rPr>
                        <a:t>(</a:t>
                      </a:r>
                      <a:r>
                        <a:rPr lang="ko-KR" altLang="en-US" sz="1400" kern="0" spc="-80" dirty="0">
                          <a:solidFill>
                            <a:srgbClr val="000000"/>
                          </a:solidFill>
                          <a:effectLst/>
                          <a:ea typeface="휴먼명조"/>
                        </a:rPr>
                        <a:t>개정</a:t>
                      </a:r>
                      <a:r>
                        <a:rPr lang="en-US" altLang="ko-KR" sz="1400" kern="0" spc="0" dirty="0">
                          <a:solidFill>
                            <a:srgbClr val="000000"/>
                          </a:solidFill>
                          <a:effectLst/>
                          <a:latin typeface="휴먼명조"/>
                        </a:rPr>
                        <a:t>) </a:t>
                      </a:r>
                      <a:r>
                        <a:rPr lang="ko-KR" altLang="en-US" sz="1400" kern="0" spc="-80" dirty="0">
                          <a:solidFill>
                            <a:srgbClr val="000000"/>
                          </a:solidFill>
                          <a:effectLst/>
                          <a:ea typeface="휴먼명조"/>
                        </a:rPr>
                        <a:t>중도포기 </a:t>
                      </a:r>
                      <a:r>
                        <a:rPr lang="en-US" altLang="ko-KR" sz="1400" kern="0" spc="-80" dirty="0">
                          <a:solidFill>
                            <a:srgbClr val="000000"/>
                          </a:solidFill>
                          <a:effectLst/>
                          <a:latin typeface="휴먼명조"/>
                        </a:rPr>
                        <a:t>2</a:t>
                      </a:r>
                      <a:r>
                        <a:rPr lang="ko-KR" altLang="en-US" sz="1400" kern="0" spc="-80" dirty="0">
                          <a:solidFill>
                            <a:srgbClr val="000000"/>
                          </a:solidFill>
                          <a:effectLst/>
                          <a:ea typeface="휴먼명조"/>
                        </a:rPr>
                        <a:t>회 경우 </a:t>
                      </a:r>
                      <a:r>
                        <a:rPr lang="en-US" altLang="ko-KR" sz="1400" kern="0" spc="-80" dirty="0">
                          <a:solidFill>
                            <a:srgbClr val="000000"/>
                          </a:solidFill>
                          <a:effectLst/>
                          <a:latin typeface="휴먼명조"/>
                        </a:rPr>
                        <a:t>1</a:t>
                      </a:r>
                      <a:r>
                        <a:rPr lang="ko-KR" altLang="en-US" sz="1400" kern="0" spc="-80" dirty="0">
                          <a:solidFill>
                            <a:srgbClr val="000000"/>
                          </a:solidFill>
                          <a:effectLst/>
                          <a:ea typeface="휴먼명조"/>
                        </a:rPr>
                        <a:t>년간 신청 불가</a:t>
                      </a:r>
                      <a:endParaRPr lang="ko-KR" altLang="en-US" sz="1400" kern="0" spc="-8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47082" marR="47082" marT="13017" marB="1301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3004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-100" dirty="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신청요건 </a:t>
                      </a:r>
                      <a:r>
                        <a:rPr lang="ko-KR" altLang="en-US" sz="1400" b="1" kern="0" spc="-100" dirty="0">
                          <a:solidFill>
                            <a:srgbClr val="FF0000"/>
                          </a:solidFill>
                          <a:effectLst/>
                          <a:latin typeface="휴먼명조"/>
                          <a:ea typeface="휴먼명조"/>
                        </a:rPr>
                        <a:t>완화</a:t>
                      </a:r>
                      <a:r>
                        <a:rPr lang="en-US" altLang="ko-KR" sz="1400" kern="0" spc="10" dirty="0">
                          <a:solidFill>
                            <a:srgbClr val="000000"/>
                          </a:solidFill>
                          <a:effectLst/>
                          <a:latin typeface="휴먼명조"/>
                        </a:rPr>
                        <a:t>(‘16.12)</a:t>
                      </a:r>
                      <a:endParaRPr lang="ko-KR" altLang="en-US" sz="1400" kern="0" spc="-100" dirty="0">
                        <a:solidFill>
                          <a:srgbClr val="000000"/>
                        </a:solidFill>
                        <a:effectLst/>
                        <a:latin typeface="휴먼명조"/>
                      </a:endParaRPr>
                    </a:p>
                  </a:txBody>
                  <a:tcPr marL="47082" marR="47082" marT="13017" marB="13017"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kern="0" spc="-80" dirty="0">
                          <a:solidFill>
                            <a:srgbClr val="000000"/>
                          </a:solidFill>
                          <a:effectLst/>
                          <a:ea typeface="휴먼명조"/>
                        </a:rPr>
                        <a:t>‣</a:t>
                      </a:r>
                      <a:r>
                        <a:rPr lang="en-US" altLang="ko-KR" sz="1400" kern="0" spc="-80" dirty="0">
                          <a:solidFill>
                            <a:srgbClr val="000000"/>
                          </a:solidFill>
                          <a:effectLst/>
                          <a:latin typeface="휴먼명조"/>
                        </a:rPr>
                        <a:t>(</a:t>
                      </a:r>
                      <a:r>
                        <a:rPr lang="ko-KR" altLang="en-US" sz="1400" kern="0" spc="-80" dirty="0">
                          <a:solidFill>
                            <a:srgbClr val="000000"/>
                          </a:solidFill>
                          <a:effectLst/>
                          <a:ea typeface="휴먼명조"/>
                        </a:rPr>
                        <a:t>현행</a:t>
                      </a:r>
                      <a:r>
                        <a:rPr lang="en-US" altLang="ko-KR" sz="1400" kern="0" spc="-80" dirty="0">
                          <a:solidFill>
                            <a:srgbClr val="000000"/>
                          </a:solidFill>
                          <a:effectLst/>
                          <a:latin typeface="휴먼명조"/>
                        </a:rPr>
                        <a:t>) </a:t>
                      </a:r>
                      <a:r>
                        <a:rPr lang="ko-KR" altLang="en-US" sz="1400" kern="0" spc="-90" dirty="0">
                          <a:solidFill>
                            <a:srgbClr val="000000"/>
                          </a:solidFill>
                          <a:effectLst/>
                          <a:ea typeface="휴먼명조"/>
                        </a:rPr>
                        <a:t>납품실적 제출</a:t>
                      </a:r>
                      <a:r>
                        <a:rPr lang="ko-KR" altLang="en-US" sz="1400" kern="0" spc="-90" dirty="0">
                          <a:solidFill>
                            <a:srgbClr val="000000"/>
                          </a:solidFill>
                          <a:effectLst/>
                          <a:latin typeface="휴먼명조"/>
                        </a:rPr>
                        <a:t> </a:t>
                      </a:r>
                      <a:r>
                        <a:rPr lang="ko-KR" altLang="en-US" sz="1400" kern="0" spc="0" dirty="0" smtClean="0">
                          <a:solidFill>
                            <a:srgbClr val="000000"/>
                          </a:solidFill>
                          <a:effectLst/>
                          <a:ea typeface="휴먼명조"/>
                        </a:rPr>
                        <a:t>→ </a:t>
                      </a:r>
                      <a:r>
                        <a:rPr lang="en-US" altLang="ko-KR" sz="1400" kern="0" spc="0" dirty="0" smtClean="0">
                          <a:solidFill>
                            <a:srgbClr val="000000"/>
                          </a:solidFill>
                          <a:effectLst/>
                          <a:latin typeface="휴먼명조"/>
                        </a:rPr>
                        <a:t>(</a:t>
                      </a:r>
                      <a:r>
                        <a:rPr lang="ko-KR" altLang="en-US" sz="1400" kern="0" spc="-100" dirty="0">
                          <a:solidFill>
                            <a:srgbClr val="000000"/>
                          </a:solidFill>
                          <a:effectLst/>
                          <a:ea typeface="휴먼명조"/>
                        </a:rPr>
                        <a:t>개정</a:t>
                      </a:r>
                      <a:r>
                        <a:rPr lang="en-US" altLang="ko-KR" sz="1400" kern="0" spc="0" dirty="0">
                          <a:solidFill>
                            <a:srgbClr val="000000"/>
                          </a:solidFill>
                          <a:effectLst/>
                          <a:latin typeface="휴먼명조"/>
                        </a:rPr>
                        <a:t>) </a:t>
                      </a:r>
                      <a:r>
                        <a:rPr lang="ko-KR" altLang="en-US" sz="1400" kern="0" spc="-100" dirty="0">
                          <a:solidFill>
                            <a:srgbClr val="000000"/>
                          </a:solidFill>
                          <a:effectLst/>
                          <a:ea typeface="휴먼명조"/>
                        </a:rPr>
                        <a:t>새싹기업</a:t>
                      </a:r>
                      <a:r>
                        <a:rPr lang="en-US" altLang="ko-KR" sz="1400" kern="0" spc="0" dirty="0">
                          <a:solidFill>
                            <a:srgbClr val="000000"/>
                          </a:solidFill>
                          <a:effectLst/>
                          <a:latin typeface="휴먼명조"/>
                        </a:rPr>
                        <a:t>, </a:t>
                      </a:r>
                      <a:r>
                        <a:rPr lang="ko-KR" altLang="en-US" sz="1400" kern="0" spc="-100" dirty="0">
                          <a:solidFill>
                            <a:srgbClr val="000000"/>
                          </a:solidFill>
                          <a:effectLst/>
                          <a:ea typeface="휴먼명조"/>
                        </a:rPr>
                        <a:t>문화상품기업 납품실적 면제</a:t>
                      </a:r>
                      <a:r>
                        <a:rPr lang="ko-KR" altLang="en-US" sz="1400" kern="0" spc="-100" dirty="0">
                          <a:solidFill>
                            <a:srgbClr val="000000"/>
                          </a:solidFill>
                          <a:effectLst/>
                          <a:latin typeface="휴먼명조"/>
                        </a:rPr>
                        <a:t> </a:t>
                      </a:r>
                      <a:endParaRPr lang="ko-KR" altLang="en-US" sz="1400" kern="0" spc="-10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47082" marR="47082" marT="13017" marB="1301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3004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ea typeface="휴먼명조"/>
                        </a:rPr>
                        <a:t>기타 규정 현실화</a:t>
                      </a:r>
                      <a:r>
                        <a:rPr lang="en-US" altLang="ko-KR" sz="1400" kern="0" spc="0" dirty="0">
                          <a:solidFill>
                            <a:srgbClr val="000000"/>
                          </a:solidFill>
                          <a:effectLst/>
                          <a:ea typeface="굴림"/>
                        </a:rPr>
                        <a:t>․</a:t>
                      </a: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ea typeface="휴먼명조"/>
                        </a:rPr>
                        <a:t>명확화</a:t>
                      </a:r>
                      <a:r>
                        <a:rPr lang="en-US" altLang="ko-KR" sz="1400" kern="0" spc="0" dirty="0">
                          <a:solidFill>
                            <a:srgbClr val="000000"/>
                          </a:solidFill>
                          <a:effectLst/>
                          <a:latin typeface="휴먼명조"/>
                        </a:rPr>
                        <a:t>(‘16.01)</a:t>
                      </a:r>
                      <a:endParaRPr lang="ko-KR" altLang="en-US" sz="1400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47082" marR="47082" marT="13017" marB="13017"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0" indent="0" algn="l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kern="0" spc="-90" dirty="0">
                          <a:solidFill>
                            <a:srgbClr val="000000"/>
                          </a:solidFill>
                          <a:effectLst/>
                          <a:ea typeface="휴먼명조"/>
                        </a:rPr>
                        <a:t>‣ </a:t>
                      </a:r>
                      <a:r>
                        <a:rPr lang="ko-KR" altLang="en-US" sz="1400" kern="0" spc="-90" dirty="0">
                          <a:solidFill>
                            <a:srgbClr val="000000"/>
                          </a:solidFill>
                          <a:effectLst/>
                          <a:ea typeface="휴먼명조"/>
                        </a:rPr>
                        <a:t>수출 전담 </a:t>
                      </a:r>
                      <a:r>
                        <a:rPr lang="ko-KR" altLang="en-US" sz="1400" b="1" kern="0" spc="-90" dirty="0">
                          <a:solidFill>
                            <a:srgbClr val="FF0000"/>
                          </a:solidFill>
                          <a:effectLst/>
                          <a:ea typeface="휴먼명조"/>
                        </a:rPr>
                        <a:t>직원 평가 삭제</a:t>
                      </a:r>
                      <a:r>
                        <a:rPr lang="ko-KR" altLang="en-US" sz="1400" kern="0" spc="-90" dirty="0">
                          <a:solidFill>
                            <a:srgbClr val="000000"/>
                          </a:solidFill>
                          <a:effectLst/>
                          <a:latin typeface="휴먼명조"/>
                        </a:rPr>
                        <a:t> </a:t>
                      </a:r>
                      <a:r>
                        <a:rPr lang="ko-KR" altLang="en-US" sz="1400" kern="0" spc="-90" dirty="0">
                          <a:solidFill>
                            <a:srgbClr val="000000"/>
                          </a:solidFill>
                          <a:effectLst/>
                          <a:ea typeface="휴먼명조"/>
                        </a:rPr>
                        <a:t>및 제출 서류 확인기관 명시 등 </a:t>
                      </a:r>
                      <a:endParaRPr lang="ko-KR" altLang="en-US" sz="1400" kern="0" spc="-9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47082" marR="47082" marT="13017" marB="1301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3004">
                <a:tc>
                  <a:txBody>
                    <a:bodyPr/>
                    <a:lstStyle/>
                    <a:p>
                      <a:pPr marL="0" marR="3810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기타 내용</a:t>
                      </a:r>
                      <a:r>
                        <a:rPr lang="en-US" altLang="ko-KR" sz="1400" kern="0" spc="10">
                          <a:solidFill>
                            <a:srgbClr val="000000"/>
                          </a:solidFill>
                          <a:effectLst/>
                          <a:latin typeface="휴먼명조"/>
                        </a:rPr>
                        <a:t>(‘16.12)</a:t>
                      </a:r>
                      <a:endParaRPr lang="ko-KR" altLang="en-US" sz="1400" kern="0" spc="0">
                        <a:solidFill>
                          <a:srgbClr val="000000"/>
                        </a:solidFill>
                        <a:effectLst/>
                        <a:latin typeface="휴먼명조"/>
                      </a:endParaRPr>
                    </a:p>
                  </a:txBody>
                  <a:tcPr marL="47082" marR="47082" marT="13017" marB="13017"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52400" marR="0" indent="-152400" algn="l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kern="0" spc="-80" dirty="0">
                          <a:solidFill>
                            <a:srgbClr val="000000"/>
                          </a:solidFill>
                          <a:effectLst/>
                          <a:ea typeface="휴먼명조"/>
                        </a:rPr>
                        <a:t>‣</a:t>
                      </a:r>
                      <a:r>
                        <a:rPr lang="ko-KR" altLang="en-US" sz="1400" kern="0" spc="-40" dirty="0">
                          <a:solidFill>
                            <a:srgbClr val="000000"/>
                          </a:solidFill>
                          <a:effectLst/>
                          <a:ea typeface="휴먼명조"/>
                        </a:rPr>
                        <a:t>새싹기업 평가기준 마련</a:t>
                      </a:r>
                      <a:r>
                        <a:rPr lang="en-US" altLang="ko-KR" sz="1400" kern="0" spc="-40" dirty="0">
                          <a:solidFill>
                            <a:srgbClr val="000000"/>
                          </a:solidFill>
                          <a:effectLst/>
                          <a:latin typeface="휴먼명조"/>
                        </a:rPr>
                        <a:t>, </a:t>
                      </a:r>
                      <a:r>
                        <a:rPr lang="ko-KR" altLang="en-US" sz="1400" kern="0" spc="-40" dirty="0">
                          <a:solidFill>
                            <a:srgbClr val="000000"/>
                          </a:solidFill>
                          <a:effectLst/>
                          <a:ea typeface="휴먼명조"/>
                        </a:rPr>
                        <a:t>전시회 접수 방법 개선</a:t>
                      </a:r>
                      <a:r>
                        <a:rPr lang="en-US" altLang="ko-KR" sz="1400" kern="0" spc="-40" dirty="0">
                          <a:solidFill>
                            <a:srgbClr val="000000"/>
                          </a:solidFill>
                          <a:effectLst/>
                          <a:latin typeface="휴먼명조"/>
                        </a:rPr>
                        <a:t>, </a:t>
                      </a:r>
                      <a:r>
                        <a:rPr lang="ko-KR" altLang="en-US" sz="1400" kern="0" spc="-40" dirty="0">
                          <a:solidFill>
                            <a:srgbClr val="000000"/>
                          </a:solidFill>
                          <a:effectLst/>
                          <a:ea typeface="휴먼명조"/>
                        </a:rPr>
                        <a:t>지정심사</a:t>
                      </a: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휴먼명조"/>
                        </a:rPr>
                        <a:t> </a:t>
                      </a:r>
                      <a:r>
                        <a:rPr lang="ko-KR" altLang="en-US" sz="1400" b="1" kern="0" spc="0" dirty="0">
                          <a:solidFill>
                            <a:srgbClr val="FF0000"/>
                          </a:solidFill>
                          <a:effectLst/>
                          <a:ea typeface="휴먼명조"/>
                        </a:rPr>
                        <a:t>제외 사유 명확</a:t>
                      </a: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ea typeface="휴먼명조"/>
                        </a:rPr>
                        <a:t>화 </a:t>
                      </a:r>
                      <a:endParaRPr lang="ko-KR" altLang="en-US" sz="1400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47082" marR="47082" marT="13017" marB="1301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7568027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직사각형 35"/>
          <p:cNvSpPr/>
          <p:nvPr/>
        </p:nvSpPr>
        <p:spPr>
          <a:xfrm>
            <a:off x="3037409" y="68585"/>
            <a:ext cx="6106591" cy="48009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26" name="그룹 25"/>
          <p:cNvGrpSpPr/>
          <p:nvPr/>
        </p:nvGrpSpPr>
        <p:grpSpPr>
          <a:xfrm>
            <a:off x="0" y="68584"/>
            <a:ext cx="4275659" cy="480096"/>
            <a:chOff x="0" y="68584"/>
            <a:chExt cx="4275659" cy="480096"/>
          </a:xfrm>
        </p:grpSpPr>
        <p:sp>
          <p:nvSpPr>
            <p:cNvPr id="18" name="자유형 17"/>
            <p:cNvSpPr/>
            <p:nvPr/>
          </p:nvSpPr>
          <p:spPr>
            <a:xfrm>
              <a:off x="1799159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7" name="자유형 16"/>
            <p:cNvSpPr/>
            <p:nvPr/>
          </p:nvSpPr>
          <p:spPr>
            <a:xfrm>
              <a:off x="1376661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6" name="자유형 15"/>
            <p:cNvSpPr/>
            <p:nvPr/>
          </p:nvSpPr>
          <p:spPr>
            <a:xfrm>
              <a:off x="944613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60000"/>
                <a:lumOff val="40000"/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5" name="자유형 14"/>
            <p:cNvSpPr/>
            <p:nvPr/>
          </p:nvSpPr>
          <p:spPr>
            <a:xfrm>
              <a:off x="539552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0" name="직사각형 19"/>
            <p:cNvSpPr/>
            <p:nvPr/>
          </p:nvSpPr>
          <p:spPr>
            <a:xfrm>
              <a:off x="0" y="68584"/>
              <a:ext cx="899592" cy="480095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>
          <a:xfrm>
            <a:off x="49263" y="68654"/>
            <a:ext cx="2133600" cy="365125"/>
          </a:xfrm>
        </p:spPr>
        <p:txBody>
          <a:bodyPr/>
          <a:lstStyle/>
          <a:p>
            <a:pPr algn="l"/>
            <a:fld id="{9D971771-ED62-4CDB-9CAA-7E74D7566A4F}" type="slidenum">
              <a:rPr lang="ko-KR" altLang="en-US" b="1" smtClean="0">
                <a:solidFill>
                  <a:schemeClr val="bg1"/>
                </a:solidFill>
              </a:rPr>
              <a:pPr algn="l"/>
              <a:t>26</a:t>
            </a:fld>
            <a:endParaRPr lang="ko-KR" altLang="en-US" b="1" dirty="0">
              <a:solidFill>
                <a:schemeClr val="bg1"/>
              </a:solidFill>
            </a:endParaRPr>
          </a:p>
        </p:txBody>
      </p:sp>
      <p:sp>
        <p:nvSpPr>
          <p:cNvPr id="4" name="직사각형 3"/>
          <p:cNvSpPr/>
          <p:nvPr/>
        </p:nvSpPr>
        <p:spPr>
          <a:xfrm>
            <a:off x="0" y="-27385"/>
            <a:ext cx="9144000" cy="117393"/>
          </a:xfrm>
          <a:prstGeom prst="rect">
            <a:avLst/>
          </a:prstGeom>
          <a:solidFill>
            <a:srgbClr val="A90B0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4" name="TextBox 43"/>
          <p:cNvSpPr txBox="1"/>
          <p:nvPr/>
        </p:nvSpPr>
        <p:spPr>
          <a:xfrm>
            <a:off x="6876256" y="90009"/>
            <a:ext cx="206498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b="1" dirty="0" smtClean="0">
                <a:latin typeface="HY견명조" panose="02030600000101010101" pitchFamily="18" charset="-127"/>
                <a:ea typeface="HY견명조" panose="02030600000101010101" pitchFamily="18" charset="-127"/>
              </a:rPr>
              <a:t>국회의원 추경호</a:t>
            </a:r>
            <a:endParaRPr lang="ko-KR" altLang="en-US" sz="2000" b="1" dirty="0">
              <a:latin typeface="HY견명조" panose="02030600000101010101" pitchFamily="18" charset="-127"/>
              <a:ea typeface="HY견명조" panose="02030600000101010101" pitchFamily="18" charset="-127"/>
            </a:endParaRPr>
          </a:p>
        </p:txBody>
      </p:sp>
      <p:sp>
        <p:nvSpPr>
          <p:cNvPr id="45" name="직사각형 44"/>
          <p:cNvSpPr/>
          <p:nvPr/>
        </p:nvSpPr>
        <p:spPr>
          <a:xfrm>
            <a:off x="0" y="6768752"/>
            <a:ext cx="9144000" cy="116632"/>
          </a:xfrm>
          <a:prstGeom prst="rect">
            <a:avLst/>
          </a:prstGeom>
          <a:solidFill>
            <a:srgbClr val="A90B0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9" name="모서리가 둥근 직사각형 48"/>
          <p:cNvSpPr/>
          <p:nvPr/>
        </p:nvSpPr>
        <p:spPr>
          <a:xfrm>
            <a:off x="-38100" y="1268760"/>
            <a:ext cx="9182100" cy="69850"/>
          </a:xfrm>
          <a:prstGeom prst="round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50" name="직사각형 49"/>
          <p:cNvSpPr/>
          <p:nvPr/>
        </p:nvSpPr>
        <p:spPr>
          <a:xfrm>
            <a:off x="0" y="620688"/>
            <a:ext cx="9153625" cy="584775"/>
          </a:xfrm>
          <a:prstGeom prst="rect">
            <a:avLst/>
          </a:prstGeom>
        </p:spPr>
        <p:txBody>
          <a:bodyPr wrap="square" anchor="b">
            <a:spAutoFit/>
          </a:bodyPr>
          <a:lstStyle/>
          <a:p>
            <a:pPr algn="ctr" latinLnBrk="0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3200" spc="-1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해외시장 진출 지원사업 비교</a:t>
            </a:r>
            <a:endParaRPr lang="en-US" altLang="ko-KR" sz="3200" spc="-15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anose="02030600000101010101" pitchFamily="18" charset="-127"/>
              <a:ea typeface="HY견고딕" panose="02030600000101010101" pitchFamily="18" charset="-127"/>
              <a:cs typeface="Times New Roman" panose="02020603050405020304" pitchFamily="18" charset="0"/>
            </a:endParaRPr>
          </a:p>
        </p:txBody>
      </p:sp>
      <p:pic>
        <p:nvPicPr>
          <p:cNvPr id="23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40116" y="6346529"/>
            <a:ext cx="1268388" cy="418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3" name="표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4324645"/>
              </p:ext>
            </p:extLst>
          </p:nvPr>
        </p:nvGraphicFramePr>
        <p:xfrm>
          <a:off x="35496" y="1535294"/>
          <a:ext cx="9073009" cy="4702018"/>
        </p:xfrm>
        <a:graphic>
          <a:graphicData uri="http://schemas.openxmlformats.org/drawingml/2006/table">
            <a:tbl>
              <a:tblPr/>
              <a:tblGrid>
                <a:gridCol w="627819"/>
                <a:gridCol w="2900573"/>
                <a:gridCol w="2781305"/>
                <a:gridCol w="2763312"/>
              </a:tblGrid>
              <a:tr h="407203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>
                          <a:solidFill>
                            <a:srgbClr val="000000"/>
                          </a:solidFill>
                          <a:effectLst/>
                          <a:ea typeface="맑은 고딕"/>
                        </a:rPr>
                        <a:t>구분</a:t>
                      </a:r>
                      <a:endParaRPr lang="ko-KR" altLang="en-US" sz="1400" b="1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51583" marR="51583" marT="14261" marB="14261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6D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>
                          <a:solidFill>
                            <a:srgbClr val="000000"/>
                          </a:solidFill>
                          <a:effectLst/>
                          <a:ea typeface="맑은 고딕"/>
                        </a:rPr>
                        <a:t>조달청</a:t>
                      </a:r>
                      <a:endParaRPr lang="ko-KR" altLang="en-US" sz="1400" b="1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51583" marR="51583" marT="14261" marB="1426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6D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>
                          <a:solidFill>
                            <a:srgbClr val="000000"/>
                          </a:solidFill>
                          <a:effectLst/>
                          <a:ea typeface="맑은 고딕"/>
                        </a:rPr>
                        <a:t>중소기업벤처부</a:t>
                      </a:r>
                      <a:endParaRPr lang="ko-KR" altLang="en-US" sz="1400" b="1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51583" marR="51583" marT="14261" marB="1426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6D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kern="0" spc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KOTRA</a:t>
                      </a:r>
                      <a:endParaRPr lang="en-US" sz="1400" b="1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51583" marR="51583" marT="14261" marB="1426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6D6"/>
                    </a:solidFill>
                  </a:tcPr>
                </a:tc>
              </a:tr>
              <a:tr h="785884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>
                          <a:solidFill>
                            <a:srgbClr val="000000"/>
                          </a:solidFill>
                          <a:effectLst/>
                          <a:ea typeface="맑은 고딕"/>
                        </a:rPr>
                        <a:t>지원</a:t>
                      </a:r>
                      <a:endParaRPr lang="ko-KR" altLang="en-US" sz="1400" b="1" kern="0" spc="0">
                        <a:solidFill>
                          <a:srgbClr val="000000"/>
                        </a:solidFill>
                        <a:effectLst/>
                      </a:endParaRPr>
                    </a:p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>
                          <a:solidFill>
                            <a:srgbClr val="000000"/>
                          </a:solidFill>
                          <a:effectLst/>
                          <a:ea typeface="맑은 고딕"/>
                        </a:rPr>
                        <a:t>대상</a:t>
                      </a:r>
                      <a:endParaRPr lang="ko-KR" altLang="en-US" sz="1400" b="1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51583" marR="51583" marT="14261" marB="14261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63830" marR="0" indent="-163830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>
                          <a:solidFill>
                            <a:srgbClr val="000000"/>
                          </a:solidFill>
                          <a:effectLst/>
                          <a:ea typeface="맑은 고딕"/>
                        </a:rPr>
                        <a:t>ㅇ우수중소조달업체</a:t>
                      </a:r>
                      <a:endParaRPr lang="ko-KR" altLang="en-US" sz="1400" b="1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51583" marR="51583" marT="14261" marB="1426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98120" marR="0" indent="-198120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>
                          <a:solidFill>
                            <a:srgbClr val="000000"/>
                          </a:solidFill>
                          <a:effectLst/>
                          <a:ea typeface="맑은 고딕"/>
                        </a:rPr>
                        <a:t>ㅇ중소기업</a:t>
                      </a:r>
                      <a:endParaRPr lang="ko-KR" altLang="en-US" sz="1400" b="1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51583" marR="51583" marT="14261" marB="1426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49860" marR="0" indent="-149860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-20" dirty="0" err="1">
                          <a:solidFill>
                            <a:srgbClr val="000000"/>
                          </a:solidFill>
                          <a:effectLst/>
                          <a:ea typeface="맑은 고딕"/>
                        </a:rPr>
                        <a:t>ㅇ</a:t>
                      </a:r>
                      <a:r>
                        <a:rPr lang="ko-KR" altLang="en-US" sz="1400" kern="0" spc="-150" dirty="0" err="1">
                          <a:solidFill>
                            <a:srgbClr val="000000"/>
                          </a:solidFill>
                          <a:effectLst/>
                          <a:ea typeface="맑은 고딕"/>
                        </a:rPr>
                        <a:t>수출실적</a:t>
                      </a:r>
                      <a:r>
                        <a:rPr lang="ko-KR" altLang="en-US" sz="1400" kern="0" spc="-150" dirty="0">
                          <a:solidFill>
                            <a:srgbClr val="000000"/>
                          </a:solidFill>
                          <a:effectLst/>
                          <a:ea typeface="맑은 고딕"/>
                        </a:rPr>
                        <a:t> 일정 규모 이상의</a:t>
                      </a:r>
                      <a:r>
                        <a:rPr lang="ko-KR" altLang="en-US" sz="1400" kern="0" spc="-90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 </a:t>
                      </a:r>
                      <a:endParaRPr lang="en-US" altLang="ko-KR" sz="1400" kern="0" spc="-90" dirty="0" smtClean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  <a:p>
                      <a:pPr marL="149860" marR="0" indent="-149860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kern="0" spc="-90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  <a:ea typeface="맑은 고딕"/>
                        </a:rPr>
                        <a:t>   </a:t>
                      </a:r>
                      <a:r>
                        <a:rPr lang="ko-KR" altLang="en-US" sz="1400" kern="0" spc="-110" dirty="0" smtClean="0">
                          <a:solidFill>
                            <a:srgbClr val="000000"/>
                          </a:solidFill>
                          <a:effectLst/>
                          <a:ea typeface="맑은 고딕"/>
                        </a:rPr>
                        <a:t>수출</a:t>
                      </a:r>
                      <a:r>
                        <a:rPr lang="ko-KR" altLang="en-US" sz="1400" kern="0" spc="-40" dirty="0" smtClean="0">
                          <a:solidFill>
                            <a:srgbClr val="000000"/>
                          </a:solidFill>
                          <a:effectLst/>
                          <a:ea typeface="맑은 고딕"/>
                        </a:rPr>
                        <a:t>기업</a:t>
                      </a:r>
                      <a:r>
                        <a:rPr lang="en-US" altLang="ko-KR" sz="1400" kern="0" spc="-40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(</a:t>
                      </a:r>
                      <a:r>
                        <a:rPr lang="ko-KR" altLang="en-US" sz="1400" b="1" kern="0" spc="-40" dirty="0">
                          <a:solidFill>
                            <a:srgbClr val="000000"/>
                          </a:solidFill>
                          <a:effectLst/>
                          <a:ea typeface="맑은 고딕"/>
                        </a:rPr>
                        <a:t>중견기업 중심</a:t>
                      </a:r>
                      <a:r>
                        <a:rPr lang="en-US" altLang="ko-KR" sz="1400" kern="0" spc="-40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)</a:t>
                      </a:r>
                      <a:endParaRPr lang="ko-KR" altLang="en-US" sz="1400" kern="0" spc="-4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51583" marR="51583" marT="14261" marB="1426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85884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>
                          <a:solidFill>
                            <a:srgbClr val="000000"/>
                          </a:solidFill>
                          <a:effectLst/>
                          <a:ea typeface="맑은 고딕"/>
                        </a:rPr>
                        <a:t>주요</a:t>
                      </a:r>
                      <a:endParaRPr lang="ko-KR" altLang="en-US" sz="1400" b="1" kern="0" spc="0">
                        <a:solidFill>
                          <a:srgbClr val="000000"/>
                        </a:solidFill>
                        <a:effectLst/>
                      </a:endParaRPr>
                    </a:p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>
                          <a:solidFill>
                            <a:srgbClr val="000000"/>
                          </a:solidFill>
                          <a:effectLst/>
                          <a:ea typeface="맑은 고딕"/>
                        </a:rPr>
                        <a:t>품목</a:t>
                      </a:r>
                      <a:endParaRPr lang="ko-KR" altLang="en-US" sz="1400" b="1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51583" marR="51583" marT="14261" marB="14261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28600" marR="0" indent="-228600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0" dirty="0" err="1">
                          <a:solidFill>
                            <a:srgbClr val="000000"/>
                          </a:solidFill>
                          <a:effectLst/>
                          <a:ea typeface="맑은 고딕"/>
                        </a:rPr>
                        <a:t>ㅇ</a:t>
                      </a:r>
                      <a:r>
                        <a:rPr lang="en-US" altLang="ko-KR" sz="1400" kern="0" spc="-60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SOC </a:t>
                      </a:r>
                      <a:r>
                        <a:rPr lang="ko-KR" altLang="en-US" sz="1400" kern="0" spc="-60" dirty="0">
                          <a:solidFill>
                            <a:srgbClr val="000000"/>
                          </a:solidFill>
                          <a:effectLst/>
                          <a:ea typeface="맑은 고딕"/>
                        </a:rPr>
                        <a:t>자재 및 </a:t>
                      </a:r>
                      <a:r>
                        <a:rPr lang="ko-KR" altLang="en-US" sz="1400" kern="0" spc="-60" dirty="0" err="1">
                          <a:solidFill>
                            <a:srgbClr val="000000"/>
                          </a:solidFill>
                          <a:effectLst/>
                          <a:ea typeface="맑은 고딕"/>
                        </a:rPr>
                        <a:t>산업재</a:t>
                      </a:r>
                      <a:r>
                        <a:rPr lang="ko-KR" altLang="en-US" sz="1400" kern="0" spc="-60" dirty="0">
                          <a:solidFill>
                            <a:srgbClr val="000000"/>
                          </a:solidFill>
                          <a:effectLst/>
                          <a:ea typeface="맑은 고딕"/>
                        </a:rPr>
                        <a:t> 등</a:t>
                      </a:r>
                      <a:endParaRPr lang="ko-KR" altLang="en-US" sz="1400" kern="0" spc="-60" dirty="0">
                        <a:solidFill>
                          <a:srgbClr val="000000"/>
                        </a:solidFill>
                        <a:effectLst/>
                      </a:endParaRPr>
                    </a:p>
                    <a:p>
                      <a:pPr marL="0" marR="0" indent="0" algn="l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b="1" kern="0" spc="-60" baseline="0" dirty="0" smtClean="0">
                          <a:solidFill>
                            <a:srgbClr val="000000"/>
                          </a:solidFill>
                          <a:effectLst/>
                          <a:ea typeface="맑은 고딕"/>
                        </a:rPr>
                        <a:t>   </a:t>
                      </a:r>
                      <a:r>
                        <a:rPr lang="ko-KR" altLang="en-US" sz="1400" b="1" kern="0" spc="-60" dirty="0" smtClean="0">
                          <a:solidFill>
                            <a:srgbClr val="000000"/>
                          </a:solidFill>
                          <a:effectLst/>
                          <a:ea typeface="맑은 고딕"/>
                        </a:rPr>
                        <a:t>정부조달 </a:t>
                      </a: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ea typeface="맑은 고딕"/>
                        </a:rPr>
                        <a:t>품목</a:t>
                      </a:r>
                      <a:endParaRPr lang="ko-KR" altLang="en-US" sz="1400" b="1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51583" marR="51583" marT="14261" marB="1426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98120" marR="0" indent="-198120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0">
                          <a:solidFill>
                            <a:srgbClr val="000000"/>
                          </a:solidFill>
                          <a:effectLst/>
                          <a:ea typeface="맑은 고딕"/>
                        </a:rPr>
                        <a:t>ㅇ중소기업 생산품목 </a:t>
                      </a:r>
                      <a:r>
                        <a:rPr lang="ko-KR" altLang="en-US" sz="1400" b="1" kern="0" spc="0">
                          <a:solidFill>
                            <a:srgbClr val="000000"/>
                          </a:solidFill>
                          <a:effectLst/>
                          <a:ea typeface="맑은 고딕"/>
                        </a:rPr>
                        <a:t>전반</a:t>
                      </a:r>
                      <a:endParaRPr lang="ko-KR" altLang="en-US" sz="140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51583" marR="51583" marT="14261" marB="1426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98120" marR="0" indent="-198120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 dirty="0" err="1">
                          <a:solidFill>
                            <a:srgbClr val="000000"/>
                          </a:solidFill>
                          <a:effectLst/>
                          <a:ea typeface="맑은 고딕"/>
                        </a:rPr>
                        <a:t>ㅇ소비재</a:t>
                      </a:r>
                      <a:r>
                        <a:rPr lang="en-US" altLang="ko-KR" sz="1400" b="1" kern="0" spc="0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, </a:t>
                      </a: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ea typeface="맑은 고딕"/>
                        </a:rPr>
                        <a:t>건설 등 광범위</a:t>
                      </a:r>
                      <a:endParaRPr lang="ko-KR" altLang="en-US" sz="1400" b="1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51583" marR="51583" marT="14261" marB="1426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07203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-170">
                          <a:solidFill>
                            <a:srgbClr val="000000"/>
                          </a:solidFill>
                          <a:effectLst/>
                          <a:ea typeface="맑은 고딕"/>
                        </a:rPr>
                        <a:t>목표</a:t>
                      </a:r>
                      <a:endParaRPr lang="ko-KR" altLang="en-US" sz="1400" b="1" kern="0" spc="-170">
                        <a:solidFill>
                          <a:srgbClr val="000000"/>
                        </a:solidFill>
                        <a:effectLst/>
                      </a:endParaRPr>
                    </a:p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-170">
                          <a:solidFill>
                            <a:srgbClr val="000000"/>
                          </a:solidFill>
                          <a:effectLst/>
                          <a:ea typeface="맑은 고딕"/>
                        </a:rPr>
                        <a:t>시장</a:t>
                      </a:r>
                      <a:endParaRPr lang="ko-KR" altLang="en-US" sz="1400" b="1" kern="0" spc="-17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51583" marR="51583" marT="14261" marB="14261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91160" marR="0" indent="-391160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0" dirty="0" err="1">
                          <a:solidFill>
                            <a:srgbClr val="000000"/>
                          </a:solidFill>
                          <a:effectLst/>
                          <a:ea typeface="맑은 고딕"/>
                        </a:rPr>
                        <a:t>ㅇ제조업</a:t>
                      </a: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ea typeface="맑은 고딕"/>
                        </a:rPr>
                        <a:t> 기반이 약한</a:t>
                      </a:r>
                      <a:endParaRPr lang="ko-KR" altLang="en-US" sz="1400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  <a:p>
                      <a:pPr marL="0" marR="0" indent="0" algn="l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 dirty="0" smtClean="0">
                          <a:solidFill>
                            <a:srgbClr val="000000"/>
                          </a:solidFill>
                          <a:effectLst/>
                          <a:ea typeface="맑은 고딕"/>
                        </a:rPr>
                        <a:t>   아시아 </a:t>
                      </a: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ea typeface="맑은 고딕"/>
                        </a:rPr>
                        <a:t>등 개발도상국</a:t>
                      </a:r>
                      <a:endParaRPr lang="ko-KR" altLang="en-US" sz="1400" b="1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51583" marR="51583" marT="14261" marB="1426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52400" marR="0" indent="-152400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0" dirty="0" err="1">
                          <a:solidFill>
                            <a:srgbClr val="000000"/>
                          </a:solidFill>
                          <a:effectLst/>
                          <a:ea typeface="맑은 고딕"/>
                        </a:rPr>
                        <a:t>ㅇ</a:t>
                      </a:r>
                      <a:r>
                        <a:rPr lang="ko-KR" altLang="en-US" sz="1400" kern="0" spc="-130" dirty="0" err="1">
                          <a:solidFill>
                            <a:srgbClr val="000000"/>
                          </a:solidFill>
                          <a:effectLst/>
                          <a:ea typeface="맑은 고딕"/>
                        </a:rPr>
                        <a:t>중소기업이</a:t>
                      </a:r>
                      <a:r>
                        <a:rPr lang="ko-KR" altLang="en-US" sz="1400" kern="0" spc="-130" dirty="0">
                          <a:solidFill>
                            <a:srgbClr val="000000"/>
                          </a:solidFill>
                          <a:effectLst/>
                          <a:ea typeface="맑은 고딕"/>
                        </a:rPr>
                        <a:t> 수출을 희망하는 </a:t>
                      </a:r>
                      <a:endParaRPr lang="en-US" altLang="ko-KR" sz="1400" kern="0" spc="-130" dirty="0" smtClean="0">
                        <a:solidFill>
                          <a:srgbClr val="000000"/>
                        </a:solidFill>
                        <a:effectLst/>
                        <a:ea typeface="맑은 고딕"/>
                      </a:endParaRPr>
                    </a:p>
                    <a:p>
                      <a:pPr marL="152400" marR="0" indent="-152400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b="1" kern="0" spc="-130" dirty="0" smtClean="0">
                          <a:solidFill>
                            <a:srgbClr val="000000"/>
                          </a:solidFill>
                          <a:effectLst/>
                          <a:ea typeface="맑은 고딕"/>
                        </a:rPr>
                        <a:t>   </a:t>
                      </a:r>
                      <a:r>
                        <a:rPr lang="ko-KR" altLang="en-US" sz="1400" b="1" kern="0" spc="-130" dirty="0" smtClean="0">
                          <a:solidFill>
                            <a:srgbClr val="000000"/>
                          </a:solidFill>
                          <a:effectLst/>
                          <a:ea typeface="맑은 고딕"/>
                        </a:rPr>
                        <a:t>다양한 </a:t>
                      </a:r>
                      <a:r>
                        <a:rPr lang="ko-KR" altLang="en-US" sz="1400" b="1" kern="0" spc="-130" dirty="0">
                          <a:solidFill>
                            <a:srgbClr val="000000"/>
                          </a:solidFill>
                          <a:effectLst/>
                          <a:ea typeface="맑은 고딕"/>
                        </a:rPr>
                        <a:t>권역</a:t>
                      </a:r>
                      <a:r>
                        <a:rPr lang="ko-KR" altLang="en-US" sz="1400" kern="0" spc="-130" dirty="0">
                          <a:solidFill>
                            <a:srgbClr val="000000"/>
                          </a:solidFill>
                          <a:effectLst/>
                          <a:ea typeface="맑은 고딕"/>
                        </a:rPr>
                        <a:t>의 해외시장</a:t>
                      </a:r>
                      <a:endParaRPr lang="ko-KR" altLang="en-US" sz="1400" kern="0" spc="-13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51583" marR="51583" marT="14261" marB="1426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52400" marR="0" indent="-152400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 dirty="0" err="1">
                          <a:solidFill>
                            <a:srgbClr val="000000"/>
                          </a:solidFill>
                          <a:effectLst/>
                          <a:ea typeface="맑은 고딕"/>
                        </a:rPr>
                        <a:t>ㅇ미국</a:t>
                      </a:r>
                      <a:r>
                        <a:rPr lang="en-US" altLang="ko-KR" sz="1400" b="1" kern="0" spc="0" dirty="0">
                          <a:solidFill>
                            <a:srgbClr val="000000"/>
                          </a:solidFill>
                          <a:effectLst/>
                          <a:ea typeface="맑은 고딕"/>
                        </a:rPr>
                        <a:t>․</a:t>
                      </a:r>
                      <a:r>
                        <a:rPr lang="en-US" altLang="ko-KR" sz="1400" b="1" kern="0" spc="0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EU </a:t>
                      </a: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ea typeface="맑은 고딕"/>
                        </a:rPr>
                        <a:t>등 선진국</a:t>
                      </a: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 </a:t>
                      </a: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ea typeface="맑은 고딕"/>
                        </a:rPr>
                        <a:t>및 </a:t>
                      </a:r>
                      <a:endParaRPr lang="en-US" altLang="ko-KR" sz="1400" b="1" kern="0" spc="0" dirty="0" smtClean="0">
                        <a:solidFill>
                          <a:srgbClr val="000000"/>
                        </a:solidFill>
                        <a:effectLst/>
                        <a:ea typeface="맑은 고딕"/>
                      </a:endParaRPr>
                    </a:p>
                    <a:p>
                      <a:pPr marL="152400" marR="0" indent="-152400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  <a:ea typeface="맑은 고딕"/>
                        </a:rPr>
                        <a:t>   </a:t>
                      </a:r>
                      <a:r>
                        <a:rPr lang="en-US" altLang="ko-KR" sz="140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MDB </a:t>
                      </a: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ea typeface="맑은 고딕"/>
                        </a:rPr>
                        <a:t>조달시장</a:t>
                      </a:r>
                      <a:endParaRPr lang="ko-KR" altLang="en-US" sz="1400" b="1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51583" marR="51583" marT="14261" marB="1426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32586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>
                          <a:solidFill>
                            <a:srgbClr val="000000"/>
                          </a:solidFill>
                          <a:effectLst/>
                          <a:ea typeface="맑은 고딕"/>
                        </a:rPr>
                        <a:t>장점</a:t>
                      </a:r>
                      <a:endParaRPr lang="ko-KR" altLang="en-US" sz="1400" b="1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51583" marR="51583" marT="14261" marB="14261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52400" marR="0" indent="-152400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0" dirty="0" err="1">
                          <a:solidFill>
                            <a:srgbClr val="000000"/>
                          </a:solidFill>
                          <a:effectLst/>
                          <a:ea typeface="맑은 고딕"/>
                        </a:rPr>
                        <a:t>ㅇ</a:t>
                      </a:r>
                      <a:r>
                        <a:rPr lang="ko-KR" altLang="en-US" sz="1400" kern="0" spc="-90" dirty="0" err="1">
                          <a:solidFill>
                            <a:srgbClr val="000000"/>
                          </a:solidFill>
                          <a:effectLst/>
                          <a:ea typeface="맑은 고딕"/>
                        </a:rPr>
                        <a:t>해</a:t>
                      </a:r>
                      <a:r>
                        <a:rPr lang="ko-KR" altLang="en-US" sz="1400" kern="0" spc="-150" dirty="0" err="1">
                          <a:solidFill>
                            <a:srgbClr val="000000"/>
                          </a:solidFill>
                          <a:effectLst/>
                          <a:ea typeface="맑은 고딕"/>
                        </a:rPr>
                        <a:t>외조달기관</a:t>
                      </a:r>
                      <a:r>
                        <a:rPr lang="ko-KR" altLang="en-US" sz="1400" kern="0" spc="-150" dirty="0">
                          <a:solidFill>
                            <a:srgbClr val="000000"/>
                          </a:solidFill>
                          <a:effectLst/>
                          <a:ea typeface="맑은 고딕"/>
                        </a:rPr>
                        <a:t> 협력 네트워크</a:t>
                      </a:r>
                      <a:r>
                        <a:rPr lang="en-US" altLang="ko-KR" sz="1400" kern="0" spc="-290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(25</a:t>
                      </a:r>
                      <a:r>
                        <a:rPr lang="ko-KR" altLang="en-US" sz="1400" kern="0" spc="-290" dirty="0">
                          <a:solidFill>
                            <a:srgbClr val="000000"/>
                          </a:solidFill>
                          <a:effectLst/>
                          <a:ea typeface="맑은 고딕"/>
                        </a:rPr>
                        <a:t>개 국가와 </a:t>
                      </a:r>
                      <a:r>
                        <a:rPr lang="ko-KR" altLang="en-US" sz="1400" b="1" kern="0" spc="-290" dirty="0">
                          <a:solidFill>
                            <a:srgbClr val="000000"/>
                          </a:solidFill>
                          <a:effectLst/>
                          <a:ea typeface="맑은 고딕"/>
                        </a:rPr>
                        <a:t>조달협력 </a:t>
                      </a:r>
                      <a:r>
                        <a:rPr lang="en-US" altLang="ko-KR" sz="1400" b="1" kern="0" spc="-290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MOU</a:t>
                      </a:r>
                      <a:r>
                        <a:rPr lang="ko-KR" altLang="en-US" sz="1400" kern="0" spc="-290" dirty="0">
                          <a:solidFill>
                            <a:srgbClr val="000000"/>
                          </a:solidFill>
                          <a:effectLst/>
                          <a:ea typeface="맑은 고딕"/>
                        </a:rPr>
                        <a:t>체결</a:t>
                      </a:r>
                      <a:r>
                        <a:rPr lang="en-US" altLang="ko-KR" sz="1400" kern="0" spc="-290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)</a:t>
                      </a:r>
                      <a:endParaRPr lang="ko-KR" altLang="en-US" sz="1400" kern="0" spc="-290" dirty="0">
                        <a:solidFill>
                          <a:srgbClr val="000000"/>
                        </a:solidFill>
                        <a:effectLst/>
                      </a:endParaRPr>
                    </a:p>
                    <a:p>
                      <a:pPr marL="152400" marR="0" indent="-152400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0" dirty="0" err="1">
                          <a:solidFill>
                            <a:srgbClr val="000000"/>
                          </a:solidFill>
                          <a:effectLst/>
                          <a:ea typeface="맑은 고딕"/>
                        </a:rPr>
                        <a:t>ㅇ</a:t>
                      </a:r>
                      <a:r>
                        <a:rPr lang="ko-KR" altLang="en-US" sz="1400" kern="0" spc="-140" dirty="0" err="1">
                          <a:solidFill>
                            <a:srgbClr val="000000"/>
                          </a:solidFill>
                          <a:effectLst/>
                          <a:ea typeface="맑은 고딕"/>
                        </a:rPr>
                        <a:t>조달청이</a:t>
                      </a:r>
                      <a:r>
                        <a:rPr lang="ko-KR" altLang="en-US" sz="1400" kern="0" spc="-140" dirty="0">
                          <a:solidFill>
                            <a:srgbClr val="000000"/>
                          </a:solidFill>
                          <a:effectLst/>
                          <a:ea typeface="맑은 고딕"/>
                        </a:rPr>
                        <a:t> 함께 사업에 참여하여 우리 기업을 홍보함으로써 우수 조달기업에 대한 인식 및 신뢰도 제고</a:t>
                      </a:r>
                      <a:endParaRPr lang="ko-KR" altLang="en-US" sz="1400" kern="0" spc="-140" dirty="0">
                        <a:solidFill>
                          <a:srgbClr val="000000"/>
                        </a:solidFill>
                        <a:effectLst/>
                      </a:endParaRPr>
                    </a:p>
                    <a:p>
                      <a:pPr marL="152400" marR="0" indent="-152400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 dirty="0" err="1">
                          <a:solidFill>
                            <a:srgbClr val="000000"/>
                          </a:solidFill>
                          <a:effectLst/>
                          <a:ea typeface="맑은 고딕"/>
                        </a:rPr>
                        <a:t>ㅇ</a:t>
                      </a:r>
                      <a:r>
                        <a:rPr lang="ko-KR" altLang="en-US" sz="1400" b="1" kern="0" spc="-20" dirty="0" err="1">
                          <a:solidFill>
                            <a:srgbClr val="000000"/>
                          </a:solidFill>
                          <a:effectLst/>
                          <a:ea typeface="맑은 고딕"/>
                        </a:rPr>
                        <a:t>조달</a:t>
                      </a:r>
                      <a:r>
                        <a:rPr lang="ko-KR" altLang="en-US" sz="1400" b="1" kern="0" spc="-20" dirty="0">
                          <a:solidFill>
                            <a:srgbClr val="000000"/>
                          </a:solidFill>
                          <a:effectLst/>
                          <a:ea typeface="맑은 고딕"/>
                        </a:rPr>
                        <a:t> 분야에 대한 전문성</a:t>
                      </a:r>
                      <a:endParaRPr lang="ko-KR" altLang="en-US" sz="1400" b="1" kern="0" spc="-2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51583" marR="51583" marT="14261" marB="1426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52400" marR="0" indent="-152400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0" dirty="0" err="1">
                          <a:solidFill>
                            <a:srgbClr val="000000"/>
                          </a:solidFill>
                          <a:effectLst/>
                          <a:ea typeface="맑은 고딕"/>
                        </a:rPr>
                        <a:t>ㅇ</a:t>
                      </a:r>
                      <a:r>
                        <a:rPr lang="ko-KR" altLang="en-US" sz="1400" kern="0" spc="-100" dirty="0" err="1">
                          <a:solidFill>
                            <a:srgbClr val="000000"/>
                          </a:solidFill>
                          <a:effectLst/>
                          <a:ea typeface="맑은 고딕"/>
                        </a:rPr>
                        <a:t>풍부한</a:t>
                      </a:r>
                      <a:r>
                        <a:rPr lang="ko-KR" altLang="en-US" sz="1400" kern="0" spc="-100" dirty="0">
                          <a:solidFill>
                            <a:srgbClr val="000000"/>
                          </a:solidFill>
                          <a:effectLst/>
                          <a:ea typeface="맑은 고딕"/>
                        </a:rPr>
                        <a:t> 중소기업 수출 지원</a:t>
                      </a: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ea typeface="맑은 고딕"/>
                        </a:rPr>
                        <a:t>예산</a:t>
                      </a: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ea typeface="맑은 고딕"/>
                        </a:rPr>
                        <a:t>을 바탕으로 다양한 지원사업 운영</a:t>
                      </a:r>
                      <a:endParaRPr lang="ko-KR" altLang="en-US" sz="1400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  <a:p>
                      <a:pPr marL="152400" marR="0" indent="-152400" algn="l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kern="0" spc="-100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   (</a:t>
                      </a:r>
                      <a:r>
                        <a:rPr lang="en-US" altLang="ko-KR" sz="1400" kern="0" spc="-100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’16</a:t>
                      </a:r>
                      <a:r>
                        <a:rPr lang="ko-KR" altLang="en-US" sz="1400" kern="0" spc="-100" dirty="0">
                          <a:solidFill>
                            <a:srgbClr val="000000"/>
                          </a:solidFill>
                          <a:effectLst/>
                          <a:ea typeface="맑은 고딕"/>
                        </a:rPr>
                        <a:t>년 지원예산</a:t>
                      </a:r>
                      <a:r>
                        <a:rPr lang="en-US" altLang="ko-KR" sz="1400" kern="0" spc="-100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: 1,401</a:t>
                      </a:r>
                      <a:r>
                        <a:rPr lang="ko-KR" altLang="en-US" sz="1400" kern="0" spc="-100" dirty="0" err="1">
                          <a:solidFill>
                            <a:srgbClr val="000000"/>
                          </a:solidFill>
                          <a:effectLst/>
                          <a:ea typeface="맑은 고딕"/>
                        </a:rPr>
                        <a:t>억원</a:t>
                      </a:r>
                      <a:r>
                        <a:rPr lang="en-US" altLang="ko-KR" sz="1400" kern="0" spc="-100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)</a:t>
                      </a:r>
                      <a:endParaRPr lang="ko-KR" altLang="en-US" sz="1400" kern="0" spc="-10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51583" marR="51583" marT="14261" marB="1426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52400" marR="0" indent="-152400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0" dirty="0" err="1">
                          <a:solidFill>
                            <a:srgbClr val="000000"/>
                          </a:solidFill>
                          <a:effectLst/>
                          <a:ea typeface="맑은 고딕"/>
                        </a:rPr>
                        <a:t>ㅇ</a:t>
                      </a:r>
                      <a:r>
                        <a:rPr lang="ko-KR" altLang="en-US" sz="1400" b="1" kern="0" spc="-140" dirty="0" err="1">
                          <a:solidFill>
                            <a:srgbClr val="000000"/>
                          </a:solidFill>
                          <a:effectLst/>
                          <a:ea typeface="맑은 고딕"/>
                        </a:rPr>
                        <a:t>해외무역관</a:t>
                      </a:r>
                      <a:r>
                        <a:rPr lang="en-US" altLang="ko-KR" sz="1400" kern="0" spc="-140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(86</a:t>
                      </a:r>
                      <a:r>
                        <a:rPr lang="ko-KR" altLang="en-US" sz="1400" kern="0" spc="-140" dirty="0">
                          <a:solidFill>
                            <a:srgbClr val="000000"/>
                          </a:solidFill>
                          <a:effectLst/>
                          <a:ea typeface="맑은 고딕"/>
                        </a:rPr>
                        <a:t>개국 </a:t>
                      </a:r>
                      <a:r>
                        <a:rPr lang="en-US" altLang="ko-KR" sz="1400" kern="0" spc="-140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127</a:t>
                      </a:r>
                      <a:r>
                        <a:rPr lang="ko-KR" altLang="en-US" sz="1400" kern="0" spc="-140" dirty="0">
                          <a:solidFill>
                            <a:srgbClr val="000000"/>
                          </a:solidFill>
                          <a:effectLst/>
                          <a:ea typeface="맑은 고딕"/>
                        </a:rPr>
                        <a:t>개</a:t>
                      </a:r>
                      <a:r>
                        <a:rPr lang="en-US" altLang="ko-KR" sz="1400" kern="0" spc="-140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)</a:t>
                      </a:r>
                      <a:r>
                        <a:rPr lang="ko-KR" altLang="en-US" sz="1400" kern="0" spc="-140" dirty="0">
                          <a:solidFill>
                            <a:srgbClr val="000000"/>
                          </a:solidFill>
                          <a:effectLst/>
                          <a:ea typeface="맑은 고딕"/>
                        </a:rPr>
                        <a:t>통해 </a:t>
                      </a:r>
                      <a:endParaRPr lang="en-US" altLang="ko-KR" sz="1400" kern="0" spc="-140" dirty="0" smtClean="0">
                        <a:solidFill>
                          <a:srgbClr val="000000"/>
                        </a:solidFill>
                        <a:effectLst/>
                        <a:ea typeface="맑은 고딕"/>
                      </a:endParaRPr>
                    </a:p>
                    <a:p>
                      <a:pPr marL="152400" marR="0" indent="-152400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kern="0" spc="-140" dirty="0" smtClean="0">
                          <a:solidFill>
                            <a:srgbClr val="000000"/>
                          </a:solidFill>
                          <a:effectLst/>
                          <a:ea typeface="맑은 고딕"/>
                        </a:rPr>
                        <a:t>    </a:t>
                      </a:r>
                      <a:r>
                        <a:rPr lang="ko-KR" altLang="en-US" sz="1400" kern="0" spc="-140" dirty="0" smtClean="0">
                          <a:solidFill>
                            <a:srgbClr val="000000"/>
                          </a:solidFill>
                          <a:effectLst/>
                          <a:ea typeface="맑은 고딕"/>
                        </a:rPr>
                        <a:t>축적된 </a:t>
                      </a:r>
                      <a:r>
                        <a:rPr lang="ko-KR" altLang="en-US" sz="1400" kern="0" spc="-50" dirty="0">
                          <a:solidFill>
                            <a:srgbClr val="000000"/>
                          </a:solidFill>
                          <a:effectLst/>
                          <a:ea typeface="맑은 고딕"/>
                        </a:rPr>
                        <a:t>지역정보 및 현지 지원</a:t>
                      </a:r>
                      <a:endParaRPr lang="ko-KR" altLang="en-US" sz="1400" kern="0" spc="-5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51583" marR="51583" marT="14261" marB="1426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07203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>
                          <a:solidFill>
                            <a:srgbClr val="000000"/>
                          </a:solidFill>
                          <a:effectLst/>
                          <a:ea typeface="맑은 고딕"/>
                        </a:rPr>
                        <a:t>단점</a:t>
                      </a:r>
                      <a:endParaRPr lang="ko-KR" altLang="en-US" sz="1400" b="1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51583" marR="51583" marT="14261" marB="14261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52400" marR="0" indent="-152400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>
                          <a:solidFill>
                            <a:srgbClr val="000000"/>
                          </a:solidFill>
                          <a:effectLst/>
                          <a:ea typeface="맑은 고딕"/>
                        </a:rPr>
                        <a:t>ㅇ해외바이어 등에 대한 정보 부족</a:t>
                      </a:r>
                      <a:endParaRPr lang="ko-KR" altLang="en-US" sz="1400" b="1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51583" marR="51583" marT="14261" marB="1426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86690" marR="0" indent="-186690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-190">
                          <a:solidFill>
                            <a:srgbClr val="000000"/>
                          </a:solidFill>
                          <a:effectLst/>
                          <a:ea typeface="맑은 고딕"/>
                        </a:rPr>
                        <a:t>ㅇ </a:t>
                      </a:r>
                      <a:r>
                        <a:rPr lang="ko-KR" altLang="en-US" sz="1400" b="1" kern="0" spc="-20">
                          <a:solidFill>
                            <a:srgbClr val="000000"/>
                          </a:solidFill>
                          <a:effectLst/>
                          <a:ea typeface="맑은 고딕"/>
                        </a:rPr>
                        <a:t>지원금 지급 위주</a:t>
                      </a:r>
                      <a:r>
                        <a:rPr lang="ko-KR" altLang="en-US" sz="1400" kern="0" spc="-20">
                          <a:solidFill>
                            <a:srgbClr val="000000"/>
                          </a:solidFill>
                          <a:effectLst/>
                          <a:ea typeface="맑은 고딕"/>
                        </a:rPr>
                        <a:t>의 간접</a:t>
                      </a:r>
                      <a:r>
                        <a:rPr lang="ko-KR" altLang="en-US" sz="1400" kern="0" spc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 </a:t>
                      </a:r>
                      <a:r>
                        <a:rPr lang="ko-KR" altLang="en-US" sz="1400" kern="0" spc="0">
                          <a:solidFill>
                            <a:srgbClr val="000000"/>
                          </a:solidFill>
                          <a:effectLst/>
                          <a:ea typeface="맑은 고딕"/>
                        </a:rPr>
                        <a:t>지원</a:t>
                      </a:r>
                      <a:endParaRPr lang="ko-KR" altLang="en-US" sz="140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51583" marR="51583" marT="14261" marB="1426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98120" marR="0" indent="-198120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-220" dirty="0" err="1">
                          <a:solidFill>
                            <a:srgbClr val="000000"/>
                          </a:solidFill>
                          <a:effectLst/>
                          <a:ea typeface="맑은 고딕"/>
                        </a:rPr>
                        <a:t>ㅇ</a:t>
                      </a:r>
                      <a:r>
                        <a:rPr lang="ko-KR" altLang="en-US" sz="1400" b="1" kern="0" spc="-220" dirty="0">
                          <a:solidFill>
                            <a:srgbClr val="000000"/>
                          </a:solidFill>
                          <a:effectLst/>
                          <a:ea typeface="맑은 고딕"/>
                        </a:rPr>
                        <a:t> </a:t>
                      </a:r>
                      <a:r>
                        <a:rPr lang="ko-KR" altLang="en-US" sz="1400" b="1" kern="0" spc="-180" dirty="0">
                          <a:solidFill>
                            <a:srgbClr val="000000"/>
                          </a:solidFill>
                          <a:effectLst/>
                          <a:ea typeface="맑은 고딕"/>
                        </a:rPr>
                        <a:t>국내</a:t>
                      </a:r>
                      <a:r>
                        <a:rPr lang="ko-KR" altLang="en-US" sz="1400" b="1" kern="0" spc="-180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 </a:t>
                      </a:r>
                      <a:r>
                        <a:rPr lang="ko-KR" altLang="en-US" sz="1400" b="1" kern="0" spc="-180" dirty="0">
                          <a:solidFill>
                            <a:srgbClr val="000000"/>
                          </a:solidFill>
                          <a:effectLst/>
                          <a:ea typeface="맑은 고딕"/>
                        </a:rPr>
                        <a:t>기업에 대한 정보 부족</a:t>
                      </a:r>
                      <a:endParaRPr lang="ko-KR" altLang="en-US" sz="1400" b="1" kern="0" spc="-18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51583" marR="51583" marT="14261" marB="1426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7388008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직사각형 35"/>
          <p:cNvSpPr/>
          <p:nvPr/>
        </p:nvSpPr>
        <p:spPr>
          <a:xfrm>
            <a:off x="3037409" y="68585"/>
            <a:ext cx="6106591" cy="48009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26" name="그룹 25"/>
          <p:cNvGrpSpPr/>
          <p:nvPr/>
        </p:nvGrpSpPr>
        <p:grpSpPr>
          <a:xfrm>
            <a:off x="0" y="68584"/>
            <a:ext cx="4275659" cy="480096"/>
            <a:chOff x="0" y="68584"/>
            <a:chExt cx="4275659" cy="480096"/>
          </a:xfrm>
        </p:grpSpPr>
        <p:sp>
          <p:nvSpPr>
            <p:cNvPr id="18" name="자유형 17"/>
            <p:cNvSpPr/>
            <p:nvPr/>
          </p:nvSpPr>
          <p:spPr>
            <a:xfrm>
              <a:off x="1799159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7" name="자유형 16"/>
            <p:cNvSpPr/>
            <p:nvPr/>
          </p:nvSpPr>
          <p:spPr>
            <a:xfrm>
              <a:off x="1376661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6" name="자유형 15"/>
            <p:cNvSpPr/>
            <p:nvPr/>
          </p:nvSpPr>
          <p:spPr>
            <a:xfrm>
              <a:off x="944613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60000"/>
                <a:lumOff val="40000"/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5" name="자유형 14"/>
            <p:cNvSpPr/>
            <p:nvPr/>
          </p:nvSpPr>
          <p:spPr>
            <a:xfrm>
              <a:off x="539552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0" name="직사각형 19"/>
            <p:cNvSpPr/>
            <p:nvPr/>
          </p:nvSpPr>
          <p:spPr>
            <a:xfrm>
              <a:off x="0" y="68584"/>
              <a:ext cx="899592" cy="480095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>
          <a:xfrm>
            <a:off x="49263" y="68654"/>
            <a:ext cx="2133600" cy="365125"/>
          </a:xfrm>
        </p:spPr>
        <p:txBody>
          <a:bodyPr/>
          <a:lstStyle/>
          <a:p>
            <a:pPr algn="l"/>
            <a:fld id="{9D971771-ED62-4CDB-9CAA-7E74D7566A4F}" type="slidenum">
              <a:rPr lang="ko-KR" altLang="en-US" b="1" smtClean="0">
                <a:solidFill>
                  <a:schemeClr val="bg1"/>
                </a:solidFill>
              </a:rPr>
              <a:pPr algn="l"/>
              <a:t>27</a:t>
            </a:fld>
            <a:endParaRPr lang="ko-KR" altLang="en-US" b="1" dirty="0">
              <a:solidFill>
                <a:schemeClr val="bg1"/>
              </a:solidFill>
            </a:endParaRPr>
          </a:p>
        </p:txBody>
      </p:sp>
      <p:sp>
        <p:nvSpPr>
          <p:cNvPr id="4" name="직사각형 3"/>
          <p:cNvSpPr/>
          <p:nvPr/>
        </p:nvSpPr>
        <p:spPr>
          <a:xfrm>
            <a:off x="0" y="-27385"/>
            <a:ext cx="9144000" cy="117393"/>
          </a:xfrm>
          <a:prstGeom prst="rect">
            <a:avLst/>
          </a:prstGeom>
          <a:solidFill>
            <a:srgbClr val="A90B0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4" name="TextBox 43"/>
          <p:cNvSpPr txBox="1"/>
          <p:nvPr/>
        </p:nvSpPr>
        <p:spPr>
          <a:xfrm>
            <a:off x="6876256" y="90009"/>
            <a:ext cx="206498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b="1" dirty="0" smtClean="0">
                <a:latin typeface="HY견명조" panose="02030600000101010101" pitchFamily="18" charset="-127"/>
                <a:ea typeface="HY견명조" panose="02030600000101010101" pitchFamily="18" charset="-127"/>
              </a:rPr>
              <a:t>국회의원 추경호</a:t>
            </a:r>
            <a:endParaRPr lang="ko-KR" altLang="en-US" sz="2000" b="1" dirty="0">
              <a:latin typeface="HY견명조" panose="02030600000101010101" pitchFamily="18" charset="-127"/>
              <a:ea typeface="HY견명조" panose="02030600000101010101" pitchFamily="18" charset="-127"/>
            </a:endParaRPr>
          </a:p>
        </p:txBody>
      </p:sp>
      <p:sp>
        <p:nvSpPr>
          <p:cNvPr id="45" name="직사각형 44"/>
          <p:cNvSpPr/>
          <p:nvPr/>
        </p:nvSpPr>
        <p:spPr>
          <a:xfrm>
            <a:off x="0" y="6768752"/>
            <a:ext cx="9144000" cy="116632"/>
          </a:xfrm>
          <a:prstGeom prst="rect">
            <a:avLst/>
          </a:prstGeom>
          <a:solidFill>
            <a:srgbClr val="A90B0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9" name="모서리가 둥근 직사각형 48"/>
          <p:cNvSpPr/>
          <p:nvPr/>
        </p:nvSpPr>
        <p:spPr>
          <a:xfrm>
            <a:off x="-38100" y="1268760"/>
            <a:ext cx="9182100" cy="69850"/>
          </a:xfrm>
          <a:prstGeom prst="round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50" name="직사각형 49"/>
          <p:cNvSpPr/>
          <p:nvPr/>
        </p:nvSpPr>
        <p:spPr>
          <a:xfrm>
            <a:off x="0" y="620688"/>
            <a:ext cx="9153625" cy="584775"/>
          </a:xfrm>
          <a:prstGeom prst="rect">
            <a:avLst/>
          </a:prstGeom>
        </p:spPr>
        <p:txBody>
          <a:bodyPr wrap="square" anchor="b">
            <a:spAutoFit/>
          </a:bodyPr>
          <a:lstStyle/>
          <a:p>
            <a:pPr algn="ctr" latinLnBrk="0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불공정조달행위 처리 소요기간별 현황</a:t>
            </a:r>
            <a:endParaRPr lang="en-US" altLang="ko-KR" sz="3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anose="02030600000101010101" pitchFamily="18" charset="-127"/>
              <a:ea typeface="HY견고딕" panose="02030600000101010101" pitchFamily="18" charset="-127"/>
              <a:cs typeface="Times New Roman" panose="02020603050405020304" pitchFamily="18" charset="0"/>
            </a:endParaRPr>
          </a:p>
        </p:txBody>
      </p:sp>
      <p:pic>
        <p:nvPicPr>
          <p:cNvPr id="23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40116" y="6346529"/>
            <a:ext cx="1268388" cy="418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5" name="표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10209418"/>
              </p:ext>
            </p:extLst>
          </p:nvPr>
        </p:nvGraphicFramePr>
        <p:xfrm>
          <a:off x="323525" y="2132856"/>
          <a:ext cx="8617719" cy="3764288"/>
        </p:xfrm>
        <a:graphic>
          <a:graphicData uri="http://schemas.openxmlformats.org/drawingml/2006/table">
            <a:tbl>
              <a:tblPr/>
              <a:tblGrid>
                <a:gridCol w="1190539"/>
                <a:gridCol w="963990"/>
                <a:gridCol w="963990"/>
                <a:gridCol w="963990"/>
                <a:gridCol w="963990"/>
                <a:gridCol w="963990"/>
                <a:gridCol w="963990"/>
                <a:gridCol w="1643240"/>
              </a:tblGrid>
              <a:tr h="537218">
                <a:tc row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b="1" kern="0" spc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구분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6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b="1" kern="0" spc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소 요 기 간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b="1" kern="0" spc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비고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4541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000" b="1" kern="0" spc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1</a:t>
                      </a:r>
                      <a:r>
                        <a:rPr lang="ko-KR" altLang="en-US" sz="2000" b="1" kern="0" spc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개월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000" b="1" kern="0" spc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3</a:t>
                      </a:r>
                      <a:r>
                        <a:rPr lang="ko-KR" altLang="en-US" sz="2000" b="1" kern="0" spc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개월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000" b="1" kern="0" spc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6</a:t>
                      </a:r>
                      <a:r>
                        <a:rPr lang="ko-KR" altLang="en-US" sz="2000" b="1" kern="0" spc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개월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000" b="1" kern="0" spc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1</a:t>
                      </a:r>
                      <a:r>
                        <a:rPr lang="ko-KR" altLang="en-US" sz="2000" b="1" kern="0" spc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년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b="1" kern="0" spc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계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b="1" kern="0" spc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평균치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645414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kern="0" spc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2015.3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kern="0" spc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38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 kern="0" spc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49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kern="0" spc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8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kern="0" spc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27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kern="0" spc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122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000" b="1" kern="0" spc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50</a:t>
                      </a:r>
                      <a:r>
                        <a:rPr lang="ko-KR" altLang="en-US" sz="2000" b="1" kern="0" spc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일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kern="0" spc="-110" dirty="0" smtClean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실 태 조 사 </a:t>
                      </a:r>
                      <a:endParaRPr lang="ko-KR" altLang="en-US" sz="2000" kern="0" spc="-11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000" kern="0" spc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(31</a:t>
                      </a:r>
                      <a:r>
                        <a:rPr lang="ko-KR" altLang="en-US" sz="2000" kern="0" spc="0" dirty="0" smtClean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개</a:t>
                      </a:r>
                      <a:r>
                        <a:rPr lang="en-US" altLang="ko-KR" sz="2000" kern="0" spc="0" dirty="0" smtClean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)</a:t>
                      </a:r>
                      <a:r>
                        <a:rPr lang="ko-KR" altLang="en-US" sz="2000" kern="0" spc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제외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45414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kern="0" spc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2016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kern="0" spc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16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kern="0" spc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33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 kern="0" spc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59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kern="0" spc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5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kern="0" spc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113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000" b="1" kern="0" spc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86</a:t>
                      </a:r>
                      <a:r>
                        <a:rPr lang="ko-KR" altLang="en-US" sz="2000" b="1" kern="0" spc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일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kern="0" spc="-110" dirty="0" smtClean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실 태 조 사 </a:t>
                      </a:r>
                      <a:endParaRPr lang="ko-KR" altLang="en-US" sz="2000" kern="0" spc="-11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000" kern="0" spc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(34</a:t>
                      </a:r>
                      <a:r>
                        <a:rPr lang="ko-KR" altLang="en-US" sz="2000" kern="0" spc="0" dirty="0" smtClean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개</a:t>
                      </a:r>
                      <a:r>
                        <a:rPr lang="en-US" altLang="ko-KR" sz="2000" kern="0" spc="0" dirty="0" smtClean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)</a:t>
                      </a:r>
                      <a:r>
                        <a:rPr lang="ko-KR" altLang="en-US" sz="2000" kern="0" spc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제외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45414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kern="0" spc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2017</a:t>
                      </a:r>
                      <a:r>
                        <a:rPr lang="en-US" sz="2000" kern="0" spc="0" dirty="0" smtClean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.</a:t>
                      </a:r>
                    </a:p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kern="0" spc="0" dirty="0" smtClean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8.31</a:t>
                      </a:r>
                      <a:endParaRPr lang="en-US" sz="2000" kern="0" spc="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kern="0" spc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2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kern="0" spc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17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 kern="0" spc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23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kern="0" spc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4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kern="0" spc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46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000" b="1" kern="0" spc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90</a:t>
                      </a:r>
                      <a:r>
                        <a:rPr lang="ko-KR" altLang="en-US" sz="2000" b="1" kern="0" spc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일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kern="0" spc="-110" dirty="0" smtClean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실 태 조 사 </a:t>
                      </a:r>
                      <a:endParaRPr lang="ko-KR" altLang="en-US" sz="2000" kern="0" spc="-11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000" kern="0" spc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(</a:t>
                      </a:r>
                      <a:r>
                        <a:rPr lang="en-US" altLang="ko-KR" sz="2000" kern="0" spc="0" dirty="0" smtClean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46</a:t>
                      </a:r>
                      <a:r>
                        <a:rPr lang="ko-KR" altLang="en-US" sz="2000" kern="0" spc="0" dirty="0" smtClean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개</a:t>
                      </a:r>
                      <a:r>
                        <a:rPr lang="en-US" altLang="ko-KR" sz="2000" kern="0" spc="0" dirty="0" smtClean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)</a:t>
                      </a:r>
                      <a:r>
                        <a:rPr lang="ko-KR" altLang="en-US" sz="2000" kern="0" spc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제외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45414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kern="0" spc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합계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kern="0" spc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56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 kern="0" spc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99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kern="0" spc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90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kern="0" spc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36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kern="0" spc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281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000" b="1" kern="0" spc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75</a:t>
                      </a:r>
                      <a:r>
                        <a:rPr lang="ko-KR" altLang="en-US" sz="2000" b="1" kern="0" spc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일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000" kern="0" spc="-2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111</a:t>
                      </a:r>
                      <a:r>
                        <a:rPr lang="ko-KR" altLang="en-US" sz="2000" kern="0" spc="-2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개사 제외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6" name="Rectangle 1"/>
          <p:cNvSpPr>
            <a:spLocks noChangeArrowheads="1"/>
          </p:cNvSpPr>
          <p:nvPr/>
        </p:nvSpPr>
        <p:spPr bwMode="auto">
          <a:xfrm>
            <a:off x="255737" y="5986155"/>
            <a:ext cx="7412607" cy="3385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1pPr>
            <a:lvl2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2pPr>
            <a:lvl3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3pPr>
            <a:lvl4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4pPr>
            <a:lvl5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9pPr>
          </a:lstStyle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6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휴먼명조" pitchFamily="2" charset="-127"/>
                <a:cs typeface="굴림" pitchFamily="50" charset="-127"/>
              </a:rPr>
              <a:t>*</a:t>
            </a:r>
            <a:r>
              <a:rPr kumimoji="1" lang="ko-KR" altLang="en-US" sz="16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ea typeface="휴먼명조" pitchFamily="2" charset="-127"/>
                <a:cs typeface="굴림" pitchFamily="50" charset="-127"/>
              </a:rPr>
              <a:t>소요기간</a:t>
            </a:r>
            <a:r>
              <a:rPr kumimoji="1" lang="en-US" altLang="ko-KR" sz="16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휴먼명조" pitchFamily="2" charset="-127"/>
                <a:cs typeface="굴림" pitchFamily="50" charset="-127"/>
              </a:rPr>
              <a:t>: 1</a:t>
            </a:r>
            <a:r>
              <a:rPr kumimoji="1" lang="ko-KR" altLang="en-US" sz="16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ea typeface="휴먼명조" pitchFamily="2" charset="-127"/>
                <a:cs typeface="굴림" pitchFamily="50" charset="-127"/>
              </a:rPr>
              <a:t>개월</a:t>
            </a:r>
            <a:r>
              <a:rPr kumimoji="1" lang="en-US" altLang="ko-KR" sz="16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휴먼명조" pitchFamily="2" charset="-127"/>
                <a:cs typeface="굴림" pitchFamily="50" charset="-127"/>
              </a:rPr>
              <a:t>(30</a:t>
            </a:r>
            <a:r>
              <a:rPr kumimoji="1" lang="ko-KR" altLang="en-US" sz="16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ea typeface="휴먼명조" pitchFamily="2" charset="-127"/>
                <a:cs typeface="굴림" pitchFamily="50" charset="-127"/>
              </a:rPr>
              <a:t>일 이하</a:t>
            </a:r>
            <a:r>
              <a:rPr kumimoji="1" lang="en-US" altLang="ko-KR" sz="16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휴먼명조" pitchFamily="2" charset="-127"/>
                <a:cs typeface="굴림" pitchFamily="50" charset="-127"/>
              </a:rPr>
              <a:t>), 6</a:t>
            </a:r>
            <a:r>
              <a:rPr kumimoji="1" lang="ko-KR" altLang="en-US" sz="16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ea typeface="휴먼명조" pitchFamily="2" charset="-127"/>
                <a:cs typeface="굴림" pitchFamily="50" charset="-127"/>
              </a:rPr>
              <a:t>개월</a:t>
            </a:r>
            <a:r>
              <a:rPr kumimoji="1" lang="en-US" altLang="ko-KR" sz="16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휴먼명조" pitchFamily="2" charset="-127"/>
                <a:cs typeface="굴림" pitchFamily="50" charset="-127"/>
              </a:rPr>
              <a:t>(31~90</a:t>
            </a:r>
            <a:r>
              <a:rPr kumimoji="1" lang="ko-KR" altLang="en-US" sz="16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ea typeface="휴먼명조" pitchFamily="2" charset="-127"/>
                <a:cs typeface="굴림" pitchFamily="50" charset="-127"/>
              </a:rPr>
              <a:t>일</a:t>
            </a:r>
            <a:r>
              <a:rPr kumimoji="1" lang="en-US" altLang="ko-KR" sz="16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휴먼명조" pitchFamily="2" charset="-127"/>
                <a:cs typeface="굴림" pitchFamily="50" charset="-127"/>
              </a:rPr>
              <a:t>), 6</a:t>
            </a:r>
            <a:r>
              <a:rPr kumimoji="1" lang="ko-KR" altLang="en-US" sz="16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ea typeface="휴먼명조" pitchFamily="2" charset="-127"/>
                <a:cs typeface="굴림" pitchFamily="50" charset="-127"/>
              </a:rPr>
              <a:t>개월</a:t>
            </a:r>
            <a:r>
              <a:rPr kumimoji="1" lang="en-US" altLang="ko-KR" sz="16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휴먼명조" pitchFamily="2" charset="-127"/>
                <a:cs typeface="굴림" pitchFamily="50" charset="-127"/>
              </a:rPr>
              <a:t>(91~180</a:t>
            </a:r>
            <a:r>
              <a:rPr kumimoji="1" lang="ko-KR" altLang="en-US" sz="16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ea typeface="휴먼명조" pitchFamily="2" charset="-127"/>
                <a:cs typeface="굴림" pitchFamily="50" charset="-127"/>
              </a:rPr>
              <a:t>일</a:t>
            </a:r>
            <a:r>
              <a:rPr kumimoji="1" lang="en-US" altLang="ko-KR" sz="16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휴먼명조" pitchFamily="2" charset="-127"/>
                <a:cs typeface="굴림" pitchFamily="50" charset="-127"/>
              </a:rPr>
              <a:t>), 1</a:t>
            </a:r>
            <a:r>
              <a:rPr kumimoji="1" lang="ko-KR" altLang="en-US" sz="16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ea typeface="휴먼명조" pitchFamily="2" charset="-127"/>
                <a:cs typeface="굴림" pitchFamily="50" charset="-127"/>
              </a:rPr>
              <a:t>년</a:t>
            </a:r>
            <a:r>
              <a:rPr kumimoji="1" lang="en-US" altLang="ko-KR" sz="16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휴먼명조" pitchFamily="2" charset="-127"/>
                <a:cs typeface="굴림" pitchFamily="50" charset="-127"/>
              </a:rPr>
              <a:t>(181</a:t>
            </a:r>
            <a:r>
              <a:rPr kumimoji="1" lang="ko-KR" altLang="en-US" sz="16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ea typeface="휴먼명조" pitchFamily="2" charset="-127"/>
                <a:cs typeface="굴림" pitchFamily="50" charset="-127"/>
              </a:rPr>
              <a:t>일 이상</a:t>
            </a:r>
            <a:r>
              <a:rPr kumimoji="1" lang="en-US" altLang="ko-KR" sz="16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휴먼명조" pitchFamily="2" charset="-127"/>
                <a:cs typeface="굴림" pitchFamily="50" charset="-127"/>
              </a:rPr>
              <a:t>)</a:t>
            </a:r>
            <a:endParaRPr kumimoji="1" lang="en-US" altLang="ko-KR" sz="2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cs typeface="굴림" pitchFamily="50" charset="-127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301110" y="1484784"/>
            <a:ext cx="630813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400" b="1" dirty="0" smtClean="0"/>
              <a:t>신고센터 설치 후 현재까지 평균 </a:t>
            </a:r>
            <a:r>
              <a:rPr lang="en-US" altLang="ko-KR" sz="2400" b="1" dirty="0" smtClean="0"/>
              <a:t>75</a:t>
            </a:r>
            <a:r>
              <a:rPr lang="ko-KR" altLang="en-US" sz="2400" b="1" dirty="0" smtClean="0"/>
              <a:t>일 소요</a:t>
            </a:r>
            <a:r>
              <a:rPr lang="en-US" altLang="ko-KR" sz="2400" b="1" dirty="0" smtClean="0"/>
              <a:t>. </a:t>
            </a:r>
            <a:endParaRPr lang="ko-KR" altLang="en-US" sz="2400" b="1" dirty="0"/>
          </a:p>
        </p:txBody>
      </p:sp>
    </p:spTree>
    <p:extLst>
      <p:ext uri="{BB962C8B-B14F-4D97-AF65-F5344CB8AC3E}">
        <p14:creationId xmlns:p14="http://schemas.microsoft.com/office/powerpoint/2010/main" val="4206367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직사각형 35"/>
          <p:cNvSpPr/>
          <p:nvPr/>
        </p:nvSpPr>
        <p:spPr>
          <a:xfrm>
            <a:off x="3037409" y="68585"/>
            <a:ext cx="6106591" cy="48009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26" name="그룹 25"/>
          <p:cNvGrpSpPr/>
          <p:nvPr/>
        </p:nvGrpSpPr>
        <p:grpSpPr>
          <a:xfrm>
            <a:off x="0" y="68584"/>
            <a:ext cx="4275659" cy="480096"/>
            <a:chOff x="0" y="68584"/>
            <a:chExt cx="4275659" cy="480096"/>
          </a:xfrm>
        </p:grpSpPr>
        <p:sp>
          <p:nvSpPr>
            <p:cNvPr id="18" name="자유형 17"/>
            <p:cNvSpPr/>
            <p:nvPr/>
          </p:nvSpPr>
          <p:spPr>
            <a:xfrm>
              <a:off x="1799159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7" name="자유형 16"/>
            <p:cNvSpPr/>
            <p:nvPr/>
          </p:nvSpPr>
          <p:spPr>
            <a:xfrm>
              <a:off x="1376661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6" name="자유형 15"/>
            <p:cNvSpPr/>
            <p:nvPr/>
          </p:nvSpPr>
          <p:spPr>
            <a:xfrm>
              <a:off x="944613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60000"/>
                <a:lumOff val="40000"/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5" name="자유형 14"/>
            <p:cNvSpPr/>
            <p:nvPr/>
          </p:nvSpPr>
          <p:spPr>
            <a:xfrm>
              <a:off x="539552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0" name="직사각형 19"/>
            <p:cNvSpPr/>
            <p:nvPr/>
          </p:nvSpPr>
          <p:spPr>
            <a:xfrm>
              <a:off x="0" y="68584"/>
              <a:ext cx="899592" cy="480095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>
          <a:xfrm>
            <a:off x="49263" y="68654"/>
            <a:ext cx="2133600" cy="365125"/>
          </a:xfrm>
        </p:spPr>
        <p:txBody>
          <a:bodyPr/>
          <a:lstStyle/>
          <a:p>
            <a:pPr algn="l"/>
            <a:fld id="{9D971771-ED62-4CDB-9CAA-7E74D7566A4F}" type="slidenum">
              <a:rPr lang="ko-KR" altLang="en-US" b="1" smtClean="0">
                <a:solidFill>
                  <a:schemeClr val="bg1"/>
                </a:solidFill>
              </a:rPr>
              <a:pPr algn="l"/>
              <a:t>28</a:t>
            </a:fld>
            <a:endParaRPr lang="ko-KR" altLang="en-US" b="1" dirty="0">
              <a:solidFill>
                <a:schemeClr val="bg1"/>
              </a:solidFill>
            </a:endParaRPr>
          </a:p>
        </p:txBody>
      </p:sp>
      <p:sp>
        <p:nvSpPr>
          <p:cNvPr id="4" name="직사각형 3"/>
          <p:cNvSpPr/>
          <p:nvPr/>
        </p:nvSpPr>
        <p:spPr>
          <a:xfrm>
            <a:off x="0" y="-27385"/>
            <a:ext cx="9144000" cy="117393"/>
          </a:xfrm>
          <a:prstGeom prst="rect">
            <a:avLst/>
          </a:prstGeom>
          <a:solidFill>
            <a:srgbClr val="A90B0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4" name="TextBox 43"/>
          <p:cNvSpPr txBox="1"/>
          <p:nvPr/>
        </p:nvSpPr>
        <p:spPr>
          <a:xfrm>
            <a:off x="6876256" y="90009"/>
            <a:ext cx="206498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b="1" dirty="0" smtClean="0">
                <a:latin typeface="HY견명조" panose="02030600000101010101" pitchFamily="18" charset="-127"/>
                <a:ea typeface="HY견명조" panose="02030600000101010101" pitchFamily="18" charset="-127"/>
              </a:rPr>
              <a:t>국회의원 추경호</a:t>
            </a:r>
            <a:endParaRPr lang="ko-KR" altLang="en-US" sz="2000" b="1" dirty="0">
              <a:latin typeface="HY견명조" panose="02030600000101010101" pitchFamily="18" charset="-127"/>
              <a:ea typeface="HY견명조" panose="02030600000101010101" pitchFamily="18" charset="-127"/>
            </a:endParaRPr>
          </a:p>
        </p:txBody>
      </p:sp>
      <p:sp>
        <p:nvSpPr>
          <p:cNvPr id="45" name="직사각형 44"/>
          <p:cNvSpPr/>
          <p:nvPr/>
        </p:nvSpPr>
        <p:spPr>
          <a:xfrm>
            <a:off x="0" y="6768752"/>
            <a:ext cx="9144000" cy="116632"/>
          </a:xfrm>
          <a:prstGeom prst="rect">
            <a:avLst/>
          </a:prstGeom>
          <a:solidFill>
            <a:srgbClr val="A90B0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9" name="모서리가 둥근 직사각형 48"/>
          <p:cNvSpPr/>
          <p:nvPr/>
        </p:nvSpPr>
        <p:spPr>
          <a:xfrm>
            <a:off x="-38100" y="1268760"/>
            <a:ext cx="9182100" cy="69850"/>
          </a:xfrm>
          <a:prstGeom prst="round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50" name="직사각형 49"/>
          <p:cNvSpPr/>
          <p:nvPr/>
        </p:nvSpPr>
        <p:spPr>
          <a:xfrm>
            <a:off x="0" y="620688"/>
            <a:ext cx="9153625" cy="584775"/>
          </a:xfrm>
          <a:prstGeom prst="rect">
            <a:avLst/>
          </a:prstGeom>
        </p:spPr>
        <p:txBody>
          <a:bodyPr wrap="square" anchor="b">
            <a:spAutoFit/>
          </a:bodyPr>
          <a:lstStyle/>
          <a:p>
            <a:pPr algn="ctr" latinLnBrk="0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불공정조달행위 관련 </a:t>
            </a:r>
            <a:r>
              <a:rPr lang="ko-KR" altLang="en-US" sz="32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부당이득금</a:t>
            </a:r>
            <a:r>
              <a:rPr lang="ko-KR" altLang="en-U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 환수 현황</a:t>
            </a:r>
            <a:endParaRPr lang="en-US" altLang="ko-KR" sz="3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anose="02030600000101010101" pitchFamily="18" charset="-127"/>
              <a:ea typeface="HY견고딕" panose="02030600000101010101" pitchFamily="18" charset="-127"/>
              <a:cs typeface="Times New Roman" panose="02020603050405020304" pitchFamily="18" charset="0"/>
            </a:endParaRPr>
          </a:p>
        </p:txBody>
      </p:sp>
      <p:graphicFrame>
        <p:nvGraphicFramePr>
          <p:cNvPr id="3" name="표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72747612"/>
              </p:ext>
            </p:extLst>
          </p:nvPr>
        </p:nvGraphicFramePr>
        <p:xfrm>
          <a:off x="142008" y="1764195"/>
          <a:ext cx="8833742" cy="4896539"/>
        </p:xfrm>
        <a:graphic>
          <a:graphicData uri="http://schemas.openxmlformats.org/drawingml/2006/table">
            <a:tbl>
              <a:tblPr/>
              <a:tblGrid>
                <a:gridCol w="792088"/>
                <a:gridCol w="1296144"/>
                <a:gridCol w="2238454"/>
                <a:gridCol w="1126764"/>
                <a:gridCol w="1126764"/>
                <a:gridCol w="1052634"/>
                <a:gridCol w="1200894"/>
              </a:tblGrid>
              <a:tr h="353059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0" dirty="0" smtClean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연  도</a:t>
                      </a:r>
                      <a:endParaRPr lang="ko-KR" altLang="en-US" sz="1400" kern="0" spc="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35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5F4B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0" dirty="0" smtClean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품   명</a:t>
                      </a:r>
                      <a:endParaRPr lang="ko-KR" altLang="en-US" sz="1400" kern="0" spc="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35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5F4B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0" dirty="0" smtClean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위   반   내   용</a:t>
                      </a:r>
                      <a:endParaRPr lang="ko-KR" altLang="en-US" sz="1400" kern="0" spc="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35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5F4B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0" dirty="0" smtClean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대상업체</a:t>
                      </a:r>
                      <a:endParaRPr lang="ko-KR" altLang="en-US" sz="1400" kern="0" spc="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35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5F4B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0" dirty="0" err="1" smtClean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환수결정액</a:t>
                      </a:r>
                      <a:endParaRPr lang="ko-KR" altLang="en-US" sz="1400" kern="0" spc="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35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5F4B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0" dirty="0" smtClean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환수금액</a:t>
                      </a:r>
                      <a:endParaRPr lang="ko-KR" altLang="en-US" sz="1400" kern="0" spc="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35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5F4B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환수일자</a:t>
                      </a:r>
                    </a:p>
                  </a:txBody>
                  <a:tcPr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35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5F4B8"/>
                    </a:solidFill>
                  </a:tcPr>
                </a:tc>
              </a:tr>
              <a:tr h="452693">
                <a:tc rowSpan="10">
                  <a:txBody>
                    <a:bodyPr/>
                    <a:lstStyle/>
                    <a:p>
                      <a:pPr marL="0" marR="0" indent="0" algn="l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0" spc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‘17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435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식생매트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435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우대가격위반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435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kern="0" spc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2</a:t>
                      </a:r>
                      <a:r>
                        <a:rPr lang="ko-KR" altLang="en-US" sz="1400" kern="0" spc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개사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435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0" spc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173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435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0" spc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173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435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0" dirty="0" smtClean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     </a:t>
                      </a:r>
                      <a:r>
                        <a:rPr lang="ko-KR" altLang="en-US" sz="1400" kern="0" spc="0" dirty="0" err="1" smtClean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완</a:t>
                      </a:r>
                      <a:r>
                        <a:rPr lang="ko-KR" altLang="en-US" sz="1400" kern="0" spc="0" dirty="0" smtClean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   납</a:t>
                      </a:r>
                      <a:r>
                        <a:rPr lang="en-US" altLang="ko-KR" sz="1400" kern="0" spc="0" dirty="0" smtClean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(‘17.6.12</a:t>
                      </a:r>
                      <a:r>
                        <a:rPr lang="en-US" altLang="ko-KR" sz="1400" kern="0" spc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)</a:t>
                      </a:r>
                      <a:endParaRPr lang="ko-KR" altLang="en-US" sz="1400" kern="0" spc="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435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52693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0" dirty="0" err="1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아스콘</a:t>
                      </a:r>
                      <a:endParaRPr lang="ko-KR" altLang="en-US" sz="1400" kern="0" spc="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규격미달</a:t>
                      </a:r>
                    </a:p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kern="0" spc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(</a:t>
                      </a: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일반→재생</a:t>
                      </a:r>
                      <a:r>
                        <a:rPr lang="en-US" altLang="ko-KR" sz="1400" kern="0" spc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)</a:t>
                      </a:r>
                      <a:endParaRPr lang="ko-KR" altLang="en-US" sz="1400" kern="0" spc="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kern="0" spc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1</a:t>
                      </a:r>
                      <a:r>
                        <a:rPr lang="ko-KR" altLang="en-US" sz="1400" kern="0" spc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개사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0" spc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2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0" spc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2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0" dirty="0" smtClean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     </a:t>
                      </a:r>
                      <a:r>
                        <a:rPr lang="ko-KR" altLang="en-US" sz="1400" kern="0" spc="0" dirty="0" err="1" smtClean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완</a:t>
                      </a:r>
                      <a:r>
                        <a:rPr lang="ko-KR" altLang="en-US" sz="1400" kern="0" spc="0" dirty="0" smtClean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   납</a:t>
                      </a:r>
                      <a:r>
                        <a:rPr lang="en-US" altLang="ko-KR" sz="1400" kern="0" spc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(‘</a:t>
                      </a:r>
                      <a:r>
                        <a:rPr lang="en-US" altLang="ko-KR" sz="1400" kern="0" spc="0" dirty="0" smtClean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17.6.09</a:t>
                      </a:r>
                      <a:r>
                        <a:rPr lang="en-US" altLang="ko-KR" sz="1400" kern="0" spc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)</a:t>
                      </a:r>
                      <a:endParaRPr lang="ko-KR" altLang="en-US" sz="1400" kern="0" spc="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52693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목재마루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-4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직접생산 위반</a:t>
                      </a:r>
                    </a:p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kern="0" spc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(</a:t>
                      </a: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원산지</a:t>
                      </a:r>
                      <a:r>
                        <a:rPr lang="en-US" altLang="ko-KR" sz="1400" kern="0" spc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)</a:t>
                      </a:r>
                      <a:endParaRPr lang="ko-KR" altLang="en-US" sz="1400" kern="0" spc="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kern="0" spc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1</a:t>
                      </a: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개사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0" spc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19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0" spc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19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0" dirty="0" smtClean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     </a:t>
                      </a:r>
                      <a:r>
                        <a:rPr lang="ko-KR" altLang="en-US" sz="1400" kern="0" spc="0" dirty="0" err="1" smtClean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완</a:t>
                      </a:r>
                      <a:r>
                        <a:rPr lang="ko-KR" altLang="en-US" sz="1400" kern="0" spc="0" dirty="0" smtClean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   납</a:t>
                      </a:r>
                      <a:r>
                        <a:rPr lang="en-US" altLang="ko-KR" sz="1400" kern="0" spc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(‘17.8.24) </a:t>
                      </a:r>
                      <a:endParaRPr lang="ko-KR" altLang="en-US" sz="1400" kern="0" spc="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52693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탄성포장재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우대가격위반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kern="0" spc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1</a:t>
                      </a: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개사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0" spc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7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0" spc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7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0" dirty="0" smtClean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     </a:t>
                      </a:r>
                      <a:r>
                        <a:rPr lang="ko-KR" altLang="en-US" sz="1400" kern="0" spc="0" dirty="0" err="1" smtClean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완</a:t>
                      </a:r>
                      <a:r>
                        <a:rPr lang="ko-KR" altLang="en-US" sz="1400" kern="0" spc="0" dirty="0" smtClean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   납</a:t>
                      </a:r>
                      <a:r>
                        <a:rPr lang="en-US" altLang="ko-KR" sz="1400" kern="0" spc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(‘</a:t>
                      </a:r>
                      <a:r>
                        <a:rPr lang="en-US" altLang="ko-KR" sz="1400" kern="0" spc="0" dirty="0" smtClean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17.8.02</a:t>
                      </a:r>
                      <a:r>
                        <a:rPr lang="en-US" altLang="ko-KR" sz="1400" kern="0" spc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)</a:t>
                      </a:r>
                      <a:endParaRPr lang="ko-KR" altLang="en-US" sz="1400" kern="0" spc="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46162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0" spc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LED</a:t>
                      </a:r>
                      <a:r>
                        <a:rPr lang="ko-KR" altLang="en-US" sz="1400" kern="0" spc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조명등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규격미달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kern="0" spc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1</a:t>
                      </a: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개사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0" spc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995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0" spc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-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4"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0" dirty="0" smtClean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미  납</a:t>
                      </a:r>
                      <a:endParaRPr lang="ko-KR" altLang="en-US" sz="1400" kern="0" spc="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46162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합성수지제창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-4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직접생산 위반</a:t>
                      </a:r>
                      <a:r>
                        <a:rPr lang="en-US" altLang="ko-KR" sz="1400" kern="0" spc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(</a:t>
                      </a: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하청</a:t>
                      </a:r>
                      <a:r>
                        <a:rPr lang="en-US" altLang="ko-KR" sz="1400" kern="0" spc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)</a:t>
                      </a:r>
                      <a:endParaRPr lang="ko-KR" altLang="en-US" sz="1400" kern="0" spc="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kern="0" spc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2</a:t>
                      </a: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개사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0" spc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3,490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0" spc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-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452693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아스콘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규격미달</a:t>
                      </a:r>
                    </a:p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kern="0" spc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(</a:t>
                      </a:r>
                      <a:r>
                        <a:rPr lang="ko-KR" altLang="en-US" sz="1400" kern="0" spc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일반→재생</a:t>
                      </a:r>
                      <a:r>
                        <a:rPr lang="en-US" altLang="ko-KR" sz="1400" kern="0" spc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)</a:t>
                      </a:r>
                      <a:endParaRPr lang="ko-KR" altLang="en-US" sz="1400" kern="0" spc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kern="0" spc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4</a:t>
                      </a: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개사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0" spc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8,366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0" spc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-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446162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0" spc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LED</a:t>
                      </a:r>
                      <a:r>
                        <a:rPr lang="ko-KR" altLang="en-US" sz="1400" kern="0" spc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램프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우대가격위반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kern="0" spc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1</a:t>
                      </a:r>
                      <a:r>
                        <a:rPr lang="ko-KR" altLang="en-US" sz="1400" kern="0" spc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개사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0" spc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70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0" spc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-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446162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0" dirty="0" smtClean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작업용 의자</a:t>
                      </a:r>
                      <a:endParaRPr lang="ko-KR" altLang="en-US" sz="1400" kern="0" spc="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-4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직접생산 위반</a:t>
                      </a:r>
                      <a:r>
                        <a:rPr lang="en-US" altLang="ko-KR" sz="1400" kern="0" spc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(</a:t>
                      </a:r>
                      <a:r>
                        <a:rPr lang="ko-KR" altLang="en-US" sz="1400" kern="0" spc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하청</a:t>
                      </a:r>
                      <a:r>
                        <a:rPr lang="en-US" altLang="ko-KR" sz="1400" kern="0" spc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)</a:t>
                      </a:r>
                      <a:endParaRPr lang="ko-KR" altLang="en-US" sz="1400" kern="0" spc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kern="0" spc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1</a:t>
                      </a:r>
                      <a:r>
                        <a:rPr lang="ko-KR" altLang="en-US" sz="1400" kern="0" spc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개사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0" spc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99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0" spc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-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미납</a:t>
                      </a:r>
                      <a:r>
                        <a:rPr lang="en-US" altLang="ko-KR" sz="1400" kern="0" spc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(</a:t>
                      </a:r>
                      <a:r>
                        <a:rPr lang="ko-KR" altLang="en-US" sz="1400" kern="0" spc="0" dirty="0" err="1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소송중</a:t>
                      </a:r>
                      <a:r>
                        <a:rPr lang="en-US" altLang="ko-KR" sz="1400" kern="0" spc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)</a:t>
                      </a:r>
                      <a:endParaRPr lang="ko-KR" altLang="en-US" sz="1400" kern="0" spc="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46162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0" dirty="0" smtClean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총   합   계</a:t>
                      </a:r>
                      <a:endParaRPr lang="ko-KR" altLang="en-US" sz="1400" kern="0" spc="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kern="0" spc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14</a:t>
                      </a:r>
                      <a:r>
                        <a:rPr lang="ko-KR" altLang="en-US" sz="1400" kern="0" spc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개사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0" spc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13,221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0" spc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201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 kern="0" spc="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7716904" y="1412776"/>
            <a:ext cx="131959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400" b="1" dirty="0" smtClean="0"/>
              <a:t>(</a:t>
            </a:r>
            <a:r>
              <a:rPr lang="ko-KR" altLang="en-US" sz="1400" b="1" dirty="0" smtClean="0"/>
              <a:t>금액</a:t>
            </a:r>
            <a:r>
              <a:rPr lang="en-US" altLang="ko-KR" sz="1400" b="1" dirty="0" smtClean="0"/>
              <a:t>: </a:t>
            </a:r>
            <a:r>
              <a:rPr lang="ko-KR" altLang="en-US" sz="1400" b="1" dirty="0" err="1" smtClean="0"/>
              <a:t>백만원</a:t>
            </a:r>
            <a:r>
              <a:rPr lang="en-US" altLang="ko-KR" sz="1400" b="1" dirty="0"/>
              <a:t>)</a:t>
            </a:r>
            <a:endParaRPr lang="ko-KR" altLang="en-US" sz="1400" b="1" dirty="0"/>
          </a:p>
        </p:txBody>
      </p:sp>
    </p:spTree>
    <p:extLst>
      <p:ext uri="{BB962C8B-B14F-4D97-AF65-F5344CB8AC3E}">
        <p14:creationId xmlns:p14="http://schemas.microsoft.com/office/powerpoint/2010/main" val="10983911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2336</TotalTime>
  <Words>2107</Words>
  <Application>Microsoft Office PowerPoint</Application>
  <PresentationFormat>화면 슬라이드 쇼(4:3)</PresentationFormat>
  <Paragraphs>742</Paragraphs>
  <Slides>28</Slides>
  <Notes>28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28</vt:i4>
      </vt:variant>
    </vt:vector>
  </HeadingPairs>
  <TitlesOfParts>
    <vt:vector size="29" baseType="lpstr"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assembly</dc:creator>
  <cp:lastModifiedBy>assembly</cp:lastModifiedBy>
  <cp:revision>112</cp:revision>
  <cp:lastPrinted>2017-10-16T04:26:07Z</cp:lastPrinted>
  <dcterms:created xsi:type="dcterms:W3CDTF">2016-10-03T02:11:38Z</dcterms:created>
  <dcterms:modified xsi:type="dcterms:W3CDTF">2017-10-16T09:14:55Z</dcterms:modified>
</cp:coreProperties>
</file>