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29" r:id="rId2"/>
    <p:sldId id="307" r:id="rId3"/>
    <p:sldId id="309" r:id="rId4"/>
    <p:sldId id="311" r:id="rId5"/>
    <p:sldId id="313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7" d="100"/>
          <a:sy n="77" d="100"/>
        </p:scale>
        <p:origin x="-102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39051931612005E-2"/>
          <c:y val="2.3377306208072081E-2"/>
          <c:w val="0.92818293723201672"/>
          <c:h val="0.92664830507836415"/>
        </c:manualLayout>
      </c:layout>
      <c:lineChart>
        <c:grouping val="standard"/>
        <c:varyColors val="0"/>
        <c:ser>
          <c:idx val="0"/>
          <c:order val="0"/>
          <c:tx>
            <c:strRef>
              <c:f>'[Microsoft PowerPoint의 차트]장기재정전망 (2)'!$B$3</c:f>
              <c:strCache>
                <c:ptCount val="1"/>
                <c:pt idx="0">
                  <c:v>당초</c:v>
                </c:pt>
              </c:strCache>
            </c:strRef>
          </c:tx>
          <c:spPr>
            <a:ln w="635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(2)'!$B$5:$B$10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43.6</c:v>
                </c:pt>
                <c:pt idx="2">
                  <c:v>58.5</c:v>
                </c:pt>
                <c:pt idx="3">
                  <c:v>80.099999999999994</c:v>
                </c:pt>
                <c:pt idx="4">
                  <c:v>111</c:v>
                </c:pt>
                <c:pt idx="5">
                  <c:v>151.80000000000001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335-45F0-BBB7-D938828F3F16}"/>
            </c:ext>
          </c:extLst>
        </c:ser>
        <c:ser>
          <c:idx val="1"/>
          <c:order val="1"/>
          <c:tx>
            <c:strRef>
              <c:f>'[Microsoft PowerPoint의 차트]장기재정전망 (2)'!$C$3</c:f>
              <c:strCache>
                <c:ptCount val="1"/>
                <c:pt idx="0">
                  <c:v>수정전망</c:v>
                </c:pt>
              </c:strCache>
            </c:strRef>
          </c:tx>
          <c:spPr>
            <a:ln w="635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(2)'!$C$5:$C$10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46.6</c:v>
                </c:pt>
                <c:pt idx="2">
                  <c:v>71.900000000000006</c:v>
                </c:pt>
                <c:pt idx="3">
                  <c:v>104.3</c:v>
                </c:pt>
                <c:pt idx="4">
                  <c:v>147.1</c:v>
                </c:pt>
                <c:pt idx="5">
                  <c:v>194.4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335-45F0-BBB7-D938828F3F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1773056"/>
        <c:axId val="161845632"/>
      </c:lineChart>
      <c:catAx>
        <c:axId val="161773056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161845632"/>
        <c:crosses val="autoZero"/>
        <c:auto val="1"/>
        <c:lblAlgn val="ctr"/>
        <c:lblOffset val="100"/>
        <c:noMultiLvlLbl val="0"/>
      </c:catAx>
      <c:valAx>
        <c:axId val="161845632"/>
        <c:scaling>
          <c:orientation val="minMax"/>
          <c:max val="200"/>
          <c:min val="35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161773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5" tIns="46067" rIns="92135" bIns="460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35" tIns="46067" rIns="92135" bIns="4606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7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773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573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140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872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954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467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28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5425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99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2184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797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584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6332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99212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7666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1199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0878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88969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9545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7425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8010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954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95905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0537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6593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3488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0706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1548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2017-10-19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5.pn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7.jpeg"/><Relationship Id="rId3" Type="http://schemas.openxmlformats.org/officeDocument/2006/relationships/image" Target="../media/image8.png"/><Relationship Id="rId7" Type="http://schemas.openxmlformats.org/officeDocument/2006/relationships/image" Target="../media/image22.jpeg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5" Type="http://schemas.openxmlformats.org/officeDocument/2006/relationships/image" Target="../media/image20.jpeg"/><Relationship Id="rId15" Type="http://schemas.openxmlformats.org/officeDocument/2006/relationships/image" Target="../media/image18.jpeg"/><Relationship Id="rId10" Type="http://schemas.openxmlformats.org/officeDocument/2006/relationships/image" Target="../media/image24.jpeg"/><Relationship Id="rId4" Type="http://schemas.openxmlformats.org/officeDocument/2006/relationships/image" Target="../media/image19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25.jpe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17.jpeg"/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10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중장기 재정전망 전제 비교</a:t>
            </a:r>
            <a:endParaRPr lang="en-US" altLang="ko-KR" sz="20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xmlns="" id="{4503DEFB-F28E-4913-B225-DF08E1264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774512"/>
              </p:ext>
            </p:extLst>
          </p:nvPr>
        </p:nvGraphicFramePr>
        <p:xfrm>
          <a:off x="323528" y="1844824"/>
          <a:ext cx="8496942" cy="4608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xmlns="" val="267361422"/>
                    </a:ext>
                  </a:extLst>
                </a:gridCol>
                <a:gridCol w="3132347">
                  <a:extLst>
                    <a:ext uri="{9D8B030D-6E8A-4147-A177-3AD203B41FA5}">
                      <a16:colId xmlns:a16="http://schemas.microsoft.com/office/drawing/2014/main" xmlns="" val="3285842685"/>
                    </a:ext>
                  </a:extLst>
                </a:gridCol>
                <a:gridCol w="3204355">
                  <a:extLst>
                    <a:ext uri="{9D8B030D-6E8A-4147-A177-3AD203B41FA5}">
                      <a16:colId xmlns:a16="http://schemas.microsoft.com/office/drawing/2014/main" xmlns="" val="3750431709"/>
                    </a:ext>
                  </a:extLst>
                </a:gridCol>
              </a:tblGrid>
              <a:tr h="9015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전 제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국회예산정책처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(2016.8)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기획재정부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(2015.12)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9728021"/>
                  </a:ext>
                </a:extLst>
              </a:tr>
              <a:tr h="13022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실질성장률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2.0%</a:t>
                      </a:r>
                    </a:p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2016~2030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2.9%</a:t>
                      </a:r>
                    </a:p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2030~2060 : </a:t>
                      </a:r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1.6%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1.9%</a:t>
                      </a:r>
                    </a:p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2016~2030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3.1%</a:t>
                      </a: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64656876"/>
                  </a:ext>
                </a:extLst>
              </a:tr>
              <a:tr h="778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인구변화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>
                          <a:solidFill>
                            <a:schemeClr val="tx1"/>
                          </a:solidFill>
                        </a:rPr>
                        <a:t>통계청 장래인구추계</a:t>
                      </a:r>
                      <a:endParaRPr lang="en-US" altLang="ko-KR" sz="1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800" b="0" dirty="0">
                          <a:solidFill>
                            <a:schemeClr val="tx1"/>
                          </a:solidFill>
                        </a:rPr>
                        <a:t>(2011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</a:rPr>
                        <a:t>년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</a:rPr>
                        <a:t>중위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</a:rPr>
                        <a:t>좌동</a:t>
                      </a:r>
                      <a:endParaRPr lang="ko-KR" altLang="en-US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7044460"/>
                  </a:ext>
                </a:extLst>
              </a:tr>
              <a:tr h="5008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총수입 증가율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3.3%</a:t>
                      </a:r>
                      <a:endParaRPr lang="ko-KR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3.8%</a:t>
                      </a:r>
                      <a:endParaRPr lang="ko-KR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16556707"/>
                  </a:ext>
                </a:extLst>
              </a:tr>
              <a:tr h="11249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총지출 증가율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4.4%</a:t>
                      </a:r>
                      <a:endParaRPr lang="ko-KR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>
                          <a:solidFill>
                            <a:schemeClr val="tx1"/>
                          </a:solidFill>
                        </a:rPr>
                        <a:t>2016~2060 : </a:t>
                      </a:r>
                      <a:r>
                        <a:rPr lang="en-US" altLang="ko-KR" sz="2400" b="1" dirty="0">
                          <a:solidFill>
                            <a:srgbClr val="C00000"/>
                          </a:solidFill>
                        </a:rPr>
                        <a:t>4.4%</a:t>
                      </a:r>
                      <a:endParaRPr lang="ko-KR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830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627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2018~2060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수정 장기재정전망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국회예산정책처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xmlns="" id="{F1F23B5E-40D6-4850-A36C-EC98098999C4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67545" y="1612532"/>
          <a:ext cx="5501730" cy="4840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A5EC4CD7-1AA0-4492-B32E-9F5AE66A0C5C}"/>
              </a:ext>
            </a:extLst>
          </p:cNvPr>
          <p:cNvGrpSpPr/>
          <p:nvPr/>
        </p:nvGrpSpPr>
        <p:grpSpPr>
          <a:xfrm>
            <a:off x="5811065" y="1785320"/>
            <a:ext cx="2577359" cy="475283"/>
            <a:chOff x="8025414" y="2250892"/>
            <a:chExt cx="3436478" cy="633711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xmlns="" id="{003FE04A-D155-4F31-A3B4-A276E52945E7}"/>
                </a:ext>
              </a:extLst>
            </p:cNvPr>
            <p:cNvSpPr/>
            <p:nvPr/>
          </p:nvSpPr>
          <p:spPr>
            <a:xfrm>
              <a:off x="8025414" y="2268469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C00000"/>
                  </a:solidFill>
                </a:rPr>
                <a:t>194%</a:t>
              </a:r>
              <a:endParaRPr lang="ko-KR" altLang="en-US" sz="2100" b="1" dirty="0">
                <a:solidFill>
                  <a:srgbClr val="C00000"/>
                </a:solidFill>
              </a:endParaRPr>
            </a:p>
          </p:txBody>
        </p: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xmlns="" id="{E2864849-1616-41B3-BA09-83FEE23E9E10}"/>
                </a:ext>
              </a:extLst>
            </p:cNvPr>
            <p:cNvGrpSpPr/>
            <p:nvPr/>
          </p:nvGrpSpPr>
          <p:grpSpPr>
            <a:xfrm>
              <a:off x="9426802" y="2250892"/>
              <a:ext cx="2035090" cy="633711"/>
              <a:chOff x="8740093" y="3429000"/>
              <a:chExt cx="3277737" cy="335478"/>
            </a:xfrm>
            <a:solidFill>
              <a:srgbClr val="C00000"/>
            </a:solidFill>
          </p:grpSpPr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xmlns="" id="{20B6A889-35AB-4F6D-A8FE-4444A65006F7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문재인 정부</a:t>
                </a:r>
                <a:endParaRPr lang="en-US" altLang="ko-KR" sz="1500" spc="-113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주요사업 추가</a:t>
                </a:r>
              </a:p>
            </p:txBody>
          </p:sp>
          <p:sp>
            <p:nvSpPr>
              <p:cNvPr id="27" name="화살표: 왼쪽 26">
                <a:extLst>
                  <a:ext uri="{FF2B5EF4-FFF2-40B4-BE49-F238E27FC236}">
                    <a16:creationId xmlns:a16="http://schemas.microsoft.com/office/drawing/2014/main" xmlns="" id="{FAC1747C-45F9-49B2-B1D0-B16E619839AD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xmlns="" id="{0ECCAEB0-6172-47C2-818E-AFA756DAD501}"/>
              </a:ext>
            </a:extLst>
          </p:cNvPr>
          <p:cNvGrpSpPr/>
          <p:nvPr/>
        </p:nvGrpSpPr>
        <p:grpSpPr>
          <a:xfrm>
            <a:off x="5805171" y="2571280"/>
            <a:ext cx="2577359" cy="475283"/>
            <a:chOff x="8017555" y="3242276"/>
            <a:chExt cx="3436478" cy="633711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xmlns="" id="{92E54557-F59C-4608-AAE2-83FA3A7E61D3}"/>
                </a:ext>
              </a:extLst>
            </p:cNvPr>
            <p:cNvSpPr/>
            <p:nvPr/>
          </p:nvSpPr>
          <p:spPr>
            <a:xfrm>
              <a:off x="8017555" y="3259853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00B0F0"/>
                  </a:solidFill>
                </a:rPr>
                <a:t>152%</a:t>
              </a:r>
              <a:endParaRPr lang="ko-KR" altLang="en-US" sz="2100" b="1" dirty="0">
                <a:solidFill>
                  <a:srgbClr val="00B0F0"/>
                </a:solidFill>
              </a:endParaRP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xmlns="" id="{B8201A8E-E7E2-4330-A70C-BDBE053E181A}"/>
                </a:ext>
              </a:extLst>
            </p:cNvPr>
            <p:cNvGrpSpPr/>
            <p:nvPr/>
          </p:nvGrpSpPr>
          <p:grpSpPr>
            <a:xfrm>
              <a:off x="9418943" y="3242276"/>
              <a:ext cx="2035090" cy="633711"/>
              <a:chOff x="8740093" y="3429000"/>
              <a:chExt cx="3277737" cy="335478"/>
            </a:xfrm>
            <a:solidFill>
              <a:srgbClr val="00B0F0"/>
            </a:solidFill>
          </p:grpSpPr>
          <p:sp>
            <p:nvSpPr>
              <p:cNvPr id="31" name="사각형: 둥근 모서리 30">
                <a:extLst>
                  <a:ext uri="{FF2B5EF4-FFF2-40B4-BE49-F238E27FC236}">
                    <a16:creationId xmlns:a16="http://schemas.microsoft.com/office/drawing/2014/main" xmlns="" id="{F2488FF1-F822-4B4A-8487-E03392D9352E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기존제도 </a:t>
                </a:r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유지</a:t>
                </a:r>
              </a:p>
            </p:txBody>
          </p:sp>
          <p:sp>
            <p:nvSpPr>
              <p:cNvPr id="32" name="화살표: 왼쪽 31">
                <a:extLst>
                  <a:ext uri="{FF2B5EF4-FFF2-40B4-BE49-F238E27FC236}">
                    <a16:creationId xmlns:a16="http://schemas.microsoft.com/office/drawing/2014/main" xmlns="" id="{6D50F59D-F227-4CF4-88A0-04300746EF7C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F5AA1E33-EDAE-4407-BB78-E3CF730C3170}"/>
              </a:ext>
            </a:extLst>
          </p:cNvPr>
          <p:cNvSpPr/>
          <p:nvPr/>
        </p:nvSpPr>
        <p:spPr>
          <a:xfrm>
            <a:off x="1336246" y="2721214"/>
            <a:ext cx="2700779" cy="3379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GDP 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대비 국가채무비율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xmlns="" id="{772D89AB-0F6A-4F56-B930-635BD42B7BFD}"/>
              </a:ext>
            </a:extLst>
          </p:cNvPr>
          <p:cNvSpPr/>
          <p:nvPr/>
        </p:nvSpPr>
        <p:spPr>
          <a:xfrm>
            <a:off x="1110005" y="4869160"/>
            <a:ext cx="1072857" cy="278628"/>
          </a:xfrm>
          <a:prstGeom prst="roundRect">
            <a:avLst/>
          </a:prstGeom>
          <a:solidFill>
            <a:schemeClr val="bg1"/>
          </a:solidFill>
          <a:ln w="381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100" b="1" dirty="0">
                <a:solidFill>
                  <a:schemeClr val="tx1"/>
                </a:solidFill>
              </a:rPr>
              <a:t>39.5%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xmlns="" id="{2D7075E3-12C8-4EF3-8F32-4ED7CC500072}"/>
              </a:ext>
            </a:extLst>
          </p:cNvPr>
          <p:cNvGrpSpPr/>
          <p:nvPr/>
        </p:nvGrpSpPr>
        <p:grpSpPr>
          <a:xfrm>
            <a:off x="5253314" y="2254815"/>
            <a:ext cx="1082750" cy="1750249"/>
            <a:chOff x="6970661" y="2612932"/>
            <a:chExt cx="1443667" cy="2333665"/>
          </a:xfrm>
        </p:grpSpPr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xmlns="" id="{45D70677-DE51-4542-8F1D-8A6D6E379D01}"/>
                </a:ext>
              </a:extLst>
            </p:cNvPr>
            <p:cNvSpPr/>
            <p:nvPr/>
          </p:nvSpPr>
          <p:spPr>
            <a:xfrm>
              <a:off x="6970661" y="4575093"/>
              <a:ext cx="1244898" cy="371504"/>
            </a:xfrm>
            <a:prstGeom prst="roundRect">
              <a:avLst/>
            </a:prstGeom>
            <a:solidFill>
              <a:srgbClr val="92D050"/>
            </a:solidFill>
            <a:ln w="381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chemeClr val="bg1"/>
                  </a:solidFill>
                </a:rPr>
                <a:t>42%p</a:t>
              </a:r>
              <a:endParaRPr lang="ko-KR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38" name="화살표: 위쪽/아래쪽 37">
              <a:extLst>
                <a:ext uri="{FF2B5EF4-FFF2-40B4-BE49-F238E27FC236}">
                  <a16:creationId xmlns:a16="http://schemas.microsoft.com/office/drawing/2014/main" xmlns="" id="{CB8314D4-9287-4D4E-A527-30FE0563BDDC}"/>
                </a:ext>
              </a:extLst>
            </p:cNvPr>
            <p:cNvSpPr/>
            <p:nvPr/>
          </p:nvSpPr>
          <p:spPr>
            <a:xfrm>
              <a:off x="8289646" y="2612932"/>
              <a:ext cx="124682" cy="439530"/>
            </a:xfrm>
            <a:prstGeom prst="upDownArrow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cxnSp>
          <p:nvCxnSpPr>
            <p:cNvPr id="39" name="연결선: 꺾임 38">
              <a:extLst>
                <a:ext uri="{FF2B5EF4-FFF2-40B4-BE49-F238E27FC236}">
                  <a16:creationId xmlns:a16="http://schemas.microsoft.com/office/drawing/2014/main" xmlns="" id="{249C598C-D1D1-47C2-B92E-A55BD1F7DE0C}"/>
                </a:ext>
              </a:extLst>
            </p:cNvPr>
            <p:cNvCxnSpPr>
              <a:cxnSpLocks/>
              <a:stCxn id="38" idx="2"/>
            </p:cNvCxnSpPr>
            <p:nvPr/>
          </p:nvCxnSpPr>
          <p:spPr>
            <a:xfrm rot="10800000" flipV="1">
              <a:off x="7592345" y="2832696"/>
              <a:ext cx="728472" cy="1697877"/>
            </a:xfrm>
            <a:prstGeom prst="bentConnector2">
              <a:avLst/>
            </a:prstGeom>
            <a:ln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DE896CAC-6049-4446-A522-A2FCEE68573C}"/>
              </a:ext>
            </a:extLst>
          </p:cNvPr>
          <p:cNvSpPr/>
          <p:nvPr/>
        </p:nvSpPr>
        <p:spPr>
          <a:xfrm>
            <a:off x="6336064" y="4005064"/>
            <a:ext cx="2556416" cy="18730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ko-KR" altLang="en-US" spc="-150" dirty="0">
                <a:solidFill>
                  <a:srgbClr val="FF0000"/>
                </a:solidFill>
              </a:rPr>
              <a:t>①</a:t>
            </a:r>
            <a:r>
              <a:rPr lang="ko-KR" altLang="en-US" b="1" spc="-150" dirty="0">
                <a:solidFill>
                  <a:srgbClr val="FF0000"/>
                </a:solidFill>
              </a:rPr>
              <a:t>공무원 증원</a:t>
            </a:r>
            <a:r>
              <a:rPr lang="en-US" altLang="ko-KR" spc="-150" dirty="0">
                <a:solidFill>
                  <a:srgbClr val="FF0000"/>
                </a:solidFill>
              </a:rPr>
              <a:t>(17.4</a:t>
            </a:r>
            <a:r>
              <a:rPr lang="ko-KR" altLang="en-US" spc="-150" dirty="0">
                <a:solidFill>
                  <a:srgbClr val="FF0000"/>
                </a:solidFill>
              </a:rPr>
              <a:t>만명</a:t>
            </a:r>
            <a:r>
              <a:rPr lang="en-US" altLang="ko-KR" spc="-150" dirty="0">
                <a:solidFill>
                  <a:srgbClr val="FF0000"/>
                </a:solidFill>
              </a:rPr>
              <a:t>)</a:t>
            </a: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②</a:t>
            </a:r>
            <a:r>
              <a:rPr lang="ko-KR" altLang="en-US" b="1" spc="-150" dirty="0">
                <a:solidFill>
                  <a:srgbClr val="FF0000"/>
                </a:solidFill>
              </a:rPr>
              <a:t>아동수당 도입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③</a:t>
            </a:r>
            <a:r>
              <a:rPr lang="ko-KR" altLang="en-US" b="1" spc="-150" dirty="0">
                <a:solidFill>
                  <a:srgbClr val="FF0000"/>
                </a:solidFill>
              </a:rPr>
              <a:t>기초연금 인상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④</a:t>
            </a:r>
            <a:r>
              <a:rPr lang="ko-KR" altLang="en-US" b="1" spc="-150" dirty="0">
                <a:solidFill>
                  <a:srgbClr val="FF0000"/>
                </a:solidFill>
              </a:rPr>
              <a:t>최저임금 인상분 지원</a:t>
            </a:r>
          </a:p>
        </p:txBody>
      </p: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xmlns="" id="{7D54DB72-E5D6-466D-A56F-BDA778025A4E}"/>
              </a:ext>
            </a:extLst>
          </p:cNvPr>
          <p:cNvCxnSpPr>
            <a:cxnSpLocks/>
            <a:stCxn id="25" idx="3"/>
          </p:cNvCxnSpPr>
          <p:nvPr/>
        </p:nvCxnSpPr>
        <p:spPr>
          <a:xfrm>
            <a:off x="8388424" y="2022962"/>
            <a:ext cx="216024" cy="1982102"/>
          </a:xfrm>
          <a:prstGeom prst="bentConnector2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8522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생산가능인구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인당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xmlns="" id="{FC547428-D727-4B80-9E3A-7ADD43DECF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328" y="2348135"/>
          <a:ext cx="8109408" cy="3314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0093">
                  <a:extLst>
                    <a:ext uri="{9D8B030D-6E8A-4147-A177-3AD203B41FA5}">
                      <a16:colId xmlns:a16="http://schemas.microsoft.com/office/drawing/2014/main" xmlns="" val="1211387126"/>
                    </a:ext>
                  </a:extLst>
                </a:gridCol>
                <a:gridCol w="3191000">
                  <a:extLst>
                    <a:ext uri="{9D8B030D-6E8A-4147-A177-3AD203B41FA5}">
                      <a16:colId xmlns:a16="http://schemas.microsoft.com/office/drawing/2014/main" xmlns="" val="3034953601"/>
                    </a:ext>
                  </a:extLst>
                </a:gridCol>
                <a:gridCol w="3168315">
                  <a:extLst>
                    <a:ext uri="{9D8B030D-6E8A-4147-A177-3AD203B41FA5}">
                      <a16:colId xmlns:a16="http://schemas.microsoft.com/office/drawing/2014/main" xmlns="" val="812278548"/>
                    </a:ext>
                  </a:extLst>
                </a:gridCol>
              </a:tblGrid>
              <a:tr h="6172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2060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년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환산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6160491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기존 제도</a:t>
                      </a:r>
                      <a:endParaRPr lang="en-US" altLang="ko-KR" sz="2100" dirty="0"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latin typeface="+mj-lt"/>
                          <a:ea typeface="HY견고딕" panose="02030600000101010101" pitchFamily="18" charset="-127"/>
                        </a:rPr>
                        <a:t>유지시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chemeClr val="tx1"/>
                          </a:solidFill>
                        </a:rPr>
                        <a:t>9,698</a:t>
                      </a:r>
                      <a:r>
                        <a:rPr lang="ko-KR" altLang="en-US" sz="3000" b="1" dirty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0310205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문재인 정부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주요사업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추가시</a:t>
                      </a:r>
                      <a:endParaRPr lang="ko-KR" altLang="en-US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2,873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70509895"/>
                  </a:ext>
                </a:extLst>
              </a:tr>
            </a:tbl>
          </a:graphicData>
        </a:graphic>
      </p:graphicFrame>
      <p:grpSp>
        <p:nvGrpSpPr>
          <p:cNvPr id="41" name="그룹 40">
            <a:extLst>
              <a:ext uri="{FF2B5EF4-FFF2-40B4-BE49-F238E27FC236}">
                <a16:creationId xmlns:a16="http://schemas.microsoft.com/office/drawing/2014/main" xmlns="" id="{339E6D86-E6D0-4BB5-9BDE-3C98F3F05221}"/>
              </a:ext>
            </a:extLst>
          </p:cNvPr>
          <p:cNvGrpSpPr/>
          <p:nvPr/>
        </p:nvGrpSpPr>
        <p:grpSpPr>
          <a:xfrm>
            <a:off x="221065" y="4321600"/>
            <a:ext cx="8734951" cy="1341235"/>
            <a:chOff x="285326" y="4619133"/>
            <a:chExt cx="11646601" cy="1788313"/>
          </a:xfrm>
        </p:grpSpPr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xmlns="" id="{A88A39D4-C32A-49E3-A0F2-15F405BC9468}"/>
                </a:ext>
              </a:extLst>
            </p:cNvPr>
            <p:cNvSpPr/>
            <p:nvPr/>
          </p:nvSpPr>
          <p:spPr>
            <a:xfrm>
              <a:off x="527901" y="4619134"/>
              <a:ext cx="11161336" cy="1788312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3" name="사각형: 잘린 위쪽 모서리 42">
              <a:extLst>
                <a:ext uri="{FF2B5EF4-FFF2-40B4-BE49-F238E27FC236}">
                  <a16:creationId xmlns:a16="http://schemas.microsoft.com/office/drawing/2014/main" xmlns="" id="{DE406430-8B20-49C5-B41E-199468AC65A7}"/>
                </a:ext>
              </a:extLst>
            </p:cNvPr>
            <p:cNvSpPr/>
            <p:nvPr/>
          </p:nvSpPr>
          <p:spPr>
            <a:xfrm rot="-5400000">
              <a:off x="-463957" y="5368417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6" name="사각형: 잘린 위쪽 모서리 45">
              <a:extLst>
                <a:ext uri="{FF2B5EF4-FFF2-40B4-BE49-F238E27FC236}">
                  <a16:creationId xmlns:a16="http://schemas.microsoft.com/office/drawing/2014/main" xmlns="" id="{FABF3287-C2FB-489E-A785-C45DAEDFDB06}"/>
                </a:ext>
              </a:extLst>
            </p:cNvPr>
            <p:cNvSpPr/>
            <p:nvPr/>
          </p:nvSpPr>
          <p:spPr>
            <a:xfrm rot="5400000">
              <a:off x="10892899" y="5368416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  <p:pic>
        <p:nvPicPr>
          <p:cNvPr id="47" name="그래픽 46" descr="동전">
            <a:extLst>
              <a:ext uri="{FF2B5EF4-FFF2-40B4-BE49-F238E27FC236}">
                <a16:creationId xmlns:a16="http://schemas.microsoft.com/office/drawing/2014/main" xmlns="" id="{9C72EA5A-2876-4F12-802E-63B5E39B7E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648173" y="3739732"/>
            <a:ext cx="432000" cy="432000"/>
          </a:xfrm>
          <a:prstGeom prst="rect">
            <a:avLst/>
          </a:prstGeom>
        </p:spPr>
      </p:pic>
      <p:pic>
        <p:nvPicPr>
          <p:cNvPr id="48" name="그래픽 47" descr="지폐">
            <a:extLst>
              <a:ext uri="{FF2B5EF4-FFF2-40B4-BE49-F238E27FC236}">
                <a16:creationId xmlns:a16="http://schemas.microsoft.com/office/drawing/2014/main" xmlns="" id="{2A1F0B1D-9F7C-4255-8B90-98E1201AFF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21470" y="5120556"/>
            <a:ext cx="450915" cy="450915"/>
          </a:xfrm>
          <a:prstGeom prst="rect">
            <a:avLst/>
          </a:prstGeom>
        </p:spPr>
      </p:pic>
      <p:grpSp>
        <p:nvGrpSpPr>
          <p:cNvPr id="51" name="그룹 50">
            <a:extLst>
              <a:ext uri="{FF2B5EF4-FFF2-40B4-BE49-F238E27FC236}">
                <a16:creationId xmlns:a16="http://schemas.microsoft.com/office/drawing/2014/main" xmlns="" id="{804360EF-0619-4D3B-8AFE-2CEB58EA2764}"/>
              </a:ext>
            </a:extLst>
          </p:cNvPr>
          <p:cNvGrpSpPr/>
          <p:nvPr/>
        </p:nvGrpSpPr>
        <p:grpSpPr>
          <a:xfrm>
            <a:off x="4625536" y="3746432"/>
            <a:ext cx="1514375" cy="800654"/>
            <a:chOff x="6304708" y="3875123"/>
            <a:chExt cx="2019167" cy="1067539"/>
          </a:xfrm>
        </p:grpSpPr>
        <p:sp>
          <p:nvSpPr>
            <p:cNvPr id="52" name="화살표: 아래로 구부러짐 51">
              <a:extLst>
                <a:ext uri="{FF2B5EF4-FFF2-40B4-BE49-F238E27FC236}">
                  <a16:creationId xmlns:a16="http://schemas.microsoft.com/office/drawing/2014/main" xmlns="" id="{FC6D6700-5391-45D8-8588-8EB6444C1C36}"/>
                </a:ext>
              </a:extLst>
            </p:cNvPr>
            <p:cNvSpPr/>
            <p:nvPr/>
          </p:nvSpPr>
          <p:spPr>
            <a:xfrm>
              <a:off x="6304708" y="4508655"/>
              <a:ext cx="2019167" cy="434007"/>
            </a:xfrm>
            <a:prstGeom prst="curved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schemeClr val="tx1"/>
                </a:solidFill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xmlns="" id="{FDE16112-11C7-49C6-9DC3-449230E9100E}"/>
                </a:ext>
              </a:extLst>
            </p:cNvPr>
            <p:cNvSpPr/>
            <p:nvPr/>
          </p:nvSpPr>
          <p:spPr>
            <a:xfrm>
              <a:off x="6689036" y="3875123"/>
              <a:ext cx="1226718" cy="605251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16</a:t>
              </a:r>
              <a:r>
                <a:rPr lang="ko-KR" altLang="en-US" sz="2400" b="1" dirty="0"/>
                <a:t>배</a:t>
              </a:r>
            </a:p>
          </p:txBody>
        </p:sp>
      </p:grpSp>
      <p:pic>
        <p:nvPicPr>
          <p:cNvPr id="54" name="그래픽 53" descr="동전">
            <a:extLst>
              <a:ext uri="{FF2B5EF4-FFF2-40B4-BE49-F238E27FC236}">
                <a16:creationId xmlns:a16="http://schemas.microsoft.com/office/drawing/2014/main" xmlns="" id="{C4CCB2A1-C03A-40EF-A3B0-841F0014D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823559" y="3740908"/>
            <a:ext cx="432000" cy="432000"/>
          </a:xfrm>
          <a:prstGeom prst="rect">
            <a:avLst/>
          </a:prstGeom>
        </p:spPr>
      </p:pic>
      <p:pic>
        <p:nvPicPr>
          <p:cNvPr id="55" name="그래픽 54" descr="지폐">
            <a:extLst>
              <a:ext uri="{FF2B5EF4-FFF2-40B4-BE49-F238E27FC236}">
                <a16:creationId xmlns:a16="http://schemas.microsoft.com/office/drawing/2014/main" xmlns="" id="{3023910C-4604-4397-90C7-D118D25001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858911" y="5121733"/>
            <a:ext cx="450915" cy="450915"/>
          </a:xfrm>
          <a:prstGeom prst="rect">
            <a:avLst/>
          </a:prstGeom>
        </p:spPr>
      </p:pic>
      <p:sp>
        <p:nvSpPr>
          <p:cNvPr id="57" name="사각형: 둥근 모서리 56">
            <a:extLst>
              <a:ext uri="{FF2B5EF4-FFF2-40B4-BE49-F238E27FC236}">
                <a16:creationId xmlns:a16="http://schemas.microsoft.com/office/drawing/2014/main" xmlns="" id="{774D8F41-5653-493D-84F5-58FA7849F67F}"/>
              </a:ext>
            </a:extLst>
          </p:cNvPr>
          <p:cNvSpPr/>
          <p:nvPr/>
        </p:nvSpPr>
        <p:spPr>
          <a:xfrm>
            <a:off x="4983696" y="3212057"/>
            <a:ext cx="764801" cy="28661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/>
              <a:t>12</a:t>
            </a:r>
            <a:r>
              <a:rPr lang="ko-KR" altLang="en-US" sz="1500" b="1" dirty="0"/>
              <a:t>배</a:t>
            </a:r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:a16="http://schemas.microsoft.com/office/drawing/2014/main" xmlns="" id="{6818F3C0-5D7E-404C-A18D-8C82617217AF}"/>
              </a:ext>
            </a:extLst>
          </p:cNvPr>
          <p:cNvCxnSpPr>
            <a:cxnSpLocks/>
          </p:cNvCxnSpPr>
          <p:nvPr/>
        </p:nvCxnSpPr>
        <p:spPr>
          <a:xfrm>
            <a:off x="4638052" y="3526729"/>
            <a:ext cx="1499652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746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50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세 시점의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0" name="표 29">
            <a:extLst>
              <a:ext uri="{FF2B5EF4-FFF2-40B4-BE49-F238E27FC236}">
                <a16:creationId xmlns:a16="http://schemas.microsoft.com/office/drawing/2014/main" xmlns="" id="{D8CBB5EE-FF4D-4D31-B9F4-D5E61253A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42911"/>
              </p:ext>
            </p:extLst>
          </p:nvPr>
        </p:nvGraphicFramePr>
        <p:xfrm>
          <a:off x="537328" y="1727431"/>
          <a:ext cx="8109408" cy="4509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7023">
                  <a:extLst>
                    <a:ext uri="{9D8B030D-6E8A-4147-A177-3AD203B41FA5}">
                      <a16:colId xmlns:a16="http://schemas.microsoft.com/office/drawing/2014/main" xmlns="" val="1211387126"/>
                    </a:ext>
                  </a:extLst>
                </a:gridCol>
                <a:gridCol w="1117076">
                  <a:extLst>
                    <a:ext uri="{9D8B030D-6E8A-4147-A177-3AD203B41FA5}">
                      <a16:colId xmlns:a16="http://schemas.microsoft.com/office/drawing/2014/main" xmlns="" val="3034953601"/>
                    </a:ext>
                  </a:extLst>
                </a:gridCol>
                <a:gridCol w="4065309">
                  <a:extLst>
                    <a:ext uri="{9D8B030D-6E8A-4147-A177-3AD203B41FA5}">
                      <a16:colId xmlns:a16="http://schemas.microsoft.com/office/drawing/2014/main" xmlns="" val="812278548"/>
                    </a:ext>
                  </a:extLst>
                </a:gridCol>
              </a:tblGrid>
              <a:tr h="8561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세 시점의 조세부담액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명목가치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6160491"/>
                  </a:ext>
                </a:extLst>
              </a:tr>
              <a:tr h="1826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사회 초년생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(27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2040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(23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자기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(16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2100" b="1" spc="0" dirty="0">
                          <a:solidFill>
                            <a:srgbClr val="FF0000"/>
                          </a:solidFill>
                        </a:rPr>
                        <a:t>5,329</a:t>
                      </a:r>
                      <a:r>
                        <a:rPr lang="ko-KR" altLang="en-US" sz="2100" b="1" spc="0" dirty="0">
                          <a:solidFill>
                            <a:srgbClr val="FF0000"/>
                          </a:solidFill>
                        </a:rPr>
                        <a:t>만원</a:t>
                      </a:r>
                    </a:p>
                  </a:txBody>
                  <a:tcPr marL="68580" marR="68580" marT="34290" marB="3429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0310205"/>
                  </a:ext>
                </a:extLst>
              </a:tr>
              <a:tr h="1826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고교 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학년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(17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2050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(33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부모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11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(38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100" b="1" dirty="0">
                          <a:solidFill>
                            <a:srgbClr val="FF0000"/>
                          </a:solidFill>
                        </a:rPr>
                        <a:t>8,825</a:t>
                      </a:r>
                      <a:r>
                        <a:rPr lang="ko-KR" altLang="en-US" sz="21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ko-KR" altLang="en-US" sz="21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9144026"/>
                  </a:ext>
                </a:extLst>
              </a:tr>
            </a:tbl>
          </a:graphicData>
        </a:graphic>
      </p:graphicFrame>
      <p:pic>
        <p:nvPicPr>
          <p:cNvPr id="31" name="그래픽 30" descr="남자">
            <a:extLst>
              <a:ext uri="{FF2B5EF4-FFF2-40B4-BE49-F238E27FC236}">
                <a16:creationId xmlns:a16="http://schemas.microsoft.com/office/drawing/2014/main" xmlns="" id="{D3561ACA-8385-4861-AAFD-75C0C014F1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37328" y="3222197"/>
            <a:ext cx="685800" cy="685800"/>
          </a:xfrm>
          <a:prstGeom prst="rect">
            <a:avLst/>
          </a:prstGeom>
        </p:spPr>
      </p:pic>
      <p:pic>
        <p:nvPicPr>
          <p:cNvPr id="32" name="그래픽 31" descr="걷기">
            <a:extLst>
              <a:ext uri="{FF2B5EF4-FFF2-40B4-BE49-F238E27FC236}">
                <a16:creationId xmlns:a16="http://schemas.microsoft.com/office/drawing/2014/main" xmlns="" id="{8490D450-7A98-4094-85C4-F258DDBB74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1466" y="4941168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5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문재인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정부의 일자리 줄이는 일자리 정책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최저임금 사상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최고폭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인상</a:t>
            </a:r>
            <a:r>
              <a:rPr lang="en-US" altLang="ko-KR" sz="2400" spc="-150" dirty="0">
                <a:solidFill>
                  <a:schemeClr val="tx1"/>
                </a:solidFill>
              </a:rPr>
              <a:t>(16.4%, </a:t>
            </a:r>
            <a:r>
              <a:rPr lang="en-US" altLang="ko-KR" sz="2400" spc="-150" dirty="0" smtClean="0">
                <a:solidFill>
                  <a:schemeClr val="tx1"/>
                </a:solidFill>
              </a:rPr>
              <a:t>1,060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원</a:t>
            </a:r>
            <a:r>
              <a:rPr lang="en-US" altLang="ko-KR" sz="2400" spc="-150" dirty="0">
                <a:solidFill>
                  <a:schemeClr val="tx1"/>
                </a:solidFill>
              </a:rPr>
              <a:t>(</a:t>
            </a:r>
            <a:r>
              <a:rPr lang="ko-KR" altLang="en-US" sz="2400" spc="-150" dirty="0">
                <a:solidFill>
                  <a:schemeClr val="tx1"/>
                </a:solidFill>
              </a:rPr>
              <a:t>시급기준</a:t>
            </a:r>
            <a:r>
              <a:rPr lang="en-US" altLang="ko-KR" sz="2400" spc="-150" dirty="0">
                <a:solidFill>
                  <a:schemeClr val="tx1"/>
                </a:solidFill>
              </a:rPr>
              <a:t>))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spc="-300" dirty="0">
                <a:solidFill>
                  <a:schemeClr val="tx1"/>
                </a:solidFill>
              </a:rPr>
              <a:t>민간기업 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임금인상분 </a:t>
            </a:r>
            <a:r>
              <a:rPr lang="ko-KR" altLang="en-US" sz="2400" b="1" spc="-300" dirty="0">
                <a:solidFill>
                  <a:srgbClr val="FF0000"/>
                </a:solidFill>
              </a:rPr>
              <a:t>절반 이상 국민세금</a:t>
            </a:r>
            <a:r>
              <a:rPr lang="en-US" altLang="ko-KR" sz="2000" b="1" spc="-300" dirty="0">
                <a:solidFill>
                  <a:srgbClr val="FF0000"/>
                </a:solidFill>
              </a:rPr>
              <a:t>(</a:t>
            </a:r>
            <a:r>
              <a:rPr lang="ko-KR" altLang="en-US" sz="2000" b="1" spc="-300" dirty="0">
                <a:solidFill>
                  <a:srgbClr val="FF0000"/>
                </a:solidFill>
              </a:rPr>
              <a:t>재정</a:t>
            </a:r>
            <a:r>
              <a:rPr lang="en-US" altLang="ko-KR" sz="2000" b="1" spc="-300" dirty="0">
                <a:solidFill>
                  <a:srgbClr val="FF0000"/>
                </a:solidFill>
              </a:rPr>
              <a:t>)</a:t>
            </a:r>
            <a:r>
              <a:rPr lang="ko-KR" altLang="en-US" sz="2400" b="1" spc="-300" dirty="0">
                <a:solidFill>
                  <a:srgbClr val="FF0000"/>
                </a:solidFill>
              </a:rPr>
              <a:t>으로 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직접</a:t>
            </a:r>
            <a:r>
              <a:rPr lang="en-US" altLang="ko-KR" sz="2400" b="1" spc="-3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지원</a:t>
            </a:r>
            <a:r>
              <a:rPr lang="en-US" altLang="ko-KR" sz="2400" spc="-300" dirty="0">
                <a:solidFill>
                  <a:schemeClr val="tx1"/>
                </a:solidFill>
              </a:rPr>
              <a:t>(3</a:t>
            </a:r>
            <a:r>
              <a:rPr lang="ko-KR" altLang="en-US" sz="2400" spc="-300" dirty="0">
                <a:solidFill>
                  <a:schemeClr val="tx1"/>
                </a:solidFill>
              </a:rPr>
              <a:t>조원</a:t>
            </a:r>
            <a:r>
              <a:rPr lang="en-US" altLang="ko-KR" sz="2400" spc="-300" dirty="0">
                <a:solidFill>
                  <a:schemeClr val="tx1"/>
                </a:solidFill>
              </a:rPr>
              <a:t>+a)</a:t>
            </a:r>
          </a:p>
          <a:p>
            <a:endParaRPr lang="en-US" altLang="ko-KR" sz="1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- </a:t>
            </a:r>
            <a:r>
              <a:rPr lang="ko-KR" altLang="en-US" sz="2400" spc="-150" dirty="0">
                <a:solidFill>
                  <a:schemeClr val="tx1"/>
                </a:solidFill>
              </a:rPr>
              <a:t>시장경제체제 국가에서 유례가 없는 정책</a:t>
            </a:r>
            <a:r>
              <a:rPr lang="en-US" altLang="ko-KR" sz="2400" spc="-150" dirty="0">
                <a:solidFill>
                  <a:schemeClr val="tx1"/>
                </a:solidFill>
              </a:rPr>
              <a:t>!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ko-KR" altLang="en-US" sz="2400" spc="-150" dirty="0">
                <a:solidFill>
                  <a:schemeClr val="tx1"/>
                </a:solidFill>
              </a:rPr>
              <a:t>◈ 경제논리는 실종되고</a:t>
            </a:r>
            <a:r>
              <a:rPr lang="en-US" altLang="ko-KR" sz="2400" spc="-150" dirty="0">
                <a:solidFill>
                  <a:schemeClr val="tx1"/>
                </a:solidFill>
              </a:rPr>
              <a:t>,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정치논리와 사회정책적 논리만 작동</a:t>
            </a:r>
            <a:r>
              <a:rPr lang="ko-KR" altLang="en-US" sz="2400" spc="-150" dirty="0">
                <a:solidFill>
                  <a:schemeClr val="tx1"/>
                </a:solidFill>
              </a:rPr>
              <a:t>된 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대표사례</a:t>
            </a:r>
            <a:endParaRPr lang="en-US" altLang="ko-KR" sz="2400" spc="-150" dirty="0" smtClean="0">
              <a:solidFill>
                <a:schemeClr val="tx1"/>
              </a:solidFill>
            </a:endParaRPr>
          </a:p>
          <a:p>
            <a:endParaRPr lang="en-US" altLang="ko-KR" sz="2400" spc="-150" dirty="0" smtClean="0">
              <a:solidFill>
                <a:schemeClr val="tx1"/>
              </a:solidFill>
            </a:endParaRPr>
          </a:p>
          <a:p>
            <a:r>
              <a:rPr lang="ko-KR" altLang="en-US" sz="2400" spc="-150" dirty="0" smtClean="0">
                <a:solidFill>
                  <a:schemeClr val="tx1"/>
                </a:solidFill>
              </a:rPr>
              <a:t>◈ </a:t>
            </a:r>
            <a:r>
              <a:rPr lang="ko-KR" altLang="en-US" sz="2400" spc="-150" dirty="0" err="1" smtClean="0">
                <a:solidFill>
                  <a:schemeClr val="tx1"/>
                </a:solidFill>
              </a:rPr>
              <a:t>기재부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 </a:t>
            </a:r>
            <a:r>
              <a:rPr lang="ko-KR" altLang="en-US" sz="2400" spc="-150" dirty="0" err="1" smtClean="0">
                <a:solidFill>
                  <a:schemeClr val="tx1"/>
                </a:solidFill>
              </a:rPr>
              <a:t>경제정책사</a:t>
            </a:r>
            <a:r>
              <a:rPr lang="en-US" altLang="ko-KR" sz="2400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史</a:t>
            </a:r>
            <a:r>
              <a:rPr lang="en-US" altLang="ko-KR" sz="2400" spc="-150" dirty="0" smtClean="0">
                <a:solidFill>
                  <a:schemeClr val="tx1"/>
                </a:solidFill>
              </a:rPr>
              <a:t>)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에서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가장 후회스러운 정책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으로 기록될 것</a:t>
            </a:r>
            <a:r>
              <a:rPr lang="en-US" altLang="ko-KR" sz="2400" spc="-150" dirty="0" smtClean="0">
                <a:solidFill>
                  <a:schemeClr val="tx1"/>
                </a:solidFill>
              </a:rPr>
              <a:t>!</a:t>
            </a:r>
          </a:p>
          <a:p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19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2018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최저임금 결정과정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="" xmlns:a16="http://schemas.microsoft.com/office/drawing/2014/main" id="{AFF50960-2438-4973-8424-3B065DE1780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5820" y="1396999"/>
          <a:ext cx="8568952" cy="4959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>
                  <a:extLst>
                    <a:ext uri="{9D8B030D-6E8A-4147-A177-3AD203B41FA5}">
                      <a16:colId xmlns="" xmlns:a16="http://schemas.microsoft.com/office/drawing/2014/main" val="2878107379"/>
                    </a:ext>
                  </a:extLst>
                </a:gridCol>
                <a:gridCol w="4284476">
                  <a:extLst>
                    <a:ext uri="{9D8B030D-6E8A-4147-A177-3AD203B41FA5}">
                      <a16:colId xmlns="" xmlns:a16="http://schemas.microsoft.com/office/drawing/2014/main" val="3626770143"/>
                    </a:ext>
                  </a:extLst>
                </a:gridCol>
              </a:tblGrid>
              <a:tr h="3486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최저임금위원회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문재인 정부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971748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4. 6(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목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 전원회의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spc="-150" dirty="0" err="1">
                          <a:solidFill>
                            <a:schemeClr val="tx1"/>
                          </a:solidFill>
                        </a:rPr>
                        <a:t>정부출범직후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소상공인 지원대책 마련 착수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8997217"/>
                  </a:ext>
                </a:extLst>
              </a:tr>
              <a:tr h="115646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6.29(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목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 전원회의</a:t>
                      </a:r>
                      <a:endParaRPr lang="en-US" altLang="ko-KR" sz="160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     - (</a:t>
                      </a:r>
                      <a:r>
                        <a:rPr lang="ko-KR" altLang="en-US" sz="1600" spc="-150" dirty="0" err="1">
                          <a:solidFill>
                            <a:schemeClr val="tx1"/>
                          </a:solidFill>
                        </a:rPr>
                        <a:t>최초안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1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만원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(54.6%) vs 6,625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(2.4%)</a:t>
                      </a:r>
                    </a:p>
                    <a:p>
                      <a:pPr algn="ctr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·</a:t>
                      </a:r>
                    </a:p>
                    <a:p>
                      <a:pPr algn="ctr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·</a:t>
                      </a:r>
                      <a:endParaRPr lang="ko-KR" altLang="en-US" sz="1600" spc="-1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6. 5(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600" spc="-150" dirty="0" err="1">
                          <a:solidFill>
                            <a:schemeClr val="tx1"/>
                          </a:solidFill>
                        </a:rPr>
                        <a:t>기재부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 주관 관계부처 회의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endParaRPr lang="en-US" altLang="ko-KR" sz="160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6.14(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                ″                        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endParaRPr lang="en-US" altLang="ko-KR" sz="160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6.28(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                “                        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spc="-1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82824440"/>
                  </a:ext>
                </a:extLst>
              </a:tr>
              <a:tr h="1843036">
                <a:tc>
                  <a:txBody>
                    <a:bodyPr/>
                    <a:lstStyle/>
                    <a:p>
                      <a:pPr algn="l" latinLnBrk="1"/>
                      <a:endParaRPr lang="en-US" altLang="ko-KR" sz="1600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7.12(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수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 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제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10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차 전원회의</a:t>
                      </a:r>
                      <a:endParaRPr lang="en-US" altLang="ko-KR" sz="16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b="0" spc="-150" dirty="0">
                          <a:solidFill>
                            <a:schemeClr val="tx1"/>
                          </a:solidFill>
                        </a:rPr>
                        <a:t>       - (1</a:t>
                      </a:r>
                      <a:r>
                        <a:rPr lang="ko-KR" altLang="en-US" sz="1600" b="0" spc="-150" dirty="0">
                          <a:solidFill>
                            <a:schemeClr val="tx1"/>
                          </a:solidFill>
                        </a:rPr>
                        <a:t>차 수정안</a:t>
                      </a:r>
                      <a:r>
                        <a:rPr lang="en-US" altLang="ko-KR" sz="1600" b="0" spc="-150" dirty="0">
                          <a:solidFill>
                            <a:schemeClr val="tx1"/>
                          </a:solidFill>
                        </a:rPr>
                        <a:t>)  9,570</a:t>
                      </a:r>
                      <a:r>
                        <a:rPr lang="ko-KR" altLang="en-US" sz="1600" b="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b="0" spc="-150" dirty="0">
                          <a:solidFill>
                            <a:schemeClr val="tx1"/>
                          </a:solidFill>
                        </a:rPr>
                        <a:t>(47.9%) vs 6,670</a:t>
                      </a:r>
                      <a:r>
                        <a:rPr lang="ko-KR" altLang="en-US" sz="1600" b="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b="0" spc="-150" dirty="0">
                          <a:solidFill>
                            <a:schemeClr val="tx1"/>
                          </a:solidFill>
                        </a:rPr>
                        <a:t>(3.1%) </a:t>
                      </a:r>
                    </a:p>
                    <a:p>
                      <a:pPr algn="l" latinLnBrk="1"/>
                      <a:endParaRPr lang="en-US" altLang="ko-KR" sz="1600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endParaRPr lang="en-US" altLang="ko-KR" sz="1600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7.15(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토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 15:30~23:15 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제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11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차 전원회의</a:t>
                      </a:r>
                      <a:endParaRPr lang="en-US" altLang="ko-KR" sz="16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▷ </a:t>
                      </a:r>
                      <a:r>
                        <a:rPr lang="ko-KR" altLang="en-US" sz="1600" spc="-150" dirty="0" err="1">
                          <a:solidFill>
                            <a:schemeClr val="tx1"/>
                          </a:solidFill>
                        </a:rPr>
                        <a:t>기재부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 관계자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참석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, </a:t>
                      </a: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- (3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 수정안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  8,330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(28.7%) vs 6,740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(4.2%)</a:t>
                      </a: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- </a:t>
                      </a:r>
                      <a:r>
                        <a:rPr lang="en-US" altLang="ko-KR" sz="1600" spc="-15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600" spc="-150" dirty="0">
                          <a:solidFill>
                            <a:srgbClr val="FF0000"/>
                          </a:solidFill>
                        </a:rPr>
                        <a:t>최종</a:t>
                      </a:r>
                      <a:r>
                        <a:rPr lang="en-US" altLang="ko-KR" sz="1600" spc="-150" dirty="0">
                          <a:solidFill>
                            <a:srgbClr val="FF0000"/>
                          </a:solidFill>
                        </a:rPr>
                        <a:t>) </a:t>
                      </a:r>
                      <a:r>
                        <a:rPr lang="en-US" altLang="ko-KR" sz="1600" b="1" spc="-150" dirty="0">
                          <a:solidFill>
                            <a:srgbClr val="FF0000"/>
                          </a:solidFill>
                        </a:rPr>
                        <a:t>7,530</a:t>
                      </a:r>
                      <a:r>
                        <a:rPr lang="ko-KR" altLang="en-US" sz="1600" b="1" spc="-150" dirty="0">
                          <a:solidFill>
                            <a:srgbClr val="FF0000"/>
                          </a:solidFill>
                        </a:rPr>
                        <a:t>원</a:t>
                      </a:r>
                      <a:r>
                        <a:rPr lang="en-US" altLang="ko-KR" sz="1600" b="1" spc="-150" dirty="0">
                          <a:solidFill>
                            <a:srgbClr val="FF0000"/>
                          </a:solidFill>
                        </a:rPr>
                        <a:t>(16.4%) 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vs 7,300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원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(12.8%)            </a:t>
                      </a:r>
                      <a:endParaRPr lang="ko-KR" altLang="en-US" sz="1600" spc="-1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7. 4(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화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                 “                        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endParaRPr lang="en-US" altLang="ko-KR" sz="160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7.14(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금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                 “                        (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차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endParaRPr lang="en-US" altLang="ko-KR" sz="1600" spc="-15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7.15(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토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 [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오전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] 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관계부처 회의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제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6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차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    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</a:rPr>
                        <a:t>▷ </a:t>
                      </a:r>
                      <a:r>
                        <a:rPr lang="ko-KR" altLang="en-US" sz="1600" b="1" spc="-150" dirty="0">
                          <a:solidFill>
                            <a:srgbClr val="FF0000"/>
                          </a:solidFill>
                        </a:rPr>
                        <a:t>최저임금지원 </a:t>
                      </a:r>
                      <a:r>
                        <a:rPr lang="en-US" altLang="ko-KR" sz="1600" b="1" spc="-150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1600" b="1" spc="-150" dirty="0">
                          <a:solidFill>
                            <a:srgbClr val="FF0000"/>
                          </a:solidFill>
                        </a:rPr>
                        <a:t>조원 사실상 확정</a:t>
                      </a:r>
                      <a:endParaRPr lang="en-US" altLang="ko-KR" sz="1600" b="1" spc="-150" dirty="0">
                        <a:solidFill>
                          <a:srgbClr val="FF0000"/>
                        </a:solidFill>
                      </a:endParaRPr>
                    </a:p>
                    <a:p>
                      <a:pPr algn="l" latinLnBrk="1"/>
                      <a:endParaRPr lang="en-US" altLang="ko-KR" sz="16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7.16(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일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 10:30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 경제관계장관회의 개최</a:t>
                      </a:r>
                      <a:endParaRPr lang="en-US" altLang="ko-KR" sz="16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</a:rPr>
                        <a:t>            </a:t>
                      </a:r>
                      <a:r>
                        <a:rPr lang="en-US" altLang="ko-KR" sz="1600" spc="-300" dirty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1600" spc="-300" dirty="0">
                          <a:solidFill>
                            <a:schemeClr val="tx1"/>
                          </a:solidFill>
                        </a:rPr>
                        <a:t>소상공인</a:t>
                      </a:r>
                      <a:r>
                        <a:rPr lang="en-US" altLang="ko-KR" sz="1600" spc="-3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600" spc="-300" dirty="0">
                          <a:solidFill>
                            <a:schemeClr val="tx1"/>
                          </a:solidFill>
                        </a:rPr>
                        <a:t>영세중소기업 지원대책＇ 발표</a:t>
                      </a:r>
                      <a:endParaRPr lang="en-US" altLang="ko-KR" sz="1600" spc="-3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600" spc="-300" dirty="0">
                          <a:solidFill>
                            <a:schemeClr val="tx1"/>
                          </a:solidFill>
                        </a:rPr>
                        <a:t>                </a:t>
                      </a:r>
                      <a:r>
                        <a:rPr lang="ko-KR" altLang="en-US" sz="1600" spc="-300" dirty="0">
                          <a:solidFill>
                            <a:schemeClr val="tx1"/>
                          </a:solidFill>
                        </a:rPr>
                        <a:t>▷ </a:t>
                      </a:r>
                      <a:r>
                        <a:rPr lang="ko-KR" altLang="en-US" sz="1600" b="1" spc="-300" dirty="0">
                          <a:solidFill>
                            <a:srgbClr val="FF0000"/>
                          </a:solidFill>
                        </a:rPr>
                        <a:t>최저임금 지원 </a:t>
                      </a:r>
                      <a:r>
                        <a:rPr lang="en-US" altLang="ko-KR" sz="1600" b="1" spc="-300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1600" b="1" spc="-300" dirty="0">
                          <a:solidFill>
                            <a:srgbClr val="FF0000"/>
                          </a:solidFill>
                        </a:rPr>
                        <a:t>조원 </a:t>
                      </a:r>
                      <a:endParaRPr lang="en-US" altLang="ko-KR" sz="1600" b="1" spc="-3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37524072"/>
                  </a:ext>
                </a:extLst>
              </a:tr>
              <a:tr h="417954">
                <a:tc>
                  <a:txBody>
                    <a:bodyPr/>
                    <a:lstStyle/>
                    <a:p>
                      <a:pPr algn="l" latinLnBrk="1"/>
                      <a:endParaRPr lang="ko-KR" altLang="en-US" sz="1600" spc="-1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8. 4(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금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) </a:t>
                      </a:r>
                      <a:r>
                        <a:rPr lang="ko-KR" altLang="en-US" sz="1600" b="1" spc="-150" dirty="0" err="1">
                          <a:solidFill>
                            <a:srgbClr val="0070C0"/>
                          </a:solidFill>
                        </a:rPr>
                        <a:t>고용부</a:t>
                      </a:r>
                      <a:r>
                        <a:rPr lang="en-US" altLang="ko-KR" sz="1600" b="1" spc="-150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ko-KR" altLang="en-US" sz="1600" b="1" spc="-150" dirty="0">
                          <a:solidFill>
                            <a:srgbClr val="0070C0"/>
                          </a:solidFill>
                        </a:rPr>
                        <a:t>내년도 최저임금 고시</a:t>
                      </a:r>
                      <a:r>
                        <a:rPr lang="en-US" altLang="ko-KR" sz="1600" b="1" spc="-300" dirty="0">
                          <a:solidFill>
                            <a:srgbClr val="0070C0"/>
                          </a:solidFill>
                        </a:rPr>
                        <a:t>(7,530</a:t>
                      </a:r>
                      <a:r>
                        <a:rPr lang="ko-KR" altLang="en-US" sz="1600" b="1" spc="-300" dirty="0">
                          <a:solidFill>
                            <a:srgbClr val="0070C0"/>
                          </a:solidFill>
                        </a:rPr>
                        <a:t>원</a:t>
                      </a:r>
                      <a:r>
                        <a:rPr lang="en-US" altLang="ko-KR" sz="16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  <a:endParaRPr lang="ko-KR" altLang="en-US" sz="16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713092"/>
                  </a:ext>
                </a:extLst>
              </a:tr>
            </a:tbl>
          </a:graphicData>
        </a:graphic>
      </p:graphicFrame>
      <p:sp>
        <p:nvSpPr>
          <p:cNvPr id="6" name="사각형: 잘린 한쪽 모서리 5">
            <a:extLst>
              <a:ext uri="{FF2B5EF4-FFF2-40B4-BE49-F238E27FC236}">
                <a16:creationId xmlns="" xmlns:a16="http://schemas.microsoft.com/office/drawing/2014/main" id="{3DAE3BDC-0CA2-48A9-A19F-04632FD2539F}"/>
              </a:ext>
            </a:extLst>
          </p:cNvPr>
          <p:cNvSpPr/>
          <p:nvPr/>
        </p:nvSpPr>
        <p:spPr>
          <a:xfrm>
            <a:off x="4572000" y="4311568"/>
            <a:ext cx="3744416" cy="720080"/>
          </a:xfrm>
          <a:prstGeom prst="snip1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79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 결정과정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기획재정부 측면지원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(?)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경제부총리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경제정책 총괄 </a:t>
            </a:r>
            <a:r>
              <a:rPr lang="en-US" altLang="ko-KR" sz="2400" b="1" spc="-150" dirty="0">
                <a:solidFill>
                  <a:schemeClr val="tx1"/>
                </a:solidFill>
              </a:rPr>
              <a:t>·</a:t>
            </a:r>
            <a:r>
              <a:rPr lang="ko-KR" altLang="en-US" sz="2400" b="1" spc="-150" dirty="0">
                <a:solidFill>
                  <a:schemeClr val="tx1"/>
                </a:solidFill>
              </a:rPr>
              <a:t> 조정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경제컨트롤타워</a:t>
            </a:r>
            <a:r>
              <a:rPr lang="en-US" altLang="ko-KR" sz="2400" b="1" spc="-150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1000" spc="-150" dirty="0">
                <a:solidFill>
                  <a:schemeClr val="tx1"/>
                </a:solidFill>
              </a:rPr>
              <a:t>      </a:t>
            </a:r>
          </a:p>
          <a:p>
            <a:r>
              <a:rPr lang="en-US" altLang="ko-KR" spc="-150" dirty="0">
                <a:solidFill>
                  <a:schemeClr val="tx1"/>
                </a:solidFill>
              </a:rPr>
              <a:t>                                 * </a:t>
            </a:r>
            <a:r>
              <a:rPr lang="ko-KR" altLang="en-US" spc="-150" dirty="0">
                <a:solidFill>
                  <a:schemeClr val="tx1"/>
                </a:solidFill>
              </a:rPr>
              <a:t>정부조직법 제</a:t>
            </a:r>
            <a:r>
              <a:rPr lang="en-US" altLang="ko-KR" spc="-150" dirty="0">
                <a:solidFill>
                  <a:schemeClr val="tx1"/>
                </a:solidFill>
              </a:rPr>
              <a:t>19</a:t>
            </a:r>
            <a:r>
              <a:rPr lang="ko-KR" altLang="en-US" spc="-150" dirty="0">
                <a:solidFill>
                  <a:schemeClr val="tx1"/>
                </a:solidFill>
              </a:rPr>
              <a:t>조제</a:t>
            </a:r>
            <a:r>
              <a:rPr lang="en-US" altLang="ko-KR" spc="-150" dirty="0">
                <a:solidFill>
                  <a:schemeClr val="tx1"/>
                </a:solidFill>
              </a:rPr>
              <a:t>4</a:t>
            </a:r>
            <a:r>
              <a:rPr lang="ko-KR" altLang="en-US" spc="-150" dirty="0">
                <a:solidFill>
                  <a:schemeClr val="tx1"/>
                </a:solidFill>
              </a:rPr>
              <a:t>항</a:t>
            </a:r>
            <a:endParaRPr lang="en-US" altLang="ko-KR" spc="-150" dirty="0">
              <a:solidFill>
                <a:schemeClr val="tx1"/>
              </a:solidFill>
            </a:endParaRPr>
          </a:p>
          <a:p>
            <a:endParaRPr lang="en-US" altLang="ko-KR" sz="2000" spc="-150" dirty="0" smtClean="0">
              <a:solidFill>
                <a:schemeClr val="tx1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①</a:t>
            </a:r>
            <a:r>
              <a:rPr lang="en-US" altLang="ko-KR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정부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기재부</a:t>
            </a:r>
            <a:r>
              <a:rPr lang="en-US" altLang="ko-KR" sz="2400" b="1" spc="-150" dirty="0">
                <a:solidFill>
                  <a:schemeClr val="tx1"/>
                </a:solidFill>
              </a:rPr>
              <a:t>),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무리한 인상과정에 견제는 않고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오히려 힘 보태</a:t>
            </a:r>
            <a:r>
              <a:rPr lang="en-US" altLang="ko-KR" sz="2400" b="1" spc="-150" dirty="0">
                <a:solidFill>
                  <a:srgbClr val="FF0000"/>
                </a:solidFill>
              </a:rPr>
              <a:t>!</a:t>
            </a:r>
          </a:p>
          <a:p>
            <a:endParaRPr lang="en-US" altLang="ko-KR" sz="2000" spc="-150" dirty="0" smtClean="0">
              <a:solidFill>
                <a:schemeClr val="tx1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②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기재부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과도한 인상을 전제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사후지원대책 마련 중심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역할</a:t>
            </a:r>
            <a:endParaRPr lang="en-US" altLang="ko-KR" sz="2400" b="1" spc="-150" dirty="0" smtClean="0">
              <a:solidFill>
                <a:srgbClr val="FF0000"/>
              </a:solidFill>
            </a:endParaRPr>
          </a:p>
          <a:p>
            <a:endParaRPr lang="en-US" altLang="ko-KR" sz="2400" b="1" spc="-150" dirty="0" smtClean="0">
              <a:solidFill>
                <a:srgbClr val="FF0000"/>
              </a:solidFill>
            </a:endParaRPr>
          </a:p>
          <a:p>
            <a:endParaRPr lang="en-US" altLang="ko-KR" sz="24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34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027" name="Picture 3" descr="C:\Users\assembly\Desktop\20170718_동아일보_a06면_17272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46" y="1523839"/>
            <a:ext cx="4797129" cy="509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타원 3"/>
          <p:cNvSpPr/>
          <p:nvPr/>
        </p:nvSpPr>
        <p:spPr>
          <a:xfrm>
            <a:off x="2483768" y="3789040"/>
            <a:ext cx="2592288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>
            <a:stCxn id="4" idx="7"/>
          </p:cNvCxnSpPr>
          <p:nvPr/>
        </p:nvCxnSpPr>
        <p:spPr>
          <a:xfrm flipV="1">
            <a:off x="4696424" y="3523908"/>
            <a:ext cx="667664" cy="4549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5436096" y="2492896"/>
            <a:ext cx="3505149" cy="27363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기재부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관계자는 이 자리에서 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“(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인상분 가운데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약 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8%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포인트를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 재정으로 지원하겠다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고 설명한 것으로 알려졌다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13F930F5-CB6B-46B8-A28F-DDB86020B0DC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기재부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관계자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공익위원 대상 사전설명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5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최저임금위원회 관계자 증언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="" xmlns:a16="http://schemas.microsoft.com/office/drawing/2014/main" id="{47EF21B0-BF57-4D27-9ADF-04EFA4F8DA38}"/>
              </a:ext>
            </a:extLst>
          </p:cNvPr>
          <p:cNvGrpSpPr/>
          <p:nvPr/>
        </p:nvGrpSpPr>
        <p:grpSpPr>
          <a:xfrm>
            <a:off x="324399" y="1916832"/>
            <a:ext cx="8472125" cy="1755900"/>
            <a:chOff x="324399" y="1916832"/>
            <a:chExt cx="8472125" cy="1755900"/>
          </a:xfrm>
        </p:grpSpPr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74268DAD-2C3C-472E-992E-CF9D173B811F}"/>
                </a:ext>
              </a:extLst>
            </p:cNvPr>
            <p:cNvGrpSpPr/>
            <p:nvPr/>
          </p:nvGrpSpPr>
          <p:grpSpPr>
            <a:xfrm>
              <a:off x="324399" y="1944540"/>
              <a:ext cx="1439289" cy="1728192"/>
              <a:chOff x="395536" y="1916832"/>
              <a:chExt cx="1439289" cy="1728192"/>
            </a:xfrm>
          </p:grpSpPr>
          <p:pic>
            <p:nvPicPr>
              <p:cNvPr id="5" name="그림 4">
                <a:extLst>
                  <a:ext uri="{FF2B5EF4-FFF2-40B4-BE49-F238E27FC236}">
                    <a16:creationId xmlns="" xmlns:a16="http://schemas.microsoft.com/office/drawing/2014/main" id="{5C01CB8D-1E3E-48F1-BB8C-4EC679E4F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5536" y="1916832"/>
                <a:ext cx="1439289" cy="1439289"/>
              </a:xfrm>
              <a:prstGeom prst="rect">
                <a:avLst/>
              </a:prstGeom>
            </p:spPr>
          </p:pic>
          <p:sp>
            <p:nvSpPr>
              <p:cNvPr id="9" name="직사각형 8">
                <a:extLst>
                  <a:ext uri="{FF2B5EF4-FFF2-40B4-BE49-F238E27FC236}">
                    <a16:creationId xmlns="" xmlns:a16="http://schemas.microsoft.com/office/drawing/2014/main" id="{D95E8660-A64F-467C-A669-7146AA16AE4D}"/>
                  </a:ext>
                </a:extLst>
              </p:cNvPr>
              <p:cNvSpPr/>
              <p:nvPr/>
            </p:nvSpPr>
            <p:spPr>
              <a:xfrm>
                <a:off x="395536" y="3356121"/>
                <a:ext cx="1439289" cy="28890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dirty="0">
                    <a:solidFill>
                      <a:srgbClr val="C00000"/>
                    </a:solidFill>
                  </a:rPr>
                  <a:t>공익위원 </a:t>
                </a:r>
                <a:r>
                  <a:rPr lang="en-US" altLang="ko-KR" sz="1600" b="1" dirty="0">
                    <a:solidFill>
                      <a:srgbClr val="C00000"/>
                    </a:solidFill>
                  </a:rPr>
                  <a:t>A</a:t>
                </a:r>
                <a:endParaRPr lang="ko-KR" altLang="en-US" sz="1600" b="1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" name="사각형: 둥근 한쪽 모서리 10">
              <a:extLst>
                <a:ext uri="{FF2B5EF4-FFF2-40B4-BE49-F238E27FC236}">
                  <a16:creationId xmlns="" xmlns:a16="http://schemas.microsoft.com/office/drawing/2014/main" id="{411B13FC-31F1-4708-A5AA-5EE0B6222269}"/>
                </a:ext>
              </a:extLst>
            </p:cNvPr>
            <p:cNvSpPr/>
            <p:nvPr/>
          </p:nvSpPr>
          <p:spPr>
            <a:xfrm>
              <a:off x="1919227" y="1916832"/>
              <a:ext cx="6877297" cy="1755576"/>
            </a:xfrm>
            <a:prstGeom prst="round1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pc="-150" dirty="0">
                  <a:solidFill>
                    <a:schemeClr val="tx1"/>
                  </a:solidFill>
                </a:rPr>
                <a:t>▶ </a:t>
              </a:r>
              <a:r>
                <a:rPr lang="ko-KR" altLang="en-US" spc="-150" dirty="0" err="1">
                  <a:solidFill>
                    <a:schemeClr val="tx1"/>
                  </a:solidFill>
                </a:rPr>
                <a:t>기재부관계자</a:t>
              </a:r>
              <a:r>
                <a:rPr lang="ko-KR" altLang="en-US" spc="-150" dirty="0">
                  <a:solidFill>
                    <a:schemeClr val="tx1"/>
                  </a:solidFill>
                </a:rPr>
                <a:t> </a:t>
              </a:r>
              <a:r>
                <a:rPr lang="en-US" altLang="ko-KR" spc="-150" dirty="0">
                  <a:solidFill>
                    <a:schemeClr val="tx1"/>
                  </a:solidFill>
                </a:rPr>
                <a:t>: 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통상적인 수준을 넘어서는 부분을 정부가 지원</a:t>
              </a:r>
              <a:r>
                <a:rPr lang="ko-KR" altLang="en-US" spc="-150" dirty="0">
                  <a:solidFill>
                    <a:schemeClr val="tx1"/>
                  </a:solidFill>
                </a:rPr>
                <a:t>하겠다</a:t>
              </a:r>
              <a:endParaRPr lang="en-US" altLang="ko-KR" spc="-150" dirty="0">
                <a:solidFill>
                  <a:schemeClr val="tx1"/>
                </a:solidFill>
              </a:endParaRPr>
            </a:p>
            <a:p>
              <a:endParaRPr lang="en-US" altLang="ko-KR" spc="-150" dirty="0">
                <a:solidFill>
                  <a:schemeClr val="tx1"/>
                </a:solidFill>
              </a:endParaRPr>
            </a:p>
            <a:p>
              <a:r>
                <a:rPr lang="ko-KR" altLang="en-US" spc="-150" dirty="0">
                  <a:solidFill>
                    <a:schemeClr val="tx1"/>
                  </a:solidFill>
                </a:rPr>
                <a:t>▶ 공익위원   측 </a:t>
              </a:r>
              <a:r>
                <a:rPr lang="en-US" altLang="ko-KR" spc="-150" dirty="0">
                  <a:solidFill>
                    <a:schemeClr val="tx1"/>
                  </a:solidFill>
                </a:rPr>
                <a:t>: </a:t>
              </a:r>
              <a:r>
                <a:rPr lang="ko-KR" altLang="en-US" b="1" spc="-150" dirty="0">
                  <a:solidFill>
                    <a:schemeClr val="tx1"/>
                  </a:solidFill>
                </a:rPr>
                <a:t>그 내용을 전원회의에 가서 설명해 달라</a:t>
              </a:r>
              <a:endParaRPr lang="en-US" altLang="ko-KR" b="1" spc="-150" dirty="0">
                <a:solidFill>
                  <a:schemeClr val="tx1"/>
                </a:solidFill>
              </a:endParaRPr>
            </a:p>
            <a:p>
              <a:endParaRPr lang="en-US" altLang="ko-KR" spc="-150" dirty="0">
                <a:solidFill>
                  <a:schemeClr val="tx1"/>
                </a:solidFill>
              </a:endParaRPr>
            </a:p>
            <a:p>
              <a:r>
                <a:rPr lang="ko-KR" altLang="en-US" spc="-150" dirty="0">
                  <a:solidFill>
                    <a:schemeClr val="tx1"/>
                  </a:solidFill>
                </a:rPr>
                <a:t>▶ </a:t>
              </a:r>
              <a:r>
                <a:rPr lang="ko-KR" altLang="en-US" spc="-150" dirty="0" err="1">
                  <a:solidFill>
                    <a:schemeClr val="tx1"/>
                  </a:solidFill>
                </a:rPr>
                <a:t>기재부관계자</a:t>
              </a:r>
              <a:r>
                <a:rPr lang="ko-KR" altLang="en-US" spc="-150" dirty="0">
                  <a:solidFill>
                    <a:schemeClr val="tx1"/>
                  </a:solidFill>
                </a:rPr>
                <a:t> </a:t>
              </a:r>
              <a:r>
                <a:rPr lang="en-US" altLang="ko-KR" spc="-150" dirty="0">
                  <a:solidFill>
                    <a:schemeClr val="tx1"/>
                  </a:solidFill>
                </a:rPr>
                <a:t>: </a:t>
              </a:r>
              <a:r>
                <a:rPr lang="ko-KR" altLang="en-US" b="1" spc="-150" dirty="0">
                  <a:solidFill>
                    <a:schemeClr val="tx1"/>
                  </a:solidFill>
                </a:rPr>
                <a:t>그것은 하기 어렵다 </a:t>
              </a:r>
              <a:r>
                <a:rPr lang="en-US" altLang="ko-KR" b="1" spc="-150" dirty="0">
                  <a:solidFill>
                    <a:schemeClr val="tx1"/>
                  </a:solidFill>
                </a:rPr>
                <a:t> </a:t>
              </a:r>
              <a:endParaRPr lang="ko-KR" altLang="en-US" b="1" spc="-1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="" xmlns:a16="http://schemas.microsoft.com/office/drawing/2014/main" id="{0A5FDD1D-B7B4-44BF-82E2-53293D3B7183}"/>
              </a:ext>
            </a:extLst>
          </p:cNvPr>
          <p:cNvGrpSpPr/>
          <p:nvPr/>
        </p:nvGrpSpPr>
        <p:grpSpPr>
          <a:xfrm>
            <a:off x="323528" y="4265388"/>
            <a:ext cx="8472125" cy="1755900"/>
            <a:chOff x="324399" y="1916832"/>
            <a:chExt cx="8472125" cy="1755900"/>
          </a:xfrm>
        </p:grpSpPr>
        <p:grpSp>
          <p:nvGrpSpPr>
            <p:cNvPr id="32" name="그룹 31">
              <a:extLst>
                <a:ext uri="{FF2B5EF4-FFF2-40B4-BE49-F238E27FC236}">
                  <a16:creationId xmlns="" xmlns:a16="http://schemas.microsoft.com/office/drawing/2014/main" id="{9581175D-C114-4764-93FD-A6AF53832C2E}"/>
                </a:ext>
              </a:extLst>
            </p:cNvPr>
            <p:cNvGrpSpPr/>
            <p:nvPr/>
          </p:nvGrpSpPr>
          <p:grpSpPr>
            <a:xfrm>
              <a:off x="324399" y="1944540"/>
              <a:ext cx="1439289" cy="1728192"/>
              <a:chOff x="395536" y="1916832"/>
              <a:chExt cx="1439289" cy="1728192"/>
            </a:xfrm>
          </p:grpSpPr>
          <p:pic>
            <p:nvPicPr>
              <p:cNvPr id="34" name="그림 33">
                <a:extLst>
                  <a:ext uri="{FF2B5EF4-FFF2-40B4-BE49-F238E27FC236}">
                    <a16:creationId xmlns="" xmlns:a16="http://schemas.microsoft.com/office/drawing/2014/main" id="{87C754B0-CBE0-418E-A797-6C5F1BCB13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5536" y="1916832"/>
                <a:ext cx="1439289" cy="1439289"/>
              </a:xfrm>
              <a:prstGeom prst="rect">
                <a:avLst/>
              </a:prstGeom>
            </p:spPr>
          </p:pic>
          <p:sp>
            <p:nvSpPr>
              <p:cNvPr id="35" name="직사각형 34">
                <a:extLst>
                  <a:ext uri="{FF2B5EF4-FFF2-40B4-BE49-F238E27FC236}">
                    <a16:creationId xmlns="" xmlns:a16="http://schemas.microsoft.com/office/drawing/2014/main" id="{13219EC1-D5F6-45E7-A39A-824C8B674CD2}"/>
                  </a:ext>
                </a:extLst>
              </p:cNvPr>
              <p:cNvSpPr/>
              <p:nvPr/>
            </p:nvSpPr>
            <p:spPr>
              <a:xfrm>
                <a:off x="395536" y="3356121"/>
                <a:ext cx="1439289" cy="28890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dirty="0">
                    <a:solidFill>
                      <a:srgbClr val="C00000"/>
                    </a:solidFill>
                  </a:rPr>
                  <a:t>공익위원 </a:t>
                </a:r>
                <a:r>
                  <a:rPr lang="en-US" altLang="ko-KR" sz="1600" b="1" dirty="0">
                    <a:solidFill>
                      <a:srgbClr val="C00000"/>
                    </a:solidFill>
                  </a:rPr>
                  <a:t>B</a:t>
                </a:r>
                <a:endParaRPr lang="ko-KR" altLang="en-US" sz="1600" b="1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3" name="사각형: 둥근 한쪽 모서리 32">
              <a:extLst>
                <a:ext uri="{FF2B5EF4-FFF2-40B4-BE49-F238E27FC236}">
                  <a16:creationId xmlns="" xmlns:a16="http://schemas.microsoft.com/office/drawing/2014/main" id="{CFF5B368-84DC-44FA-A418-5A5FD67747AD}"/>
                </a:ext>
              </a:extLst>
            </p:cNvPr>
            <p:cNvSpPr/>
            <p:nvPr/>
          </p:nvSpPr>
          <p:spPr>
            <a:xfrm>
              <a:off x="1919227" y="1916832"/>
              <a:ext cx="6877297" cy="1755576"/>
            </a:xfrm>
            <a:prstGeom prst="round1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pc="-150" dirty="0">
                  <a:solidFill>
                    <a:schemeClr val="tx1"/>
                  </a:solidFill>
                </a:rPr>
                <a:t>▶ 의원실관계자 </a:t>
              </a:r>
              <a:r>
                <a:rPr lang="en-US" altLang="ko-KR" spc="-150" dirty="0">
                  <a:solidFill>
                    <a:schemeClr val="tx1"/>
                  </a:solidFill>
                </a:rPr>
                <a:t>: </a:t>
              </a:r>
              <a:r>
                <a:rPr lang="ko-KR" altLang="en-US" spc="-150" dirty="0" err="1">
                  <a:solidFill>
                    <a:schemeClr val="tx1"/>
                  </a:solidFill>
                </a:rPr>
                <a:t>기재부관계자가</a:t>
              </a:r>
              <a:r>
                <a:rPr lang="ko-KR" altLang="en-US" spc="-150" dirty="0">
                  <a:solidFill>
                    <a:schemeClr val="tx1"/>
                  </a:solidFill>
                </a:rPr>
                <a:t> 최저임금을 얼마나 지원해준다고</a:t>
              </a:r>
              <a:endParaRPr lang="en-US" altLang="ko-KR" spc="-150" dirty="0">
                <a:solidFill>
                  <a:schemeClr val="tx1"/>
                </a:solidFill>
              </a:endParaRPr>
            </a:p>
            <a:p>
              <a:r>
                <a:rPr lang="en-US" altLang="ko-KR" spc="-150" dirty="0">
                  <a:solidFill>
                    <a:schemeClr val="tx1"/>
                  </a:solidFill>
                </a:rPr>
                <a:t>                           </a:t>
              </a:r>
              <a:r>
                <a:rPr lang="ko-KR" altLang="en-US" spc="-150" dirty="0">
                  <a:solidFill>
                    <a:schemeClr val="tx1"/>
                  </a:solidFill>
                </a:rPr>
                <a:t>설명했습니까</a:t>
              </a:r>
              <a:r>
                <a:rPr lang="en-US" altLang="ko-KR" spc="-150" dirty="0">
                  <a:solidFill>
                    <a:schemeClr val="tx1"/>
                  </a:solidFill>
                </a:rPr>
                <a:t>?</a:t>
              </a:r>
            </a:p>
            <a:p>
              <a:endParaRPr lang="en-US" altLang="ko-KR" sz="800" spc="-150" dirty="0">
                <a:solidFill>
                  <a:schemeClr val="tx1"/>
                </a:solidFill>
              </a:endParaRPr>
            </a:p>
            <a:p>
              <a:r>
                <a:rPr lang="ko-KR" altLang="en-US" spc="-150" dirty="0">
                  <a:solidFill>
                    <a:schemeClr val="tx1"/>
                  </a:solidFill>
                </a:rPr>
                <a:t>▶ 공익위원   측 </a:t>
              </a:r>
              <a:r>
                <a:rPr lang="en-US" altLang="ko-KR" spc="-150" dirty="0">
                  <a:solidFill>
                    <a:schemeClr val="tx1"/>
                  </a:solidFill>
                </a:rPr>
                <a:t>: </a:t>
              </a:r>
              <a:r>
                <a:rPr lang="ko-KR" altLang="en-US" spc="-150" dirty="0">
                  <a:solidFill>
                    <a:schemeClr val="tx1"/>
                  </a:solidFill>
                </a:rPr>
                <a:t>정부가 당일 와서 다음날 발표될 대책을 설명했는데</a:t>
              </a:r>
              <a:endParaRPr lang="en-US" altLang="ko-KR" spc="-150" dirty="0">
                <a:solidFill>
                  <a:schemeClr val="tx1"/>
                </a:solidFill>
              </a:endParaRPr>
            </a:p>
            <a:p>
              <a:r>
                <a:rPr lang="en-US" altLang="ko-KR" b="1" spc="-150" dirty="0">
                  <a:solidFill>
                    <a:schemeClr val="tx1"/>
                  </a:solidFill>
                </a:rPr>
                <a:t>                           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다음날 발표된 대책에서 최저임금 인상률 상회부분을</a:t>
              </a:r>
              <a:endParaRPr lang="en-US" altLang="ko-KR" b="1" spc="-150" dirty="0">
                <a:solidFill>
                  <a:srgbClr val="FF0000"/>
                </a:solidFill>
              </a:endParaRPr>
            </a:p>
            <a:p>
              <a:r>
                <a:rPr lang="en-US" altLang="ko-KR" b="1" spc="-150" dirty="0">
                  <a:solidFill>
                    <a:schemeClr val="tx1"/>
                  </a:solidFill>
                </a:rPr>
                <a:t>                           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모두 지원한다고 했으면</a:t>
              </a:r>
              <a:r>
                <a:rPr lang="en-US" altLang="ko-KR" b="1" spc="-150" dirty="0">
                  <a:solidFill>
                    <a:srgbClr val="FF0000"/>
                  </a:solidFill>
                </a:rPr>
                <a:t>, 7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월 </a:t>
              </a:r>
              <a:r>
                <a:rPr lang="en-US" altLang="ko-KR" b="1" spc="-150" dirty="0">
                  <a:solidFill>
                    <a:srgbClr val="FF0000"/>
                  </a:solidFill>
                </a:rPr>
                <a:t>15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일 사전설명에서</a:t>
              </a:r>
              <a:endParaRPr lang="en-US" altLang="ko-KR" b="1" spc="-150" dirty="0">
                <a:solidFill>
                  <a:srgbClr val="FF0000"/>
                </a:solidFill>
              </a:endParaRPr>
            </a:p>
            <a:p>
              <a:r>
                <a:rPr lang="en-US" altLang="ko-KR" b="1" spc="-150" dirty="0">
                  <a:solidFill>
                    <a:srgbClr val="FF0000"/>
                  </a:solidFill>
                </a:rPr>
                <a:t>                           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어떤 내용으로 설명했는지는 뻔한 것 아닌가요</a:t>
              </a:r>
              <a:r>
                <a:rPr lang="en-US" altLang="ko-KR" b="1" spc="-150" dirty="0">
                  <a:solidFill>
                    <a:srgbClr val="FF0000"/>
                  </a:solidFill>
                </a:rPr>
                <a:t>?</a:t>
              </a:r>
              <a:r>
                <a:rPr lang="ko-KR" altLang="en-US" b="1" spc="-150" dirty="0">
                  <a:solidFill>
                    <a:srgbClr val="FF0000"/>
                  </a:solidFill>
                </a:rPr>
                <a:t>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073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7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15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토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관계부처 회의 자료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44E9C7EC-DBF1-4476-9D56-7C3A3CE3DE01}"/>
              </a:ext>
            </a:extLst>
          </p:cNvPr>
          <p:cNvGrpSpPr/>
          <p:nvPr/>
        </p:nvGrpSpPr>
        <p:grpSpPr>
          <a:xfrm>
            <a:off x="340130" y="1460763"/>
            <a:ext cx="5311990" cy="5174841"/>
            <a:chOff x="1916940" y="1460763"/>
            <a:chExt cx="5311990" cy="5174841"/>
          </a:xfrm>
        </p:grpSpPr>
        <p:pic>
          <p:nvPicPr>
            <p:cNvPr id="7" name="그림 6">
              <a:extLst>
                <a:ext uri="{FF2B5EF4-FFF2-40B4-BE49-F238E27FC236}">
                  <a16:creationId xmlns="" xmlns:a16="http://schemas.microsoft.com/office/drawing/2014/main" id="{25334E20-F9A9-43CF-9360-CD01518C6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95736" y="1460763"/>
              <a:ext cx="4770396" cy="1464181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DE56141B-4CBC-4AFD-B2F6-1D923C7624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16940" y="2917793"/>
              <a:ext cx="5311990" cy="3717811"/>
            </a:xfrm>
            <a:prstGeom prst="rect">
              <a:avLst/>
            </a:prstGeom>
          </p:spPr>
        </p:pic>
      </p:grp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056D231E-1167-4BD8-8B00-E68FEB89A5FA}"/>
              </a:ext>
            </a:extLst>
          </p:cNvPr>
          <p:cNvSpPr/>
          <p:nvPr/>
        </p:nvSpPr>
        <p:spPr>
          <a:xfrm>
            <a:off x="6082177" y="1460763"/>
            <a:ext cx="2810303" cy="51748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내년 최저임금도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algn="ctr"/>
            <a:endParaRPr lang="en-US" altLang="ko-KR" sz="1000" b="1" dirty="0">
              <a:solidFill>
                <a:srgbClr val="FF0000"/>
              </a:solidFill>
            </a:endParaRPr>
          </a:p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결정 안됐는데</a:t>
            </a:r>
            <a:r>
              <a:rPr lang="en-US" altLang="ko-KR" sz="2400" b="1" dirty="0">
                <a:solidFill>
                  <a:srgbClr val="FF0000"/>
                </a:solidFill>
              </a:rPr>
              <a:t>,</a:t>
            </a:r>
          </a:p>
          <a:p>
            <a:pPr algn="ctr"/>
            <a:endParaRPr lang="en-US" altLang="ko-KR" sz="1000" b="1" dirty="0">
              <a:solidFill>
                <a:srgbClr val="FF0000"/>
              </a:solidFill>
            </a:endParaRPr>
          </a:p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정부는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algn="ctr"/>
            <a:endParaRPr lang="en-US" altLang="ko-KR" sz="1000" b="1" dirty="0">
              <a:solidFill>
                <a:srgbClr val="FF0000"/>
              </a:solidFill>
            </a:endParaRPr>
          </a:p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최저임금 지원사업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algn="ctr"/>
            <a:endParaRPr lang="en-US" altLang="ko-KR" sz="1000" b="1" dirty="0">
              <a:solidFill>
                <a:srgbClr val="FF0000"/>
              </a:solidFill>
            </a:endParaRPr>
          </a:p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확정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algn="ctr"/>
            <a:endParaRPr lang="en-US" altLang="ko-KR" sz="1000" b="1" dirty="0">
              <a:solidFill>
                <a:srgbClr val="FF0000"/>
              </a:solidFill>
            </a:endParaRPr>
          </a:p>
          <a:p>
            <a:pPr algn="ctr"/>
            <a:r>
              <a:rPr lang="en-US" altLang="ko-KR" sz="2400" b="1" dirty="0">
                <a:solidFill>
                  <a:srgbClr val="FF0000"/>
                </a:solidFill>
              </a:rPr>
              <a:t>(3</a:t>
            </a:r>
            <a:r>
              <a:rPr lang="ko-KR" altLang="en-US" sz="2400" b="1" dirty="0">
                <a:solidFill>
                  <a:srgbClr val="FF0000"/>
                </a:solidFill>
              </a:rPr>
              <a:t>조원 지원</a:t>
            </a:r>
            <a:r>
              <a:rPr lang="en-US" altLang="ko-KR" sz="2400" b="1" dirty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="" xmlns:a16="http://schemas.microsoft.com/office/drawing/2014/main" id="{FFA0FE82-A9FC-4C38-8D04-BA51D9D2163B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2627784" y="4048184"/>
            <a:ext cx="3454393" cy="2405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91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 재정지원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법적 문제 심각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 err="1">
                <a:solidFill>
                  <a:srgbClr val="0070C0"/>
                </a:solidFill>
              </a:rPr>
              <a:t>예타</a:t>
            </a:r>
            <a:r>
              <a:rPr lang="ko-KR" altLang="en-US" sz="2400" b="1" spc="-150" dirty="0">
                <a:solidFill>
                  <a:srgbClr val="0070C0"/>
                </a:solidFill>
              </a:rPr>
              <a:t> 생략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국회동의없이 사실상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정부지급보증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등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법위반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소지</a:t>
            </a:r>
            <a:endParaRPr lang="en-US" altLang="ko-KR" sz="2400" b="1" spc="-150" dirty="0">
              <a:solidFill>
                <a:srgbClr val="FF0000"/>
              </a:solidFill>
            </a:endParaRPr>
          </a:p>
          <a:p>
            <a:r>
              <a:rPr lang="en-US" altLang="ko-KR" sz="1000" spc="-150" dirty="0">
                <a:solidFill>
                  <a:schemeClr val="tx1"/>
                </a:solidFill>
              </a:rPr>
              <a:t>      </a:t>
            </a: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①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무리한 예비타당성 면제 강행</a:t>
            </a:r>
            <a:endParaRPr lang="en-US" altLang="ko-KR" sz="2400" b="1" spc="-150" dirty="0">
              <a:solidFill>
                <a:srgbClr val="FF0000"/>
              </a:solidFill>
            </a:endParaRPr>
          </a:p>
          <a:p>
            <a:endParaRPr lang="en-US" altLang="ko-KR" sz="800" spc="-150" dirty="0">
              <a:solidFill>
                <a:schemeClr val="tx1"/>
              </a:solidFill>
            </a:endParaRP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</a:t>
            </a:r>
            <a:r>
              <a:rPr lang="ko-KR" altLang="en-US" sz="2400" spc="-150" dirty="0" err="1">
                <a:solidFill>
                  <a:schemeClr val="tx1"/>
                </a:solidFill>
              </a:rPr>
              <a:t>ㅇ</a:t>
            </a:r>
            <a:r>
              <a:rPr lang="ko-KR" altLang="en-US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정부측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긴급한 경제 </a:t>
            </a:r>
            <a:r>
              <a:rPr lang="en-US" altLang="ko-KR" sz="2400" b="1" spc="-150" dirty="0">
                <a:solidFill>
                  <a:schemeClr val="tx1"/>
                </a:solidFill>
              </a:rPr>
              <a:t>·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사회적 상황 고려 면제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1000" spc="-150" dirty="0">
                <a:solidFill>
                  <a:schemeClr val="tx1"/>
                </a:solidFill>
              </a:rPr>
              <a:t> 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</a:t>
            </a:r>
            <a:r>
              <a:rPr lang="ko-KR" altLang="en-US" sz="2400" spc="-150" dirty="0" err="1">
                <a:solidFill>
                  <a:schemeClr val="tx1"/>
                </a:solidFill>
              </a:rPr>
              <a:t>ㅇ</a:t>
            </a:r>
            <a:r>
              <a:rPr lang="ko-KR" altLang="en-US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반   박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불 내고 </a:t>
            </a:r>
            <a:r>
              <a:rPr lang="ko-KR" altLang="en-US" sz="2400" b="1" spc="-150" dirty="0" err="1">
                <a:solidFill>
                  <a:schemeClr val="tx1"/>
                </a:solidFill>
              </a:rPr>
              <a:t>불끄는</a:t>
            </a:r>
            <a:r>
              <a:rPr lang="ko-KR" altLang="en-US" sz="2400" b="1" spc="-150" dirty="0">
                <a:solidFill>
                  <a:schemeClr val="tx1"/>
                </a:solidFill>
              </a:rPr>
              <a:t> 꼴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   -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정부가 무리한 임금인상으로 엄청난 후폭풍을 자초해 놓고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       (</a:t>
            </a:r>
            <a:r>
              <a:rPr lang="ko-KR" altLang="en-US" sz="2400" b="1" spc="-150" dirty="0">
                <a:solidFill>
                  <a:schemeClr val="tx1"/>
                </a:solidFill>
              </a:rPr>
              <a:t>불 </a:t>
            </a:r>
            <a:r>
              <a:rPr lang="ko-KR" altLang="en-US" sz="2400" b="1" spc="-150" dirty="0" err="1">
                <a:solidFill>
                  <a:schemeClr val="tx1"/>
                </a:solidFill>
              </a:rPr>
              <a:t>질러놓고</a:t>
            </a:r>
            <a:r>
              <a:rPr lang="en-US" altLang="ko-KR" sz="2400" b="1" spc="-150" dirty="0">
                <a:solidFill>
                  <a:schemeClr val="tx1"/>
                </a:solidFill>
              </a:rPr>
              <a:t>)</a:t>
            </a: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   -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영세소상공인 등 큰 피해 우려돼 대책이 시급해서 </a:t>
            </a:r>
            <a:r>
              <a:rPr lang="ko-KR" altLang="en-US" sz="2400" b="1" spc="-150" dirty="0" err="1">
                <a:solidFill>
                  <a:schemeClr val="tx1"/>
                </a:solidFill>
              </a:rPr>
              <a:t>예타면제</a:t>
            </a:r>
            <a:r>
              <a:rPr lang="en-US" altLang="ko-KR" sz="2400" b="1" spc="-150" dirty="0">
                <a:solidFill>
                  <a:schemeClr val="tx1"/>
                </a:solidFill>
              </a:rPr>
              <a:t>?</a:t>
            </a: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        (</a:t>
            </a:r>
            <a:r>
              <a:rPr lang="ko-KR" altLang="en-US" sz="2400" b="1" spc="-150" dirty="0" err="1">
                <a:solidFill>
                  <a:schemeClr val="tx1"/>
                </a:solidFill>
              </a:rPr>
              <a:t>불끈다</a:t>
            </a:r>
            <a:r>
              <a:rPr lang="en-US" altLang="ko-KR" sz="2400" b="1" spc="-150" dirty="0">
                <a:solidFill>
                  <a:schemeClr val="tx1"/>
                </a:solidFill>
              </a:rPr>
              <a:t>?)</a:t>
            </a:r>
            <a:r>
              <a:rPr lang="ko-KR" altLang="en-US" sz="2400" b="1" spc="-150" dirty="0">
                <a:solidFill>
                  <a:schemeClr val="tx1"/>
                </a:solidFill>
              </a:rPr>
              <a:t> </a:t>
            </a:r>
            <a:endParaRPr lang="en-US" altLang="ko-KR" sz="2400" b="1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 지원사업 </a:t>
            </a: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예타면제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국무회의 의결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(8.21)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7E7D3AC1-2DBA-4958-B15C-44157B7D2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304588"/>
            <a:ext cx="3327528" cy="4208958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428596" y="1643050"/>
            <a:ext cx="3429024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국무회의 상정 안건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3929058" y="2500306"/>
            <a:ext cx="5072098" cy="1307325"/>
            <a:chOff x="3929058" y="2500306"/>
            <a:chExt cx="5072098" cy="130732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29058" y="2500306"/>
              <a:ext cx="5072098" cy="130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22" name="직선 연결선 21"/>
            <p:cNvCxnSpPr/>
            <p:nvPr/>
          </p:nvCxnSpPr>
          <p:spPr>
            <a:xfrm>
              <a:off x="4714876" y="3071810"/>
              <a:ext cx="2357454" cy="873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flipV="1">
              <a:off x="5143504" y="3295643"/>
              <a:ext cx="3857652" cy="2857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4000496" y="3571876"/>
              <a:ext cx="928694" cy="34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3649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 재정지원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법적 문제 심각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②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국회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동의없는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지급보증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막가파식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강행</a:t>
            </a:r>
            <a:endParaRPr lang="en-US" altLang="ko-KR" sz="2400" b="1" spc="-150" dirty="0">
              <a:solidFill>
                <a:srgbClr val="FF0000"/>
              </a:solidFill>
            </a:endParaRPr>
          </a:p>
          <a:p>
            <a:endParaRPr lang="en-US" altLang="ko-KR" sz="800" spc="-150" dirty="0">
              <a:solidFill>
                <a:schemeClr val="tx1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◇ 최저임금 지원위한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일자리 안정자금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직접지원</a:t>
            </a:r>
            <a:r>
              <a:rPr lang="en-US" altLang="ko-KR" sz="2400" b="1" spc="-150" dirty="0">
                <a:solidFill>
                  <a:schemeClr val="tx1"/>
                </a:solidFill>
              </a:rPr>
              <a:t>) </a:t>
            </a:r>
            <a:r>
              <a:rPr lang="en-US" altLang="ko-KR" sz="2400" b="1" spc="-150" dirty="0">
                <a:solidFill>
                  <a:srgbClr val="FF0000"/>
                </a:solidFill>
              </a:rPr>
              <a:t>3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조원</a:t>
            </a:r>
            <a:r>
              <a:rPr lang="en-US" altLang="ko-KR" sz="2400" b="1" spc="-150" dirty="0">
                <a:solidFill>
                  <a:schemeClr val="tx1"/>
                </a:solidFill>
              </a:rPr>
              <a:t>,</a:t>
            </a: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국회 제출</a:t>
            </a:r>
            <a:r>
              <a:rPr lang="en-US" altLang="ko-KR" sz="2400" b="1" spc="-150" dirty="0">
                <a:solidFill>
                  <a:schemeClr val="tx1"/>
                </a:solidFill>
              </a:rPr>
              <a:t>(9</a:t>
            </a:r>
            <a:r>
              <a:rPr lang="ko-KR" altLang="en-US" sz="2400" b="1" spc="-150" dirty="0">
                <a:solidFill>
                  <a:schemeClr val="tx1"/>
                </a:solidFill>
              </a:rPr>
              <a:t>월 </a:t>
            </a:r>
            <a:r>
              <a:rPr lang="en-US" altLang="ko-KR" sz="2400" b="1" spc="-150" dirty="0">
                <a:solidFill>
                  <a:schemeClr val="tx1"/>
                </a:solidFill>
              </a:rPr>
              <a:t>1</a:t>
            </a:r>
            <a:r>
              <a:rPr lang="ko-KR" altLang="en-US" sz="2400" b="1" spc="-150" dirty="0">
                <a:solidFill>
                  <a:schemeClr val="tx1"/>
                </a:solidFill>
              </a:rPr>
              <a:t>일</a:t>
            </a:r>
            <a:r>
              <a:rPr lang="en-US" altLang="ko-KR" sz="2400" b="1" spc="-150" dirty="0">
                <a:solidFill>
                  <a:schemeClr val="tx1"/>
                </a:solidFill>
              </a:rPr>
              <a:t>) </a:t>
            </a:r>
          </a:p>
          <a:p>
            <a:endParaRPr lang="en-US" altLang="ko-KR" sz="2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◇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정부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: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예산편성권</a:t>
            </a:r>
            <a:r>
              <a:rPr lang="ko-KR" altLang="en-US" sz="2400" b="1" spc="-150" dirty="0">
                <a:solidFill>
                  <a:schemeClr val="tx1"/>
                </a:solidFill>
              </a:rPr>
              <a:t> </a:t>
            </a:r>
            <a:r>
              <a:rPr lang="en-US" altLang="ko-KR" sz="2400" b="1" spc="-150" dirty="0">
                <a:solidFill>
                  <a:schemeClr val="tx1"/>
                </a:solidFill>
              </a:rPr>
              <a:t>/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국회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: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예산심의권 보유</a:t>
            </a:r>
            <a:r>
              <a:rPr lang="en-US" altLang="ko-KR" sz="2400" b="1" spc="-150" dirty="0">
                <a:solidFill>
                  <a:srgbClr val="0070C0"/>
                </a:solidFill>
              </a:rPr>
              <a:t>(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삭감 가능</a:t>
            </a:r>
            <a:r>
              <a:rPr lang="en-US" altLang="ko-KR" sz="2400" b="1" spc="-150" dirty="0">
                <a:solidFill>
                  <a:srgbClr val="0070C0"/>
                </a:solidFill>
              </a:rPr>
              <a:t>)</a:t>
            </a:r>
          </a:p>
          <a:p>
            <a:endParaRPr lang="en-US" altLang="ko-KR" sz="2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◇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국회에서 예산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삭감시</a:t>
            </a:r>
            <a:r>
              <a:rPr lang="en-US" altLang="ko-KR" sz="2400" b="1" spc="-150" dirty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최저임금 재심의 가능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▶</a:t>
            </a:r>
            <a:r>
              <a:rPr lang="en-US" altLang="ko-KR" sz="2400" b="1" spc="-150" dirty="0">
                <a:solidFill>
                  <a:srgbClr val="FF0000"/>
                </a:solidFill>
              </a:rPr>
              <a:t>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불가능</a:t>
            </a:r>
            <a:r>
              <a:rPr lang="en-US" altLang="ko-KR" sz="2400" b="1" spc="-150" dirty="0">
                <a:solidFill>
                  <a:srgbClr val="FF0000"/>
                </a:solidFill>
              </a:rPr>
              <a:t>!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   </a:t>
            </a:r>
            <a:r>
              <a:rPr lang="en-US" altLang="ko-KR" spc="-150" dirty="0">
                <a:solidFill>
                  <a:schemeClr val="tx1"/>
                </a:solidFill>
              </a:rPr>
              <a:t>* </a:t>
            </a:r>
            <a:r>
              <a:rPr lang="ko-KR" altLang="en-US" spc="-150" dirty="0">
                <a:solidFill>
                  <a:schemeClr val="tx1"/>
                </a:solidFill>
              </a:rPr>
              <a:t>최저임금법 제</a:t>
            </a:r>
            <a:r>
              <a:rPr lang="en-US" altLang="ko-KR" spc="-150" dirty="0">
                <a:solidFill>
                  <a:schemeClr val="tx1"/>
                </a:solidFill>
              </a:rPr>
              <a:t>8</a:t>
            </a:r>
            <a:r>
              <a:rPr lang="ko-KR" altLang="en-US" spc="-150" dirty="0">
                <a:solidFill>
                  <a:schemeClr val="tx1"/>
                </a:solidFill>
              </a:rPr>
              <a:t>조제</a:t>
            </a:r>
            <a:r>
              <a:rPr lang="en-US" altLang="ko-KR" spc="-150" dirty="0">
                <a:solidFill>
                  <a:schemeClr val="tx1"/>
                </a:solidFill>
              </a:rPr>
              <a:t>3</a:t>
            </a:r>
            <a:r>
              <a:rPr lang="ko-KR" altLang="en-US" spc="-150" dirty="0">
                <a:solidFill>
                  <a:schemeClr val="tx1"/>
                </a:solidFill>
              </a:rPr>
              <a:t>항 </a:t>
            </a:r>
            <a:r>
              <a:rPr lang="en-US" altLang="ko-KR" spc="-150" dirty="0">
                <a:solidFill>
                  <a:schemeClr val="tx1"/>
                </a:solidFill>
              </a:rPr>
              <a:t>: </a:t>
            </a:r>
            <a:r>
              <a:rPr lang="ko-KR" altLang="en-US" spc="-150" dirty="0">
                <a:solidFill>
                  <a:schemeClr val="tx1"/>
                </a:solidFill>
              </a:rPr>
              <a:t>최저임금위 심의제출 후 </a:t>
            </a:r>
            <a:r>
              <a:rPr lang="en-US" altLang="ko-KR" spc="-150" dirty="0">
                <a:solidFill>
                  <a:schemeClr val="tx1"/>
                </a:solidFill>
              </a:rPr>
              <a:t>20</a:t>
            </a:r>
            <a:r>
              <a:rPr lang="ko-KR" altLang="en-US" spc="-150" dirty="0">
                <a:solidFill>
                  <a:schemeClr val="tx1"/>
                </a:solidFill>
              </a:rPr>
              <a:t>일 이내에만 재심의 요청가능</a:t>
            </a:r>
            <a:endParaRPr lang="en-US" altLang="ko-KR" b="1" spc="-150" dirty="0">
              <a:solidFill>
                <a:schemeClr val="tx1"/>
              </a:solidFill>
            </a:endParaRP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       ▷ 사실상 국회동의없이 정부가 지급보증한 꼴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▷ 결국 무리한 정책결정 해놓고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정치권 볼모로 혈세투입 압박</a:t>
            </a:r>
            <a:r>
              <a:rPr lang="en-US" altLang="ko-KR" sz="2400" b="1" spc="-150" dirty="0">
                <a:solidFill>
                  <a:schemeClr val="tx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3163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최저임금 재정지원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5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년간 최대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28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조원 든다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최저임금 인상 시나리오</a:t>
            </a:r>
            <a:r>
              <a:rPr lang="en-US" altLang="ko-KR" sz="2000" spc="-150" dirty="0">
                <a:solidFill>
                  <a:schemeClr val="tx1"/>
                </a:solidFill>
              </a:rPr>
              <a:t>(2020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1</a:t>
            </a:r>
            <a:r>
              <a:rPr lang="ko-KR" altLang="en-US" sz="2000" spc="-150" dirty="0">
                <a:solidFill>
                  <a:schemeClr val="tx1"/>
                </a:solidFill>
              </a:rPr>
              <a:t>만원</a:t>
            </a:r>
            <a:r>
              <a:rPr lang="en-US" altLang="ko-KR" sz="2000" spc="-150" dirty="0">
                <a:solidFill>
                  <a:schemeClr val="tx1"/>
                </a:solidFill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</a:rPr>
              <a:t>대통령 공약</a:t>
            </a:r>
            <a:r>
              <a:rPr lang="en-US" altLang="ko-KR" sz="2000" spc="-150" dirty="0">
                <a:solidFill>
                  <a:schemeClr val="tx1"/>
                </a:solidFill>
              </a:rPr>
              <a:t>)</a:t>
            </a: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- 18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7,530</a:t>
            </a:r>
            <a:r>
              <a:rPr lang="ko-KR" altLang="en-US" sz="2000" spc="-150" dirty="0">
                <a:solidFill>
                  <a:schemeClr val="tx1"/>
                </a:solidFill>
              </a:rPr>
              <a:t>원</a:t>
            </a:r>
            <a:r>
              <a:rPr lang="en-US" altLang="ko-KR" sz="2000" spc="-150" dirty="0">
                <a:solidFill>
                  <a:schemeClr val="tx1"/>
                </a:solidFill>
              </a:rPr>
              <a:t>, 19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8,765</a:t>
            </a:r>
            <a:r>
              <a:rPr lang="ko-KR" altLang="en-US" sz="2000" spc="-150" dirty="0">
                <a:solidFill>
                  <a:schemeClr val="tx1"/>
                </a:solidFill>
              </a:rPr>
              <a:t>원</a:t>
            </a:r>
            <a:r>
              <a:rPr lang="en-US" altLang="ko-KR" sz="2000" spc="-150" dirty="0">
                <a:solidFill>
                  <a:schemeClr val="tx1"/>
                </a:solidFill>
              </a:rPr>
              <a:t>, 20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10,000</a:t>
            </a:r>
            <a:r>
              <a:rPr lang="ko-KR" altLang="en-US" sz="2000" spc="-150" dirty="0">
                <a:solidFill>
                  <a:schemeClr val="tx1"/>
                </a:solidFill>
              </a:rPr>
              <a:t>원</a:t>
            </a:r>
            <a:r>
              <a:rPr lang="en-US" altLang="ko-KR" sz="2000" spc="-150" dirty="0">
                <a:solidFill>
                  <a:schemeClr val="tx1"/>
                </a:solidFill>
              </a:rPr>
              <a:t>, 21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10,742</a:t>
            </a:r>
            <a:r>
              <a:rPr lang="ko-KR" altLang="en-US" sz="2000" spc="-150" dirty="0">
                <a:solidFill>
                  <a:schemeClr val="tx1"/>
                </a:solidFill>
              </a:rPr>
              <a:t>원</a:t>
            </a:r>
            <a:r>
              <a:rPr lang="en-US" altLang="ko-KR" sz="2000" spc="-150" dirty="0">
                <a:solidFill>
                  <a:schemeClr val="tx1"/>
                </a:solidFill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</a:rPr>
              <a:t> </a:t>
            </a:r>
            <a:r>
              <a:rPr lang="en-US" altLang="ko-KR" sz="2000" spc="-150" dirty="0">
                <a:solidFill>
                  <a:schemeClr val="tx1"/>
                </a:solidFill>
              </a:rPr>
              <a:t>22</a:t>
            </a:r>
            <a:r>
              <a:rPr lang="ko-KR" altLang="en-US" sz="2000" spc="-150" dirty="0">
                <a:solidFill>
                  <a:schemeClr val="tx1"/>
                </a:solidFill>
              </a:rPr>
              <a:t>년 </a:t>
            </a:r>
            <a:r>
              <a:rPr lang="en-US" altLang="ko-KR" sz="2000" spc="-150" dirty="0">
                <a:solidFill>
                  <a:schemeClr val="tx1"/>
                </a:solidFill>
              </a:rPr>
              <a:t>11,539</a:t>
            </a:r>
            <a:r>
              <a:rPr lang="ko-KR" altLang="en-US" sz="2000" spc="-150" dirty="0">
                <a:solidFill>
                  <a:schemeClr val="tx1"/>
                </a:solidFill>
              </a:rPr>
              <a:t>원 </a:t>
            </a:r>
            <a:endParaRPr lang="en-US" altLang="ko-KR" sz="2000" spc="-150" dirty="0">
              <a:solidFill>
                <a:schemeClr val="tx1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</a:t>
            </a:r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월 지원단가 산정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</a:t>
            </a:r>
            <a:r>
              <a:rPr lang="ko-KR" altLang="en-US" sz="2000" spc="-150" dirty="0">
                <a:solidFill>
                  <a:schemeClr val="tx1"/>
                </a:solidFill>
              </a:rPr>
              <a:t>① </a:t>
            </a:r>
            <a:r>
              <a:rPr lang="ko-KR" altLang="en-US" sz="2000" b="1" spc="-150" dirty="0">
                <a:solidFill>
                  <a:schemeClr val="tx1"/>
                </a:solidFill>
              </a:rPr>
              <a:t>최저임금 </a:t>
            </a:r>
            <a:r>
              <a:rPr lang="en-US" altLang="ko-KR" sz="2000" b="1" spc="-150" dirty="0">
                <a:solidFill>
                  <a:schemeClr val="tx1"/>
                </a:solidFill>
              </a:rPr>
              <a:t>100~120% </a:t>
            </a:r>
            <a:r>
              <a:rPr lang="ko-KR" altLang="en-US" sz="2000" b="1" spc="-150" dirty="0">
                <a:solidFill>
                  <a:schemeClr val="tx1"/>
                </a:solidFill>
              </a:rPr>
              <a:t>사업장</a:t>
            </a:r>
            <a:endParaRPr lang="en-US" altLang="ko-KR" sz="2000" b="1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    : (</a:t>
            </a:r>
            <a:r>
              <a:rPr lang="ko-KR" altLang="en-US" sz="2000" spc="-150" dirty="0">
                <a:solidFill>
                  <a:schemeClr val="tx1"/>
                </a:solidFill>
              </a:rPr>
              <a:t>과거추세 상회 최저임금 지원분 </a:t>
            </a:r>
            <a:r>
              <a:rPr lang="en-US" altLang="ko-KR" sz="2000" spc="-150" dirty="0">
                <a:solidFill>
                  <a:schemeClr val="tx1"/>
                </a:solidFill>
              </a:rPr>
              <a:t>+ </a:t>
            </a:r>
            <a:r>
              <a:rPr lang="ko-KR" altLang="en-US" sz="2000" spc="-150" dirty="0">
                <a:solidFill>
                  <a:schemeClr val="tx1"/>
                </a:solidFill>
              </a:rPr>
              <a:t>사회보험료 </a:t>
            </a:r>
            <a:r>
              <a:rPr lang="en-US" altLang="ko-KR" sz="2000" spc="-150" dirty="0">
                <a:solidFill>
                  <a:schemeClr val="tx1"/>
                </a:solidFill>
              </a:rPr>
              <a:t>1</a:t>
            </a:r>
            <a:r>
              <a:rPr lang="ko-KR" altLang="en-US" sz="2000" spc="-150" dirty="0">
                <a:solidFill>
                  <a:schemeClr val="tx1"/>
                </a:solidFill>
              </a:rPr>
              <a:t>만원</a:t>
            </a:r>
            <a:r>
              <a:rPr lang="en-US" altLang="ko-KR" sz="2000" spc="-150" dirty="0">
                <a:solidFill>
                  <a:schemeClr val="tx1"/>
                </a:solidFill>
              </a:rPr>
              <a:t>) * 12</a:t>
            </a:r>
            <a:r>
              <a:rPr lang="ko-KR" altLang="en-US" sz="2000" spc="-150" dirty="0">
                <a:solidFill>
                  <a:schemeClr val="tx1"/>
                </a:solidFill>
              </a:rPr>
              <a:t>개월</a:t>
            </a:r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      </a:t>
            </a:r>
            <a:r>
              <a:rPr lang="ko-KR" altLang="en-US" sz="2000" spc="-150" dirty="0">
                <a:solidFill>
                  <a:schemeClr val="tx1"/>
                </a:solidFill>
              </a:rPr>
              <a:t> </a:t>
            </a:r>
            <a:r>
              <a:rPr lang="en-US" altLang="ko-KR" sz="2000" spc="-150" dirty="0">
                <a:solidFill>
                  <a:schemeClr val="tx1"/>
                </a:solidFill>
              </a:rPr>
              <a:t>* </a:t>
            </a:r>
            <a:r>
              <a:rPr lang="ko-KR" altLang="en-US" sz="2000" spc="-150" dirty="0">
                <a:solidFill>
                  <a:schemeClr val="tx1"/>
                </a:solidFill>
              </a:rPr>
              <a:t>지원대상</a:t>
            </a:r>
            <a:r>
              <a:rPr lang="en-US" altLang="ko-KR" sz="2000" spc="-150" dirty="0">
                <a:solidFill>
                  <a:schemeClr val="tx1"/>
                </a:solidFill>
              </a:rPr>
              <a:t>(300</a:t>
            </a:r>
            <a:r>
              <a:rPr lang="ko-KR" altLang="en-US" sz="2000" spc="-150" dirty="0">
                <a:solidFill>
                  <a:schemeClr val="tx1"/>
                </a:solidFill>
              </a:rPr>
              <a:t>만명의 </a:t>
            </a:r>
            <a:r>
              <a:rPr lang="en-US" altLang="ko-KR" sz="2000" spc="-150" dirty="0">
                <a:solidFill>
                  <a:schemeClr val="tx1"/>
                </a:solidFill>
              </a:rPr>
              <a:t>46.7%) * </a:t>
            </a:r>
            <a:r>
              <a:rPr lang="ko-KR" altLang="en-US" sz="2000" spc="-150" dirty="0" err="1">
                <a:solidFill>
                  <a:schemeClr val="tx1"/>
                </a:solidFill>
              </a:rPr>
              <a:t>신청률</a:t>
            </a:r>
            <a:r>
              <a:rPr lang="en-US" altLang="ko-KR" sz="2000" spc="-150" dirty="0">
                <a:solidFill>
                  <a:schemeClr val="tx1"/>
                </a:solidFill>
              </a:rPr>
              <a:t>(95%)</a:t>
            </a: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</a:t>
            </a:r>
            <a:r>
              <a:rPr lang="ko-KR" altLang="en-US" sz="2000" spc="-150" dirty="0">
                <a:solidFill>
                  <a:schemeClr val="tx1"/>
                </a:solidFill>
              </a:rPr>
              <a:t>② </a:t>
            </a:r>
            <a:r>
              <a:rPr lang="ko-KR" altLang="en-US" sz="2000" b="1" spc="-150" dirty="0">
                <a:solidFill>
                  <a:schemeClr val="tx1"/>
                </a:solidFill>
              </a:rPr>
              <a:t>최저임금 </a:t>
            </a:r>
            <a:r>
              <a:rPr lang="en-US" altLang="ko-KR" sz="2000" b="1" spc="-150" dirty="0">
                <a:solidFill>
                  <a:schemeClr val="tx1"/>
                </a:solidFill>
              </a:rPr>
              <a:t>100% </a:t>
            </a:r>
            <a:r>
              <a:rPr lang="ko-KR" altLang="en-US" sz="2000" b="1" spc="-150" dirty="0">
                <a:solidFill>
                  <a:schemeClr val="tx1"/>
                </a:solidFill>
              </a:rPr>
              <a:t>이하 사업장</a:t>
            </a:r>
            <a:endParaRPr lang="en-US" altLang="ko-KR" sz="2000" b="1" spc="-150" dirty="0">
              <a:solidFill>
                <a:schemeClr val="tx1"/>
              </a:solidFill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    : (</a:t>
            </a:r>
            <a:r>
              <a:rPr lang="ko-KR" altLang="en-US" sz="2000" spc="-150" dirty="0">
                <a:solidFill>
                  <a:schemeClr val="tx1"/>
                </a:solidFill>
              </a:rPr>
              <a:t>과거추세 상회 최저임금 지원분 </a:t>
            </a:r>
            <a:r>
              <a:rPr lang="en-US" altLang="ko-KR" sz="2000" spc="-150" dirty="0">
                <a:solidFill>
                  <a:schemeClr val="tx1"/>
                </a:solidFill>
              </a:rPr>
              <a:t>+ </a:t>
            </a:r>
            <a:r>
              <a:rPr lang="ko-KR" altLang="en-US" sz="2000" spc="-150" dirty="0">
                <a:solidFill>
                  <a:schemeClr val="tx1"/>
                </a:solidFill>
              </a:rPr>
              <a:t>사회보험료 </a:t>
            </a:r>
            <a:r>
              <a:rPr lang="en-US" altLang="ko-KR" sz="2000" spc="-150" dirty="0">
                <a:solidFill>
                  <a:schemeClr val="tx1"/>
                </a:solidFill>
              </a:rPr>
              <a:t>1</a:t>
            </a:r>
            <a:r>
              <a:rPr lang="ko-KR" altLang="en-US" sz="2000" spc="-150" dirty="0">
                <a:solidFill>
                  <a:schemeClr val="tx1"/>
                </a:solidFill>
              </a:rPr>
              <a:t>만원</a:t>
            </a:r>
            <a:r>
              <a:rPr lang="en-US" altLang="ko-KR" sz="2000" spc="-150" dirty="0">
                <a:solidFill>
                  <a:schemeClr val="tx1"/>
                </a:solidFill>
              </a:rPr>
              <a:t>) * 53.8%</a:t>
            </a:r>
            <a:r>
              <a:rPr lang="en-US" altLang="ko-KR" sz="1600" spc="-150" dirty="0">
                <a:solidFill>
                  <a:schemeClr val="tx1"/>
                </a:solidFill>
              </a:rPr>
              <a:t>(</a:t>
            </a:r>
            <a:r>
              <a:rPr lang="ko-KR" altLang="en-US" sz="1600" spc="-150" dirty="0">
                <a:solidFill>
                  <a:schemeClr val="tx1"/>
                </a:solidFill>
              </a:rPr>
              <a:t>근로시간 감소</a:t>
            </a:r>
            <a:r>
              <a:rPr lang="en-US" altLang="ko-KR" sz="1600" spc="-150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2000" spc="-150" dirty="0">
                <a:solidFill>
                  <a:schemeClr val="tx1"/>
                </a:solidFill>
              </a:rPr>
              <a:t>              * 12</a:t>
            </a:r>
            <a:r>
              <a:rPr lang="ko-KR" altLang="en-US" sz="2000" spc="-150" dirty="0">
                <a:solidFill>
                  <a:schemeClr val="tx1"/>
                </a:solidFill>
              </a:rPr>
              <a:t>개월 </a:t>
            </a:r>
            <a:r>
              <a:rPr lang="en-US" altLang="ko-KR" sz="2000" spc="-150" dirty="0">
                <a:solidFill>
                  <a:schemeClr val="tx1"/>
                </a:solidFill>
              </a:rPr>
              <a:t>* </a:t>
            </a:r>
            <a:r>
              <a:rPr lang="ko-KR" altLang="en-US" sz="2000" spc="-150" dirty="0">
                <a:solidFill>
                  <a:schemeClr val="tx1"/>
                </a:solidFill>
              </a:rPr>
              <a:t>지원대상</a:t>
            </a:r>
            <a:r>
              <a:rPr lang="en-US" altLang="ko-KR" sz="2000" spc="-150" dirty="0">
                <a:solidFill>
                  <a:schemeClr val="tx1"/>
                </a:solidFill>
              </a:rPr>
              <a:t>(300</a:t>
            </a:r>
            <a:r>
              <a:rPr lang="ko-KR" altLang="en-US" sz="2000" spc="-150" dirty="0">
                <a:solidFill>
                  <a:schemeClr val="tx1"/>
                </a:solidFill>
              </a:rPr>
              <a:t>만명의 </a:t>
            </a:r>
            <a:r>
              <a:rPr lang="en-US" altLang="ko-KR" sz="2000" spc="-150" dirty="0">
                <a:solidFill>
                  <a:schemeClr val="tx1"/>
                </a:solidFill>
              </a:rPr>
              <a:t>53.3%) * </a:t>
            </a:r>
            <a:r>
              <a:rPr lang="ko-KR" altLang="en-US" sz="2000" spc="-150" dirty="0" err="1">
                <a:solidFill>
                  <a:schemeClr val="tx1"/>
                </a:solidFill>
              </a:rPr>
              <a:t>신청률</a:t>
            </a:r>
            <a:r>
              <a:rPr lang="en-US" altLang="ko-KR" sz="2000" spc="-150" dirty="0">
                <a:solidFill>
                  <a:schemeClr val="tx1"/>
                </a:solidFill>
              </a:rPr>
              <a:t>(65%)</a:t>
            </a: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xmlns="" id="{C1EFBB57-577D-4177-AD24-EC995D061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833503"/>
              </p:ext>
            </p:extLst>
          </p:nvPr>
        </p:nvGraphicFramePr>
        <p:xfrm>
          <a:off x="373113" y="5512926"/>
          <a:ext cx="837535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631">
                  <a:extLst>
                    <a:ext uri="{9D8B030D-6E8A-4147-A177-3AD203B41FA5}">
                      <a16:colId xmlns:a16="http://schemas.microsoft.com/office/drawing/2014/main" xmlns="" val="25771369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406665169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166304491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370005451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110722900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381265039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41018960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</a:rPr>
                        <a:t>구   분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800" dirty="0">
                          <a:solidFill>
                            <a:schemeClr val="tx1"/>
                          </a:solidFill>
                        </a:rPr>
                        <a:t>년간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6761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</a:rPr>
                        <a:t>연간 소요액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3.0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5.6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6.7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6.7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6.7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28.7</a:t>
                      </a:r>
                      <a:endParaRPr lang="ko-KR" alt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3199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chemeClr val="tx1"/>
                          </a:solidFill>
                        </a:rPr>
                        <a:t>전년대비 증감</a:t>
                      </a:r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(+2.6)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(+1.1)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880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385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7020272" y="5661248"/>
            <a:ext cx="1368152" cy="3600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주요발언</a:t>
            </a:r>
            <a:endParaRPr lang="ko-KR" altLang="en-US" sz="2000" spc="-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각본에 따라 움직인 최저임금 결정과정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(1)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39552" y="1628800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문재인 당시 후보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 인상 공약발표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539552" y="1628800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2017.5.1.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539552" y="2924944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국정기획위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 공약 본격추진 발표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오각형 29"/>
          <p:cNvSpPr/>
          <p:nvPr/>
        </p:nvSpPr>
        <p:spPr>
          <a:xfrm>
            <a:off x="539552" y="2924944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>
                <a:latin typeface="HY견고딕" panose="02030600000101010101" pitchFamily="18" charset="-127"/>
                <a:ea typeface="HY견고딕" panose="02030600000101010101" pitchFamily="18" charset="-127"/>
              </a:rPr>
              <a:t>2017.6.5.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39552" y="4221088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일자리위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관련업계 동향 조사 착수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오각형 31"/>
          <p:cNvSpPr/>
          <p:nvPr/>
        </p:nvSpPr>
        <p:spPr>
          <a:xfrm>
            <a:off x="539552" y="4221088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2017.6.8.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아래쪽 화살표 5"/>
          <p:cNvSpPr/>
          <p:nvPr/>
        </p:nvSpPr>
        <p:spPr>
          <a:xfrm>
            <a:off x="4139952" y="2420888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아래쪽 화살표 32"/>
          <p:cNvSpPr/>
          <p:nvPr/>
        </p:nvSpPr>
        <p:spPr>
          <a:xfrm>
            <a:off x="4139952" y="3717032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539552" y="5517232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국정기획위</a:t>
            </a:r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중기중앙회 방문</a:t>
            </a:r>
            <a:endParaRPr lang="ko-KR" altLang="en-US" sz="2400" spc="-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오각형 35"/>
          <p:cNvSpPr/>
          <p:nvPr/>
        </p:nvSpPr>
        <p:spPr>
          <a:xfrm>
            <a:off x="539552" y="5517232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2017.6.8.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아래쪽 화살표 43"/>
          <p:cNvSpPr/>
          <p:nvPr/>
        </p:nvSpPr>
        <p:spPr>
          <a:xfrm>
            <a:off x="4139952" y="5013176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47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국정기획위 관계자 주요발언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2991" y="1711678"/>
            <a:ext cx="1912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김연명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사회분과위원장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8353" y="3254725"/>
            <a:ext cx="192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오태규 자문위원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074" name="Picture 2" descr="C:\Users\assembly\Desktop\2017-10-19 05;51;5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106" y="4638228"/>
            <a:ext cx="5358366" cy="4469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sembly\Desktop\2017-10-19 05;52;1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48255"/>
            <a:ext cx="6520172" cy="502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sembly\Desktop\기재부_재정\2017-10-19 02;10;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337" y="4317852"/>
            <a:ext cx="1008112" cy="302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ssembly\Desktop\기재부_재정\2017-10-19 02;22;5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06" y="5085184"/>
            <a:ext cx="718184" cy="235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129942" y="1484784"/>
            <a:ext cx="6570244" cy="136815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자리에서 나온 얘기는 실망스럽다</a:t>
            </a:r>
            <a:r>
              <a:rPr lang="en-US" altLang="ko-KR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</a:p>
          <a:p>
            <a:endParaRPr lang="en-US" altLang="ko-KR" sz="11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문재인 정부는 과거 어느 정부보다 중소기업에 관심을 기울이는 정부가 되고자 하는데 기업들도 비합리적인 부분을 개선하는 쪽을 생각해봐야 한다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267744" y="3243050"/>
            <a:ext cx="4824536" cy="38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마치 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경총처럼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얘기하니 당황스럽다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dirty="0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2136937" y="3140968"/>
            <a:ext cx="6570244" cy="555097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208353" y="4005064"/>
            <a:ext cx="868412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79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각본에 따라 움직인 최저임금 결정과정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(2)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39552" y="1628800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</a:t>
            </a:r>
            <a:r>
              <a:rPr lang="ko-KR" altLang="en-US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일자리위 이용섭 부위원장</a:t>
            </a:r>
            <a:r>
              <a:rPr lang="en-US" altLang="ko-KR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인상 반드시 추진</a:t>
            </a:r>
            <a:r>
              <a:rPr lang="en-US" altLang="ko-KR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4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539552" y="1628800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2017.7.10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539552" y="2924944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</a:t>
            </a:r>
            <a:r>
              <a:rPr lang="ko-KR" altLang="en-US" sz="20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국정기획위</a:t>
            </a:r>
            <a:r>
              <a:rPr lang="en-US" altLang="ko-KR" sz="20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인상 등 </a:t>
            </a:r>
            <a:r>
              <a:rPr lang="en-US" altLang="ko-KR" sz="20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000" spc="-1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대과제</a:t>
            </a:r>
            <a:r>
              <a:rPr lang="ko-KR" altLang="en-US" sz="20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대통령 보고</a:t>
            </a:r>
            <a:endParaRPr lang="ko-KR" altLang="en-US" sz="2400" spc="-1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오각형 29"/>
          <p:cNvSpPr/>
          <p:nvPr/>
        </p:nvSpPr>
        <p:spPr>
          <a:xfrm>
            <a:off x="539552" y="2924944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2017.7.13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39552" y="4221088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</a:t>
            </a:r>
            <a:r>
              <a:rPr lang="ko-KR" altLang="en-US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최저임금회의</a:t>
            </a:r>
            <a:r>
              <a:rPr lang="en-US" altLang="ko-KR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15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기재부</a:t>
            </a:r>
            <a:r>
              <a:rPr lang="ko-KR" altLang="en-US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관계자 참석해 </a:t>
            </a:r>
            <a:r>
              <a:rPr lang="en-US" altLang="ko-KR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000" spc="-15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일대책</a:t>
            </a:r>
            <a:r>
              <a:rPr lang="ko-KR" altLang="en-US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사전공유</a:t>
            </a:r>
            <a:endParaRPr lang="ko-KR" altLang="en-US" sz="24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오각형 31"/>
          <p:cNvSpPr/>
          <p:nvPr/>
        </p:nvSpPr>
        <p:spPr>
          <a:xfrm>
            <a:off x="539552" y="4221088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2017.7.15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아래쪽 화살표 5"/>
          <p:cNvSpPr/>
          <p:nvPr/>
        </p:nvSpPr>
        <p:spPr>
          <a:xfrm>
            <a:off x="4139952" y="2420888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아래쪽 화살표 32"/>
          <p:cNvSpPr/>
          <p:nvPr/>
        </p:nvSpPr>
        <p:spPr>
          <a:xfrm>
            <a:off x="4139952" y="3717032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539552" y="5517232"/>
            <a:ext cx="8064896" cy="648072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</a:t>
            </a:r>
            <a:r>
              <a:rPr lang="en-US" altLang="ko-KR" sz="2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2018 </a:t>
            </a:r>
            <a:r>
              <a:rPr lang="ko-KR" altLang="en-US" sz="2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최저임금 </a:t>
            </a:r>
            <a:r>
              <a:rPr lang="en-US" altLang="ko-KR" sz="2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7,530</a:t>
            </a:r>
            <a:r>
              <a:rPr lang="ko-KR" altLang="en-US" sz="2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원으로 결정</a:t>
            </a:r>
            <a:endParaRPr lang="ko-KR" altLang="en-US" sz="2400" spc="-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오각형 35"/>
          <p:cNvSpPr/>
          <p:nvPr/>
        </p:nvSpPr>
        <p:spPr>
          <a:xfrm>
            <a:off x="539552" y="5517232"/>
            <a:ext cx="1800200" cy="64807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2017.7.16.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아래쪽 화살표 43"/>
          <p:cNvSpPr/>
          <p:nvPr/>
        </p:nvSpPr>
        <p:spPr>
          <a:xfrm>
            <a:off x="4139952" y="5013176"/>
            <a:ext cx="652884" cy="43204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9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6151" name="Picture 7" descr="C:\Users\assembly\Desktop\2017-10-18 18;32;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28" y="3697982"/>
            <a:ext cx="7598481" cy="65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sembly\Desktop\2017-10-18 19;30;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561" y="3010664"/>
            <a:ext cx="3855389" cy="39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assembly\Desktop\2017-10-18 19;30;2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38" y="2824464"/>
            <a:ext cx="3847654" cy="385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1BB3204A-0015-4115-9C37-3479FB8DFEFE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급격한 최저임금 </a:t>
            </a:r>
            <a:r>
              <a:rPr lang="ko-KR" altLang="en-US" sz="32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인상에 따른 현장의 실상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053" name="Picture 5" descr="C:\Users\assembly\Desktop\2017-10-19 02;03;3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55" y="5554920"/>
            <a:ext cx="8785870" cy="6359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ssembly\Desktop\2017-10-19 02;10;4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55" y="5197491"/>
            <a:ext cx="1238250" cy="3714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ssembly\Desktop\2017-10-18 18;34;4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505" y="4653470"/>
            <a:ext cx="7268920" cy="556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5" name="Picture 7" descr="C:\Users\assembly\Desktop\2017-10-19 02;12;4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77" y="4357416"/>
            <a:ext cx="814872" cy="29572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ssembly\Desktop\2017-10-19 02;16;06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6" y="3429000"/>
            <a:ext cx="923925" cy="333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sembly\Desktop\2017-10-19 02;03;1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97" y="1846967"/>
            <a:ext cx="8855986" cy="5019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ssembly\Desktop\2017-10-19 02;19;59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97" y="1551692"/>
            <a:ext cx="971550" cy="295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ssembly\Desktop\2017-10-19 02;21;44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734" y="2567186"/>
            <a:ext cx="847725" cy="285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ssembly\Desktop\2017-10-19 02;22;58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227" y="2766047"/>
            <a:ext cx="734069" cy="2406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65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경제부총리 </a:t>
            </a: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패싱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기재부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패싱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(?)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50" dirty="0" smtClean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 err="1" smtClean="0">
                <a:solidFill>
                  <a:srgbClr val="FF0000"/>
                </a:solidFill>
              </a:rPr>
              <a:t>탈원전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spc="-150" dirty="0" err="1" smtClean="0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 smtClean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원전 및 관련산업 일자리 감소</a:t>
            </a:r>
            <a:r>
              <a:rPr lang="en-US" altLang="ko-KR" sz="2400" b="1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원전수출 문제</a:t>
            </a:r>
            <a:endParaRPr lang="en-US" altLang="ko-KR" sz="2400" b="1" spc="-150" dirty="0" smtClean="0">
              <a:solidFill>
                <a:schemeClr val="tx1"/>
              </a:solidFill>
            </a:endParaRPr>
          </a:p>
          <a:p>
            <a:endParaRPr lang="en-US" altLang="ko-KR" sz="2400" b="1" spc="-150" dirty="0" smtClean="0">
              <a:solidFill>
                <a:schemeClr val="tx1"/>
              </a:solidFill>
            </a:endParaRPr>
          </a:p>
          <a:p>
            <a:r>
              <a:rPr lang="ko-KR" altLang="en-US" sz="2400" b="1" spc="-150" dirty="0" smtClean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증세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법인세</a:t>
            </a:r>
            <a:r>
              <a:rPr lang="en-US" altLang="ko-KR" sz="2400" b="1" spc="-150" dirty="0">
                <a:solidFill>
                  <a:schemeClr val="tx1"/>
                </a:solidFill>
              </a:rPr>
              <a:t>/</a:t>
            </a:r>
            <a:r>
              <a:rPr lang="ko-KR" altLang="en-US" sz="2400" b="1" spc="-150" dirty="0">
                <a:solidFill>
                  <a:schemeClr val="tx1"/>
                </a:solidFill>
              </a:rPr>
              <a:t>소득세 인상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보유세</a:t>
            </a:r>
            <a:r>
              <a:rPr lang="en-US" altLang="ko-KR" sz="2400" b="1" spc="-150" dirty="0">
                <a:solidFill>
                  <a:schemeClr val="tx1"/>
                </a:solidFill>
              </a:rPr>
              <a:t>(?)</a:t>
            </a:r>
          </a:p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최저임금 인상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영세 소상공인 부담 과중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부동산정책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BH </a:t>
            </a:r>
            <a:r>
              <a:rPr lang="ko-KR" altLang="en-US" sz="2400" b="1" spc="-150" dirty="0">
                <a:solidFill>
                  <a:schemeClr val="tx1"/>
                </a:solidFill>
              </a:rPr>
              <a:t>김수현 사회정책수석 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주도</a:t>
            </a:r>
            <a:endParaRPr lang="en-US" altLang="ko-KR" sz="2400" b="1" spc="-150" dirty="0" smtClean="0">
              <a:solidFill>
                <a:schemeClr val="tx1"/>
              </a:solidFill>
            </a:endParaRPr>
          </a:p>
          <a:p>
            <a:endParaRPr lang="en-US" altLang="ko-KR" sz="2400" b="1" spc="-150" dirty="0" smtClean="0">
              <a:solidFill>
                <a:schemeClr val="tx1"/>
              </a:solidFill>
            </a:endParaRPr>
          </a:p>
          <a:p>
            <a:r>
              <a:rPr lang="ko-KR" altLang="en-US" sz="2400" b="1" spc="-150" dirty="0" smtClean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조세제정개혁특위 설치 </a:t>
            </a:r>
            <a:r>
              <a:rPr lang="ko-KR" altLang="en-US" sz="2400" b="1" spc="-150" dirty="0" err="1" smtClean="0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 smtClean="0">
                <a:solidFill>
                  <a:schemeClr val="tx1"/>
                </a:solidFill>
              </a:rPr>
              <a:t>: 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기재부가 주도하는 것 맞나</a:t>
            </a:r>
            <a:r>
              <a:rPr lang="en-US" altLang="ko-KR" sz="2400" b="1" spc="-150" dirty="0" smtClean="0">
                <a:solidFill>
                  <a:schemeClr val="tx1"/>
                </a:solidFill>
              </a:rPr>
              <a:t>?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 </a:t>
            </a:r>
            <a:endParaRPr lang="en-US" altLang="ko-KR" sz="2400" b="1" spc="-150" dirty="0" smtClean="0">
              <a:solidFill>
                <a:schemeClr val="tx1"/>
              </a:solidFill>
            </a:endParaRPr>
          </a:p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혁신성장 </a:t>
            </a:r>
            <a:r>
              <a:rPr lang="en-US" altLang="ko-KR" sz="2400" b="1" spc="-150" dirty="0">
                <a:solidFill>
                  <a:srgbClr val="FF0000"/>
                </a:solidFill>
              </a:rPr>
              <a:t>· 4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차산업혁명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패싱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>
                <a:solidFill>
                  <a:schemeClr val="tx1"/>
                </a:solidFill>
              </a:rPr>
              <a:t>: 4</a:t>
            </a:r>
            <a:r>
              <a:rPr lang="ko-KR" altLang="en-US" sz="2400" b="1" spc="-150" dirty="0">
                <a:solidFill>
                  <a:schemeClr val="tx1"/>
                </a:solidFill>
              </a:rPr>
              <a:t>차산업혁명위원회 </a:t>
            </a:r>
            <a:r>
              <a:rPr lang="ko-KR" altLang="en-US" sz="2400" b="1" spc="-150" dirty="0" err="1">
                <a:solidFill>
                  <a:schemeClr val="tx1"/>
                </a:solidFill>
              </a:rPr>
              <a:t>기재부</a:t>
            </a:r>
            <a:r>
              <a:rPr lang="ko-KR" altLang="en-US" sz="2400" b="1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 smtClean="0">
                <a:solidFill>
                  <a:schemeClr val="tx1"/>
                </a:solidFill>
              </a:rPr>
              <a:t>배제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95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5122" name="Picture 2" descr="C:\Users\assembly\Desktop\20171012_조선일보_b01면_17354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42318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타원 22"/>
          <p:cNvSpPr/>
          <p:nvPr/>
        </p:nvSpPr>
        <p:spPr>
          <a:xfrm>
            <a:off x="107503" y="4797152"/>
            <a:ext cx="2075359" cy="12292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874228" y="3861048"/>
            <a:ext cx="2481748" cy="11272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4518621" y="2154299"/>
            <a:ext cx="3941811" cy="389354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2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 대통령 임기가 끝나는 </a:t>
            </a:r>
            <a:r>
              <a:rPr lang="en-US" altLang="ko-KR" sz="22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2022</a:t>
            </a:r>
            <a:r>
              <a:rPr lang="ko-KR" altLang="en-US" sz="22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년까지는 전기요금 상승률이 지난해 대비 </a:t>
            </a:r>
            <a:r>
              <a:rPr lang="en-US" altLang="ko-KR" sz="22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0.8%</a:t>
            </a:r>
            <a:r>
              <a:rPr lang="ko-KR" altLang="en-US" sz="22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 그친다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000" spc="-1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하지만 이후 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2023</a:t>
            </a:r>
            <a:r>
              <a:rPr lang="ko-KR" altLang="en-US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년에 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1.5% </a:t>
            </a:r>
            <a:r>
              <a:rPr lang="ko-KR" altLang="en-US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뛰기 시작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2030</a:t>
            </a:r>
            <a:r>
              <a:rPr lang="ko-KR" altLang="en-US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년에는 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18.0% </a:t>
            </a:r>
            <a:r>
              <a:rPr lang="ko-KR" altLang="en-US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상승할 것으로 예측됐다</a:t>
            </a:r>
            <a:r>
              <a:rPr lang="en-US" altLang="ko-KR" sz="2200" spc="-1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200" spc="-1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C4801527-4324-4555-8AEE-ECBC4612B814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문 대통령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임기 </a:t>
            </a:r>
            <a:r>
              <a:rPr lang="ko-KR" alt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끝나자마자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전기요금 인상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07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탈원전이</a:t>
            </a:r>
            <a:r>
              <a:rPr lang="ko-KR" altLang="en-US" sz="3200" spc="-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몰고 올 위기</a:t>
            </a:r>
            <a:endParaRPr lang="en-US" altLang="ko-KR" sz="3200" spc="-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sembly\Desktop\2017-10-19 03;08;3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53" y="2338968"/>
            <a:ext cx="358110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sembly\Desktop\2017-10-19 03;11;1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53" y="1650218"/>
            <a:ext cx="8669192" cy="66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4067944" y="2492896"/>
            <a:ext cx="4685163" cy="3456384"/>
            <a:chOff x="4067944" y="2492896"/>
            <a:chExt cx="4685163" cy="3456384"/>
          </a:xfrm>
        </p:grpSpPr>
        <p:cxnSp>
          <p:nvCxnSpPr>
            <p:cNvPr id="3" name="직선 연결선 2"/>
            <p:cNvCxnSpPr/>
            <p:nvPr/>
          </p:nvCxnSpPr>
          <p:spPr>
            <a:xfrm flipV="1">
              <a:off x="4067944" y="2492896"/>
              <a:ext cx="0" cy="345638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4067944" y="2492896"/>
              <a:ext cx="4685163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028" name="Picture 4" descr="C:\Users\assembly\Desktop\2017-10-19 03;14;3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970" y="3068960"/>
            <a:ext cx="4329137" cy="102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4427984" y="4951215"/>
            <a:ext cx="4100712" cy="998065"/>
            <a:chOff x="4552950" y="4375151"/>
            <a:chExt cx="4100712" cy="998065"/>
          </a:xfrm>
        </p:grpSpPr>
        <p:pic>
          <p:nvPicPr>
            <p:cNvPr id="1029" name="Picture 5" descr="C:\Users\assembly\Desktop\2017-10-19 03;29;14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2950" y="4375151"/>
              <a:ext cx="4100712" cy="468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assembly\Desktop\2017-10-19 03;29;25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948657"/>
              <a:ext cx="3753643" cy="424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1" name="Picture 7" descr="C:\Users\assembly\Desktop\2017-10-19 02;22;5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68" y="1484784"/>
            <a:ext cx="581025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ssembly\Desktop\2017-10-19 02;39;4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034" y="2815963"/>
            <a:ext cx="701030" cy="23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ssembly\Desktop\2017-10-19 02;16;06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581128"/>
            <a:ext cx="826105" cy="298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53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문재인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정부 혁신성장 실체가 모호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(1/2)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2400" dirty="0">
              <a:solidFill>
                <a:schemeClr val="tx1"/>
              </a:solidFill>
            </a:endParaRPr>
          </a:p>
          <a:p>
            <a:r>
              <a:rPr lang="en-US" altLang="ko-KR" sz="240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소득주도성장</a:t>
            </a:r>
            <a:r>
              <a:rPr lang="en-US" altLang="ko-KR" sz="2400" spc="-150" dirty="0">
                <a:solidFill>
                  <a:schemeClr val="tx1"/>
                </a:solidFill>
              </a:rPr>
              <a:t>(</a:t>
            </a:r>
            <a:r>
              <a:rPr lang="ko-KR" altLang="en-US" sz="2400" spc="-150" dirty="0">
                <a:solidFill>
                  <a:schemeClr val="tx1"/>
                </a:solidFill>
              </a:rPr>
              <a:t>소득분배중시</a:t>
            </a:r>
            <a:r>
              <a:rPr lang="en-US" altLang="ko-KR" sz="2400" spc="-150" dirty="0">
                <a:solidFill>
                  <a:schemeClr val="tx1"/>
                </a:solidFill>
              </a:rPr>
              <a:t>)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비판 고조 </a:t>
            </a:r>
            <a:r>
              <a:rPr lang="ko-KR" altLang="en-US" sz="2400" spc="-150" dirty="0">
                <a:solidFill>
                  <a:schemeClr val="tx1"/>
                </a:solidFill>
              </a:rPr>
              <a:t>→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혁신성장 강조</a:t>
            </a:r>
            <a:r>
              <a:rPr lang="en-US" altLang="ko-KR" sz="2400" b="1" spc="-150" dirty="0">
                <a:solidFill>
                  <a:srgbClr val="0070C0"/>
                </a:solidFill>
              </a:rPr>
              <a:t>!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소득주도성장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수요</a:t>
            </a:r>
            <a:r>
              <a:rPr lang="en-US" altLang="ko-KR" sz="2400" b="1" spc="-150" dirty="0">
                <a:solidFill>
                  <a:schemeClr val="tx1"/>
                </a:solidFill>
              </a:rPr>
              <a:t>) – </a:t>
            </a:r>
            <a:r>
              <a:rPr lang="ko-KR" altLang="en-US" sz="2400" b="1" spc="-150" dirty="0">
                <a:solidFill>
                  <a:schemeClr val="tx1"/>
                </a:solidFill>
              </a:rPr>
              <a:t>혁신성장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공급</a:t>
            </a:r>
            <a:r>
              <a:rPr lang="en-US" altLang="ko-KR" sz="2400" b="1" spc="-150" dirty="0">
                <a:solidFill>
                  <a:schemeClr val="tx1"/>
                </a:solidFill>
              </a:rPr>
              <a:t>) 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쌍두마차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 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중심은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>
                <a:solidFill>
                  <a:schemeClr val="tx1"/>
                </a:solidFill>
              </a:rPr>
              <a:t>한쪽은 좌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분배</a:t>
            </a:r>
            <a:r>
              <a:rPr lang="en-US" altLang="ko-KR" sz="2400" b="1" spc="-150" dirty="0">
                <a:solidFill>
                  <a:schemeClr val="tx1"/>
                </a:solidFill>
              </a:rPr>
              <a:t>)</a:t>
            </a:r>
            <a:r>
              <a:rPr lang="ko-KR" altLang="en-US" sz="2400" b="1" spc="-150" dirty="0">
                <a:solidFill>
                  <a:schemeClr val="tx1"/>
                </a:solidFill>
              </a:rPr>
              <a:t>로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한쪽은 우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성장</a:t>
            </a:r>
            <a:r>
              <a:rPr lang="en-US" altLang="ko-KR" sz="2400" b="1" spc="-150" dirty="0">
                <a:solidFill>
                  <a:schemeClr val="tx1"/>
                </a:solidFill>
              </a:rPr>
              <a:t>)</a:t>
            </a:r>
            <a:r>
              <a:rPr lang="ko-KR" altLang="en-US" sz="2400" b="1" spc="-150" dirty="0">
                <a:solidFill>
                  <a:schemeClr val="tx1"/>
                </a:solidFill>
              </a:rPr>
              <a:t>로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제대로 달리겠나</a:t>
            </a:r>
            <a:r>
              <a:rPr lang="en-US" altLang="ko-KR" sz="2400" b="1" spc="-150" dirty="0">
                <a:solidFill>
                  <a:schemeClr val="tx1"/>
                </a:solidFill>
              </a:rPr>
              <a:t>?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前 정부 혁신</a:t>
            </a:r>
            <a:r>
              <a:rPr lang="en-US" altLang="ko-KR" sz="2400" b="1" spc="-150" dirty="0">
                <a:solidFill>
                  <a:srgbClr val="FF0000"/>
                </a:solidFill>
              </a:rPr>
              <a:t>(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창조</a:t>
            </a:r>
            <a:r>
              <a:rPr lang="en-US" altLang="ko-KR" sz="2400" b="1" spc="-150" dirty="0">
                <a:solidFill>
                  <a:srgbClr val="FF0000"/>
                </a:solidFill>
              </a:rPr>
              <a:t>)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경제와 무엇이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다른가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혁신성장 주도 부처</a:t>
            </a:r>
            <a:r>
              <a:rPr lang="en-US" altLang="ko-KR" sz="2400" b="1" spc="-150" dirty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기재부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맞나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</a:t>
            </a:r>
          </a:p>
          <a:p>
            <a:endParaRPr lang="en-US" altLang="ko-KR" sz="1000" spc="-150" dirty="0">
              <a:solidFill>
                <a:schemeClr val="tx1"/>
              </a:solidFill>
            </a:endParaRPr>
          </a:p>
          <a:p>
            <a:r>
              <a:rPr lang="en-US" altLang="ko-KR" spc="-150" dirty="0">
                <a:solidFill>
                  <a:schemeClr val="tx1"/>
                </a:solidFill>
              </a:rPr>
              <a:t>         * </a:t>
            </a:r>
            <a:r>
              <a:rPr lang="ko-KR" altLang="en-US" spc="-150" dirty="0">
                <a:solidFill>
                  <a:schemeClr val="tx1"/>
                </a:solidFill>
              </a:rPr>
              <a:t>기재부장관</a:t>
            </a:r>
            <a:r>
              <a:rPr lang="en-US" altLang="ko-KR" spc="-150" dirty="0">
                <a:solidFill>
                  <a:schemeClr val="tx1"/>
                </a:solidFill>
              </a:rPr>
              <a:t>, 4</a:t>
            </a:r>
            <a:r>
              <a:rPr lang="ko-KR" altLang="en-US" spc="-150" dirty="0">
                <a:solidFill>
                  <a:schemeClr val="tx1"/>
                </a:solidFill>
              </a:rPr>
              <a:t>차산업혁명위원회</a:t>
            </a:r>
            <a:r>
              <a:rPr lang="en-US" altLang="ko-KR" spc="-150" dirty="0">
                <a:solidFill>
                  <a:schemeClr val="tx1"/>
                </a:solidFill>
              </a:rPr>
              <a:t> </a:t>
            </a:r>
            <a:r>
              <a:rPr lang="ko-KR" altLang="en-US" spc="-150" dirty="0">
                <a:solidFill>
                  <a:schemeClr val="tx1"/>
                </a:solidFill>
              </a:rPr>
              <a:t>위원도 아냐</a:t>
            </a:r>
            <a:r>
              <a:rPr lang="en-US" altLang="ko-KR" spc="-150" dirty="0">
                <a:solidFill>
                  <a:schemeClr val="tx1"/>
                </a:solidFill>
              </a:rPr>
              <a:t>!</a:t>
            </a:r>
          </a:p>
          <a:p>
            <a:endParaRPr lang="ko-KR" altLang="en-US" sz="24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26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혁신성장과 과거정부 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창조경제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혁신경제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의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차이</a:t>
            </a:r>
            <a:r>
              <a:rPr lang="en-US" altLang="ko-KR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0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기재부</a:t>
            </a:r>
            <a:r>
              <a:rPr lang="en-US" altLang="ko-KR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285720" y="1669884"/>
            <a:ext cx="8572560" cy="4259446"/>
            <a:chOff x="285720" y="1669884"/>
            <a:chExt cx="8572560" cy="4259446"/>
          </a:xfrm>
        </p:grpSpPr>
        <p:sp>
          <p:nvSpPr>
            <p:cNvPr id="19" name="직사각형 18"/>
            <p:cNvSpPr/>
            <p:nvPr/>
          </p:nvSpPr>
          <p:spPr>
            <a:xfrm>
              <a:off x="285720" y="2000240"/>
              <a:ext cx="8572560" cy="3929090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3071802" y="1669884"/>
              <a:ext cx="3000396" cy="642942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err="1" smtClean="0">
                  <a:solidFill>
                    <a:srgbClr val="C00000"/>
                  </a:solidFill>
                </a:rPr>
                <a:t>기재부</a:t>
              </a:r>
              <a:r>
                <a:rPr lang="ko-KR" altLang="en-US" sz="2800" b="1" dirty="0" smtClean="0">
                  <a:solidFill>
                    <a:srgbClr val="C00000"/>
                  </a:solidFill>
                </a:rPr>
                <a:t> 답변</a:t>
              </a:r>
              <a:endParaRPr lang="ko-KR" altLang="en-US" sz="2800" b="1" dirty="0">
                <a:solidFill>
                  <a:srgbClr val="C00000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016858"/>
            <a:ext cx="8429684" cy="2055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994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이낙연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국무총리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판교스타트업캠퍼스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방문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assembly\Desktop\2017-10-18 23;46;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902" y="1507624"/>
            <a:ext cx="4009205" cy="5088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assembly\Desktop\2017-10-18 23;45;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97" y="1547557"/>
            <a:ext cx="3978188" cy="5048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39552" y="2079898"/>
            <a:ext cx="1728192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7452320" y="2708920"/>
            <a:ext cx="10801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932040" y="2924944"/>
            <a:ext cx="226129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493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혁신성장과 창조경제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20" y="1556792"/>
            <a:ext cx="3888432" cy="22322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혁신성장</a:t>
            </a:r>
            <a:r>
              <a:rPr lang="en-US" altLang="ko-KR" sz="3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algn="ctr"/>
            <a:endParaRPr lang="en-US" altLang="ko-KR" sz="22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경제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사회의 생산성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효율성높여</a:t>
            </a:r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전체 파이 키우고 </a:t>
            </a:r>
            <a:endParaRPr lang="en-US" altLang="ko-KR" sz="22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일자리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성장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소득을 확대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4427984" y="1484784"/>
            <a:ext cx="0" cy="4884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모서리가 둥근 직사각형 23"/>
          <p:cNvSpPr/>
          <p:nvPr/>
        </p:nvSpPr>
        <p:spPr>
          <a:xfrm>
            <a:off x="4716015" y="1556792"/>
            <a:ext cx="4225230" cy="223224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창조경제</a:t>
            </a: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algn="ctr"/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창의성</a:t>
            </a:r>
            <a:r>
              <a:rPr lang="en-US" altLang="ko-KR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0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과학기술 바탕으로 새로운 가치를 만들어내는 패러다임이며 </a:t>
            </a:r>
            <a:r>
              <a:rPr lang="ko-KR" altLang="en-US" sz="2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세계경제의 구조적 전환기에 우리</a:t>
            </a:r>
            <a:endParaRPr lang="en-US" altLang="ko-KR" sz="20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경제가 살아남기 위한 생존전략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6016" y="4061971"/>
            <a:ext cx="422522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창의기반 창조경제 생태계 조성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창조경제혁신센터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창조경제타운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판교창조경제밸리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신산업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신시장 진출 규제개선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창조금융 제공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1520" y="4061971"/>
            <a:ext cx="38884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혁신중심 산업생태계 구축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혁신성장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공유 위한 거점 마련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연결 막는 규제 전면개선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혁신자본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안전망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제공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FontTx/>
              <a:buChar char="-"/>
            </a:pPr>
            <a:endParaRPr lang="en-US" altLang="ko-KR" dirty="0"/>
          </a:p>
          <a:p>
            <a:r>
              <a:rPr lang="en-US" altLang="ko-KR" dirty="0"/>
              <a:t>* 4</a:t>
            </a:r>
            <a:r>
              <a:rPr lang="ko-KR" altLang="en-US" dirty="0"/>
              <a:t>대 혁신기반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7184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문재인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정부 혁신성장 실체가 모호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(2/2)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2400" dirty="0">
              <a:solidFill>
                <a:schemeClr val="tx1"/>
              </a:solidFill>
            </a:endParaRPr>
          </a:p>
          <a:p>
            <a:r>
              <a:rPr lang="en-US" altLang="ko-KR" sz="2400" dirty="0">
                <a:solidFill>
                  <a:schemeClr val="tx1"/>
                </a:solidFill>
              </a:rPr>
              <a:t>  </a:t>
            </a:r>
            <a:r>
              <a:rPr lang="ko-KR" altLang="en-US" sz="2400" spc="-150" dirty="0">
                <a:solidFill>
                  <a:schemeClr val="tx1"/>
                </a:solidFill>
              </a:rPr>
              <a:t>□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혁신성장 하려면</a:t>
            </a:r>
            <a:r>
              <a:rPr lang="en-US" altLang="ko-KR" sz="2400" b="1" spc="-150" dirty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경제당국자 철학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/DNA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가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바뀌어야</a:t>
            </a:r>
            <a:r>
              <a:rPr lang="en-US" altLang="ko-KR" sz="2400" b="1" spc="-150" dirty="0">
                <a:solidFill>
                  <a:srgbClr val="FF0000"/>
                </a:solidFill>
              </a:rPr>
              <a:t>!</a:t>
            </a:r>
          </a:p>
          <a:p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정부</a:t>
            </a:r>
            <a:r>
              <a:rPr lang="en-US" altLang="ko-KR" sz="2400" b="1" spc="-150" dirty="0">
                <a:solidFill>
                  <a:srgbClr val="FF0000"/>
                </a:solidFill>
              </a:rPr>
              <a:t>/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공공부문 중심 </a:t>
            </a:r>
            <a:r>
              <a:rPr lang="ko-KR" altLang="en-US" sz="2400" spc="-150" dirty="0">
                <a:solidFill>
                  <a:schemeClr val="tx1"/>
                </a:solidFill>
              </a:rPr>
              <a:t>→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민간중심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 </a:t>
            </a:r>
            <a:r>
              <a:rPr lang="ko-KR" altLang="en-US" sz="2400" b="1" spc="-150" dirty="0" smtClean="0">
                <a:solidFill>
                  <a:srgbClr val="0070C0"/>
                </a:solidFill>
              </a:rPr>
              <a:t>시장중심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기업 발목 잡는 규제 다수 </a:t>
            </a:r>
            <a:r>
              <a:rPr lang="ko-KR" altLang="en-US" sz="2400" spc="-150" dirty="0">
                <a:solidFill>
                  <a:schemeClr val="tx1"/>
                </a:solidFill>
              </a:rPr>
              <a:t>→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규제타파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규제개혁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경직적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노동시장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강성노조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,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          </a:t>
            </a:r>
            <a:r>
              <a:rPr lang="ko-KR" altLang="en-US" sz="2400" spc="-150" dirty="0" smtClean="0">
                <a:solidFill>
                  <a:schemeClr val="tx1"/>
                </a:solidFill>
              </a:rPr>
              <a:t>→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노동개혁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유연성 </a:t>
            </a:r>
            <a:r>
              <a:rPr lang="ko-KR" altLang="en-US" sz="2400" b="1" spc="-150" dirty="0" smtClean="0">
                <a:solidFill>
                  <a:srgbClr val="0070C0"/>
                </a:solidFill>
              </a:rPr>
              <a:t>제고</a:t>
            </a:r>
            <a:endParaRPr lang="en-US" altLang="ko-KR" sz="2400" b="1" spc="-150" dirty="0" smtClean="0">
              <a:solidFill>
                <a:srgbClr val="0070C0"/>
              </a:solidFill>
            </a:endParaRPr>
          </a:p>
          <a:p>
            <a:r>
              <a:rPr lang="en-US" altLang="ko-KR" sz="2400" b="1" spc="-150" dirty="0" smtClean="0">
                <a:solidFill>
                  <a:srgbClr val="0070C0"/>
                </a:solidFill>
              </a:rPr>
              <a:t>          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양대 노동지침 폐기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 err="1" smtClean="0">
                <a:solidFill>
                  <a:srgbClr val="FF0000"/>
                </a:solidFill>
              </a:rPr>
              <a:t>비정규직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 제로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 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20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</a:t>
            </a:r>
            <a:r>
              <a:rPr lang="ko-KR" altLang="en-US" sz="2400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인기영합</a:t>
            </a:r>
            <a:r>
              <a:rPr lang="en-US" altLang="ko-KR" sz="2400" b="1" spc="-150" dirty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한계기업 지속 </a:t>
            </a:r>
            <a:r>
              <a:rPr lang="ko-KR" altLang="en-US" sz="2400" spc="-150" dirty="0">
                <a:solidFill>
                  <a:schemeClr val="tx1"/>
                </a:solidFill>
              </a:rPr>
              <a:t>→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힘들지만 기업구조조정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                                             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경제구조개혁</a:t>
            </a:r>
            <a:r>
              <a:rPr lang="en-US" altLang="ko-KR" spc="-150" dirty="0">
                <a:solidFill>
                  <a:schemeClr val="tx1"/>
                </a:solidFill>
              </a:rPr>
              <a:t>(</a:t>
            </a:r>
            <a:r>
              <a:rPr lang="ko-KR" altLang="en-US" spc="-150" dirty="0">
                <a:solidFill>
                  <a:schemeClr val="tx1"/>
                </a:solidFill>
              </a:rPr>
              <a:t>노동</a:t>
            </a:r>
            <a:r>
              <a:rPr lang="en-US" altLang="ko-KR" spc="-150" dirty="0">
                <a:solidFill>
                  <a:schemeClr val="tx1"/>
                </a:solidFill>
              </a:rPr>
              <a:t>, </a:t>
            </a:r>
            <a:r>
              <a:rPr lang="ko-KR" altLang="en-US" spc="-150" dirty="0">
                <a:solidFill>
                  <a:schemeClr val="tx1"/>
                </a:solidFill>
              </a:rPr>
              <a:t>금융</a:t>
            </a:r>
            <a:r>
              <a:rPr lang="en-US" altLang="ko-KR" spc="-150" dirty="0">
                <a:solidFill>
                  <a:schemeClr val="tx1"/>
                </a:solidFill>
              </a:rPr>
              <a:t>, </a:t>
            </a:r>
            <a:r>
              <a:rPr lang="ko-KR" altLang="en-US" spc="-150" dirty="0">
                <a:solidFill>
                  <a:schemeClr val="tx1"/>
                </a:solidFill>
              </a:rPr>
              <a:t>교육</a:t>
            </a:r>
            <a:r>
              <a:rPr lang="en-US" altLang="ko-KR" spc="-150" dirty="0">
                <a:solidFill>
                  <a:schemeClr val="tx1"/>
                </a:solidFill>
              </a:rPr>
              <a:t>, </a:t>
            </a:r>
            <a:r>
              <a:rPr lang="ko-KR" altLang="en-US" spc="-150" dirty="0">
                <a:solidFill>
                  <a:schemeClr val="tx1"/>
                </a:solidFill>
              </a:rPr>
              <a:t>공공 등</a:t>
            </a:r>
            <a:r>
              <a:rPr lang="en-US" altLang="ko-KR" spc="-150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</a:t>
            </a:r>
            <a:endParaRPr lang="ko-KR" altLang="en-US" sz="24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98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sembly\Desktop\기재부_재정\20171011_매일경제_a32면_0138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42" y="1505953"/>
            <a:ext cx="3297779" cy="50913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115616" y="3645024"/>
            <a:ext cx="1224136" cy="7548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화살표 연결선 24"/>
          <p:cNvCxnSpPr/>
          <p:nvPr/>
        </p:nvCxnSpPr>
        <p:spPr>
          <a:xfrm flipV="1">
            <a:off x="2339752" y="4051651"/>
            <a:ext cx="1757988" cy="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4275660" y="2564904"/>
            <a:ext cx="4477448" cy="28803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2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韓 소득주도 </a:t>
            </a:r>
            <a:r>
              <a:rPr lang="ko-KR" altLang="en-US" sz="3200" spc="-2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성장론</a:t>
            </a:r>
            <a:r>
              <a:rPr lang="ko-KR" altLang="en-US" sz="32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반박</a:t>
            </a:r>
            <a:endParaRPr lang="en-US" altLang="ko-KR" sz="3200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소득불평등 완화정책이</a:t>
            </a:r>
            <a:endParaRPr lang="en-US" altLang="ko-KR" sz="2800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성장 이끈다는 증거 없어</a:t>
            </a:r>
            <a:endParaRPr lang="en-US" altLang="ko-KR" sz="2200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정부지출 경기부양 반대</a:t>
            </a:r>
            <a:endParaRPr lang="ko-KR" altLang="en-US" sz="3200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9464AA39-89A1-4C10-818B-53B400318DF1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로버트 배로 교수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소득주도 </a:t>
            </a:r>
            <a:r>
              <a:rPr lang="ko-KR" altLang="en-US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성장론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반박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286248" y="1643050"/>
            <a:ext cx="4429156" cy="7858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2"/>
                </a:solidFill>
              </a:rPr>
              <a:t>&lt;</a:t>
            </a:r>
            <a:r>
              <a:rPr lang="ko-KR" altLang="en-US" b="1" dirty="0" err="1" smtClean="0">
                <a:solidFill>
                  <a:schemeClr val="tx2"/>
                </a:solidFill>
              </a:rPr>
              <a:t>로버트</a:t>
            </a:r>
            <a:r>
              <a:rPr lang="ko-KR" altLang="en-US" b="1" dirty="0" smtClean="0">
                <a:solidFill>
                  <a:schemeClr val="tx2"/>
                </a:solidFill>
              </a:rPr>
              <a:t> 배로 </a:t>
            </a:r>
            <a:r>
              <a:rPr lang="en-US" altLang="ko-KR" b="1" dirty="0" smtClean="0">
                <a:solidFill>
                  <a:schemeClr val="tx2"/>
                </a:solidFill>
              </a:rPr>
              <a:t>/ </a:t>
            </a:r>
            <a:r>
              <a:rPr lang="ko-KR" altLang="en-US" b="1" dirty="0" smtClean="0">
                <a:solidFill>
                  <a:schemeClr val="tx2"/>
                </a:solidFill>
              </a:rPr>
              <a:t>하버드 경제학과 교수</a:t>
            </a:r>
            <a:r>
              <a:rPr lang="en-US" altLang="ko-KR" b="1" dirty="0" smtClean="0">
                <a:solidFill>
                  <a:schemeClr val="tx2"/>
                </a:solidFill>
              </a:rPr>
              <a:t>&gt;</a:t>
            </a: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* </a:t>
            </a:r>
            <a:r>
              <a:rPr lang="ko-KR" altLang="en-US" b="1" dirty="0" smtClean="0">
                <a:solidFill>
                  <a:schemeClr val="tx1"/>
                </a:solidFill>
              </a:rPr>
              <a:t>세계지식포럼 참석 </a:t>
            </a:r>
            <a:r>
              <a:rPr lang="en-US" altLang="ko-KR" b="1" dirty="0" smtClean="0">
                <a:solidFill>
                  <a:schemeClr val="tx1"/>
                </a:solidFill>
              </a:rPr>
              <a:t>(10.11</a:t>
            </a:r>
            <a:r>
              <a:rPr lang="ko-KR" altLang="en-US" b="1" dirty="0" smtClean="0">
                <a:solidFill>
                  <a:schemeClr val="tx1"/>
                </a:solidFill>
              </a:rPr>
              <a:t>일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ssembly\Desktop\2017-10-19 02;31;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60093"/>
            <a:ext cx="4739330" cy="280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428596" y="1928802"/>
            <a:ext cx="5715040" cy="17145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기업 생산성 높이는 </a:t>
            </a:r>
            <a:r>
              <a:rPr lang="ko-KR" altLang="en-US" sz="3200" spc="-300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혁신성장엔</a:t>
            </a:r>
            <a:endParaRPr lang="en-US" altLang="ko-KR" sz="3200" spc="-300" dirty="0" smtClean="0">
              <a:solidFill>
                <a:srgbClr val="C00000"/>
              </a:solidFill>
              <a:latin typeface="HY견명조" pitchFamily="18" charset="-127"/>
              <a:ea typeface="HY견명조" pitchFamily="18" charset="-127"/>
            </a:endParaRPr>
          </a:p>
          <a:p>
            <a:pPr algn="ctr"/>
            <a:r>
              <a:rPr lang="ko-KR" altLang="en-US" sz="3200" spc="-300" dirty="0" smtClean="0">
                <a:solidFill>
                  <a:srgbClr val="C00000"/>
                </a:solidFill>
                <a:latin typeface="HY견명조" pitchFamily="18" charset="-127"/>
                <a:ea typeface="HY견명조" pitchFamily="18" charset="-127"/>
              </a:rPr>
              <a:t>노동개혁과 규제개혁이 꼭 필요</a:t>
            </a:r>
            <a:r>
              <a:rPr lang="en-US" altLang="ko-KR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...</a:t>
            </a:r>
          </a:p>
          <a:p>
            <a:pPr algn="ctr"/>
            <a:r>
              <a:rPr lang="ko-KR" altLang="en-US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진보 정부가 노조와 </a:t>
            </a:r>
            <a:r>
              <a:rPr lang="ko-KR" altLang="en-US" sz="3200" spc="-300" dirty="0" err="1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딜</a:t>
            </a:r>
            <a:r>
              <a:rPr lang="ko-KR" altLang="en-US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 나서야</a:t>
            </a:r>
            <a:r>
              <a:rPr lang="en-US" altLang="ko-KR" sz="3200" spc="-3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”</a:t>
            </a:r>
            <a:endParaRPr lang="ko-KR" altLang="en-US" sz="3200" spc="-300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D612E1F8-3F73-4543-9564-CBF450D395EA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박 승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前 한국은행 총재 인터뷰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3076" name="Picture 4" descr="C:\Users\assembly\Desktop\2017-10-19 02;16;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29" y="1601788"/>
            <a:ext cx="923925" cy="333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23928" y="6165304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HY강B" panose="02030600000101010101" pitchFamily="18" charset="-127"/>
                <a:ea typeface="HY강B" panose="02030600000101010101" pitchFamily="18" charset="-127"/>
              </a:rPr>
              <a:t>출처</a:t>
            </a:r>
            <a:r>
              <a:rPr lang="en-US" altLang="ko-KR" sz="1600" dirty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>
                <a:latin typeface="HY강B" panose="02030600000101010101" pitchFamily="18" charset="-127"/>
                <a:ea typeface="HY강B" panose="02030600000101010101" pitchFamily="18" charset="-127"/>
              </a:rPr>
              <a:t>조선일보</a:t>
            </a:r>
          </a:p>
        </p:txBody>
      </p:sp>
    </p:spTree>
    <p:extLst>
      <p:ext uri="{BB962C8B-B14F-4D97-AF65-F5344CB8AC3E}">
        <p14:creationId xmlns:p14="http://schemas.microsoft.com/office/powerpoint/2010/main" val="132374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미셸 </a:t>
            </a:r>
            <a:r>
              <a:rPr lang="ko-KR" altLang="en-US" sz="32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캉드쉬</a:t>
            </a:r>
            <a:r>
              <a:rPr lang="ko-KR" altLang="en-US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前 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IMF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총재 인터뷰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4100" name="Picture 4" descr="C:\Users\assembly\Desktop\2017-10-19 02;37;3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431" y="2479551"/>
            <a:ext cx="5019675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ssembly\Desktop\2017-10-19 02;41;0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69" y="1711417"/>
            <a:ext cx="6122309" cy="63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/>
          <p:nvPr/>
        </p:nvGrpSpPr>
        <p:grpSpPr>
          <a:xfrm>
            <a:off x="3831285" y="3318937"/>
            <a:ext cx="2324891" cy="1478215"/>
            <a:chOff x="347960" y="2925050"/>
            <a:chExt cx="2266951" cy="1532645"/>
          </a:xfrm>
        </p:grpSpPr>
        <p:pic>
          <p:nvPicPr>
            <p:cNvPr id="4102" name="Picture 6" descr="C:\Users\assembly\Desktop\2017-10-19 02;37;47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960" y="2925050"/>
              <a:ext cx="2266951" cy="981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3" name="Picture 7" descr="C:\Users\assembly\Desktop\2017-10-19 02;38;00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935" y="3819520"/>
              <a:ext cx="2028825" cy="638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2"/>
          <p:cNvGrpSpPr/>
          <p:nvPr/>
        </p:nvGrpSpPr>
        <p:grpSpPr>
          <a:xfrm>
            <a:off x="6457131" y="3318937"/>
            <a:ext cx="2219325" cy="1478215"/>
            <a:chOff x="6373813" y="1992313"/>
            <a:chExt cx="2219325" cy="1478215"/>
          </a:xfrm>
        </p:grpSpPr>
        <p:pic>
          <p:nvPicPr>
            <p:cNvPr id="4104" name="Picture 8" descr="C:\Users\assembly\Desktop\2017-10-19 02;38;08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3813" y="1992313"/>
              <a:ext cx="2219325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5" name="Picture 9" descr="C:\Users\assembly\Desktop\2017-10-19 02;38;19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08" y="2889503"/>
              <a:ext cx="2133600" cy="581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06" name="Picture 10" descr="C:\Users\assembly\Desktop\2017-10-19 02;44;15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64" y="2348880"/>
            <a:ext cx="194421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연결선 5"/>
          <p:cNvCxnSpPr/>
          <p:nvPr/>
        </p:nvCxnSpPr>
        <p:spPr>
          <a:xfrm>
            <a:off x="6330672" y="3318937"/>
            <a:ext cx="0" cy="14782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27584" y="4818638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HY강B" panose="02030600000101010101" pitchFamily="18" charset="-127"/>
                <a:ea typeface="HY강B" panose="02030600000101010101" pitchFamily="18" charset="-127"/>
              </a:rPr>
              <a:t>출처</a:t>
            </a:r>
            <a:r>
              <a:rPr lang="en-US" altLang="ko-KR" sz="1600" dirty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>
                <a:latin typeface="HY강B" panose="02030600000101010101" pitchFamily="18" charset="-127"/>
                <a:ea typeface="HY강B" panose="02030600000101010101" pitchFamily="18" charset="-127"/>
              </a:rPr>
              <a:t>한국경제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915375" y="5229126"/>
            <a:ext cx="7761081" cy="804326"/>
            <a:chOff x="323528" y="5229126"/>
            <a:chExt cx="7761081" cy="804326"/>
          </a:xfrm>
        </p:grpSpPr>
        <p:pic>
          <p:nvPicPr>
            <p:cNvPr id="4108" name="Picture 12" descr="C:\Users\assembly\Desktop\2017-10-19 02;39;27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5529396"/>
              <a:ext cx="7761081" cy="50405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9" name="Picture 13" descr="C:\Users\assembly\Desktop\2017-10-19 02;39;42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3119" y="5229126"/>
              <a:ext cx="851223" cy="28810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10" name="Picture 14" descr="C:\Users\assembly\Desktop\2017-10-19 02;10;48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1463147"/>
            <a:ext cx="922511" cy="27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0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2579</TotalTime>
  <Words>1755</Words>
  <Application>Microsoft Office PowerPoint</Application>
  <PresentationFormat>화면 슬라이드 쇼(4:3)</PresentationFormat>
  <Paragraphs>431</Paragraphs>
  <Slides>30</Slides>
  <Notes>30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129</cp:revision>
  <cp:lastPrinted>2017-10-16T05:52:58Z</cp:lastPrinted>
  <dcterms:created xsi:type="dcterms:W3CDTF">2016-10-03T02:11:38Z</dcterms:created>
  <dcterms:modified xsi:type="dcterms:W3CDTF">2017-10-19T07:22:46Z</dcterms:modified>
</cp:coreProperties>
</file>