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79" r:id="rId3"/>
    <p:sldId id="278" r:id="rId4"/>
    <p:sldId id="280" r:id="rId5"/>
    <p:sldId id="262" r:id="rId6"/>
    <p:sldId id="270" r:id="rId7"/>
    <p:sldId id="263" r:id="rId8"/>
    <p:sldId id="271" r:id="rId9"/>
    <p:sldId id="261" r:id="rId10"/>
    <p:sldId id="264" r:id="rId11"/>
    <p:sldId id="272" r:id="rId12"/>
    <p:sldId id="265" r:id="rId13"/>
    <p:sldId id="273" r:id="rId14"/>
    <p:sldId id="266" r:id="rId15"/>
    <p:sldId id="268" r:id="rId16"/>
    <p:sldId id="276" r:id="rId17"/>
    <p:sldId id="269" r:id="rId18"/>
    <p:sldId id="274" r:id="rId19"/>
    <p:sldId id="275" r:id="rId20"/>
    <p:sldId id="281" r:id="rId21"/>
    <p:sldId id="282" r:id="rId22"/>
    <p:sldId id="283" r:id="rId2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D019B"/>
    <a:srgbClr val="458365"/>
    <a:srgbClr val="305A46"/>
    <a:srgbClr val="2A4A3E"/>
    <a:srgbClr val="1A2E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62" autoAdjust="0"/>
    <p:restoredTop sz="94660"/>
  </p:normalViewPr>
  <p:slideViewPr>
    <p:cSldViewPr>
      <p:cViewPr>
        <p:scale>
          <a:sx n="70" d="100"/>
          <a:sy n="70" d="100"/>
        </p:scale>
        <p:origin x="-2814" y="-9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460ED-3708-4874-AAD9-8E6EF920FCAE}" type="datetimeFigureOut">
              <a:rPr lang="ko-KR" altLang="en-US" smtClean="0"/>
              <a:t>2014-10-10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D230-4F07-4776-A522-850F573404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50771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460ED-3708-4874-AAD9-8E6EF920FCAE}" type="datetimeFigureOut">
              <a:rPr lang="ko-KR" altLang="en-US" smtClean="0"/>
              <a:t>2014-10-10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D230-4F07-4776-A522-850F573404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679633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460ED-3708-4874-AAD9-8E6EF920FCAE}" type="datetimeFigureOut">
              <a:rPr lang="ko-KR" altLang="en-US" smtClean="0"/>
              <a:t>2014-10-10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D230-4F07-4776-A522-850F573404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06359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460ED-3708-4874-AAD9-8E6EF920FCAE}" type="datetimeFigureOut">
              <a:rPr lang="ko-KR" altLang="en-US" smtClean="0"/>
              <a:t>2014-10-10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D230-4F07-4776-A522-850F573404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11639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460ED-3708-4874-AAD9-8E6EF920FCAE}" type="datetimeFigureOut">
              <a:rPr lang="ko-KR" altLang="en-US" smtClean="0"/>
              <a:t>2014-10-10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D230-4F07-4776-A522-850F573404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80777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460ED-3708-4874-AAD9-8E6EF920FCAE}" type="datetimeFigureOut">
              <a:rPr lang="ko-KR" altLang="en-US" smtClean="0"/>
              <a:t>2014-10-10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D230-4F07-4776-A522-850F573404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68421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460ED-3708-4874-AAD9-8E6EF920FCAE}" type="datetimeFigureOut">
              <a:rPr lang="ko-KR" altLang="en-US" smtClean="0"/>
              <a:t>2014-10-10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D230-4F07-4776-A522-850F573404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13857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460ED-3708-4874-AAD9-8E6EF920FCAE}" type="datetimeFigureOut">
              <a:rPr lang="ko-KR" altLang="en-US" smtClean="0"/>
              <a:t>2014-10-10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D230-4F07-4776-A522-850F573404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60327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460ED-3708-4874-AAD9-8E6EF920FCAE}" type="datetimeFigureOut">
              <a:rPr lang="ko-KR" altLang="en-US" smtClean="0"/>
              <a:t>2014-10-10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D230-4F07-4776-A522-850F573404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65319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460ED-3708-4874-AAD9-8E6EF920FCAE}" type="datetimeFigureOut">
              <a:rPr lang="ko-KR" altLang="en-US" smtClean="0"/>
              <a:t>2014-10-10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D230-4F07-4776-A522-850F573404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37832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460ED-3708-4874-AAD9-8E6EF920FCAE}" type="datetimeFigureOut">
              <a:rPr lang="ko-KR" altLang="en-US" smtClean="0"/>
              <a:t>2014-10-10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D230-4F07-4776-A522-850F573404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52067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2460ED-3708-4874-AAD9-8E6EF920FCAE}" type="datetimeFigureOut">
              <a:rPr lang="ko-KR" altLang="en-US" smtClean="0"/>
              <a:t>2014-10-10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A7D230-4F07-4776-A522-850F573404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1040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상단바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09" y="295484"/>
            <a:ext cx="9162581" cy="821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985975" y="383095"/>
            <a:ext cx="5173211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4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문화재 특별 종합점검 실시</a:t>
            </a:r>
            <a:endParaRPr lang="ko-KR" altLang="en-US" sz="3400" b="1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11644" y="1340768"/>
            <a:ext cx="8824852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6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문화재청</a:t>
            </a:r>
            <a:r>
              <a:rPr lang="en-US" altLang="ko-KR" sz="26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</a:p>
          <a:p>
            <a:r>
              <a:rPr lang="ko-KR" altLang="en-US" sz="26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숭례문 부실복원 논란으로 야외노출 문화재 </a:t>
            </a:r>
            <a:r>
              <a:rPr lang="ko-KR" altLang="en-US" sz="36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특별점검</a:t>
            </a:r>
            <a:r>
              <a:rPr lang="ko-KR" altLang="en-US" sz="26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실시</a:t>
            </a:r>
            <a:endParaRPr lang="en-US" altLang="ko-KR" sz="2600" b="1" spc="-15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65560" y="2595676"/>
            <a:ext cx="8194872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spc="-150" dirty="0" smtClean="0">
                <a:solidFill>
                  <a:srgbClr val="2D019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400" b="1" spc="-150" dirty="0" smtClean="0">
                <a:solidFill>
                  <a:srgbClr val="2D019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점검기간</a:t>
            </a:r>
            <a:r>
              <a:rPr lang="en-US" altLang="ko-KR" sz="2400" b="1" spc="-150" dirty="0" smtClean="0">
                <a:solidFill>
                  <a:srgbClr val="2D019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2013. 12 ~2014. 5 / 6</a:t>
            </a:r>
            <a:r>
              <a:rPr lang="ko-KR" altLang="en-US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개월</a:t>
            </a:r>
            <a:endParaRPr lang="en-US" altLang="ko-KR" sz="2400" b="1" spc="-15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altLang="ko-KR" sz="2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ko-KR" sz="2400" b="1" spc="-150" dirty="0" smtClean="0">
                <a:solidFill>
                  <a:srgbClr val="2D019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400" b="1" spc="-150" dirty="0" smtClean="0">
                <a:solidFill>
                  <a:srgbClr val="2D019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점검대상</a:t>
            </a:r>
            <a:r>
              <a:rPr lang="en-US" altLang="ko-KR" sz="2400" b="1" spc="-150" dirty="0" smtClean="0">
                <a:solidFill>
                  <a:srgbClr val="2D019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r>
              <a:rPr lang="ko-KR" altLang="en-US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특별종합점검</a:t>
            </a:r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(6,752</a:t>
            </a:r>
            <a:r>
              <a:rPr lang="ko-KR" altLang="en-US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건</a:t>
            </a:r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+ </a:t>
            </a:r>
            <a:r>
              <a:rPr lang="ko-KR" altLang="en-US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건조물 문화재</a:t>
            </a:r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(641</a:t>
            </a:r>
            <a:r>
              <a:rPr lang="ko-KR" altLang="en-US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건</a:t>
            </a:r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), </a:t>
            </a:r>
            <a:r>
              <a:rPr lang="ko-KR" altLang="en-US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총 </a:t>
            </a:r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7,393</a:t>
            </a:r>
            <a:r>
              <a:rPr lang="ko-KR" altLang="en-US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건을</a:t>
            </a:r>
            <a:endParaRPr lang="en-US" altLang="ko-KR" sz="2400" b="1" spc="-15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ko-KR" altLang="en-US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훼손도</a:t>
            </a:r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·</a:t>
            </a:r>
            <a:r>
              <a:rPr lang="ko-KR" altLang="en-US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위험도 및 관리상태 등에 따라 크게 </a:t>
            </a:r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r>
              <a:rPr lang="ko-KR" altLang="en-US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개 등급</a:t>
            </a:r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(A~F) </a:t>
            </a:r>
            <a:r>
              <a:rPr lang="ko-KR" altLang="en-US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분류</a:t>
            </a:r>
            <a:endParaRPr lang="en-US" altLang="ko-KR" sz="2400" b="1" spc="-15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altLang="ko-KR" sz="2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ko-KR" sz="2400" b="1" spc="-150" dirty="0" smtClean="0">
                <a:solidFill>
                  <a:srgbClr val="2D019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400" b="1" spc="-150" dirty="0" smtClean="0">
                <a:solidFill>
                  <a:srgbClr val="2D019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점검결과</a:t>
            </a:r>
            <a:r>
              <a:rPr lang="en-US" altLang="ko-KR" sz="2400" b="1" spc="-150" dirty="0" smtClean="0">
                <a:solidFill>
                  <a:srgbClr val="2D019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r>
              <a:rPr lang="en-US" altLang="ko-KR" sz="24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22.8%</a:t>
            </a:r>
            <a:r>
              <a:rPr lang="ko-KR" altLang="en-US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에 해당하는 </a:t>
            </a:r>
            <a:r>
              <a:rPr lang="en-US" altLang="ko-KR" sz="24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1,683</a:t>
            </a:r>
            <a:r>
              <a:rPr lang="ko-KR" altLang="en-US" sz="24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건</a:t>
            </a:r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국보</a:t>
            </a:r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31</a:t>
            </a:r>
            <a:r>
              <a:rPr lang="ko-KR" altLang="en-US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건</a:t>
            </a:r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보물 </a:t>
            </a:r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118</a:t>
            </a:r>
            <a:r>
              <a:rPr lang="ko-KR" altLang="en-US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건 등</a:t>
            </a:r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r>
              <a:rPr lang="ko-KR" altLang="en-US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에서</a:t>
            </a:r>
            <a:endParaRPr lang="en-US" altLang="ko-KR" sz="2400" b="1" spc="-15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ko-KR" sz="24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r>
              <a:rPr lang="ko-KR" altLang="en-US" sz="24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등급 이하</a:t>
            </a:r>
            <a:r>
              <a:rPr lang="ko-KR" altLang="en-US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인 구조적 결함</a:t>
            </a:r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균열</a:t>
            </a:r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탈락 등 문제 확인</a:t>
            </a:r>
            <a:endParaRPr lang="en-US" altLang="ko-KR" sz="2400" b="1" spc="-15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61391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Administrator\Desktop\캡처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3" y="1484784"/>
            <a:ext cx="8612065" cy="4813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Administrator\Desktop\상단바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09" y="295484"/>
            <a:ext cx="9162581" cy="821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985975" y="383095"/>
            <a:ext cx="5479385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4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r>
              <a:rPr lang="ko-KR" altLang="en-US" sz="34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등급 </a:t>
            </a:r>
            <a:r>
              <a:rPr lang="ko-KR" altLang="en-US" sz="3400" b="1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이하판정</a:t>
            </a:r>
            <a:r>
              <a:rPr lang="ko-KR" altLang="en-US" sz="34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문화재 현황</a:t>
            </a:r>
            <a:endParaRPr lang="ko-KR" altLang="en-US" sz="3400" b="1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1303064" y="2310780"/>
            <a:ext cx="7589415" cy="783999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8950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상단바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09" y="295484"/>
            <a:ext cx="9162581" cy="821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6514" y="383095"/>
            <a:ext cx="9385903" cy="6309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4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특별점검 결과</a:t>
            </a:r>
            <a:r>
              <a:rPr lang="en-US" altLang="ko-KR" sz="3400" b="1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sz="34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&amp; </a:t>
            </a:r>
            <a:r>
              <a:rPr lang="ko-KR" altLang="en-US" sz="34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정기조사</a:t>
            </a:r>
            <a:r>
              <a:rPr lang="en-US" altLang="ko-KR" sz="34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r>
              <a:rPr lang="ko-KR" altLang="en-US" sz="34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동일 문제 지적 현황</a:t>
            </a:r>
            <a:endParaRPr lang="ko-KR" altLang="en-US" sz="3400" b="1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54159" y="1786171"/>
            <a:ext cx="8002512" cy="15081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r>
              <a:rPr lang="ko-KR" altLang="en-US" sz="4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등급 이하</a:t>
            </a:r>
            <a:r>
              <a:rPr lang="en-US" altLang="ko-KR" sz="4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en-US" altLang="ko-KR" sz="48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149</a:t>
            </a:r>
            <a:r>
              <a:rPr lang="ko-KR" altLang="en-US" sz="48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점</a:t>
            </a:r>
            <a:r>
              <a:rPr lang="en-US" altLang="ko-KR" sz="48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48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국보</a:t>
            </a:r>
            <a:r>
              <a:rPr lang="en-US" altLang="ko-KR" sz="48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31</a:t>
            </a:r>
            <a:r>
              <a:rPr lang="ko-KR" altLang="en-US" sz="48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점</a:t>
            </a:r>
            <a:r>
              <a:rPr lang="en-US" altLang="ko-KR" sz="48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sz="48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보물</a:t>
            </a:r>
            <a:r>
              <a:rPr lang="en-US" altLang="ko-KR" sz="48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118</a:t>
            </a:r>
            <a:r>
              <a:rPr lang="ko-KR" altLang="en-US" sz="48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점</a:t>
            </a:r>
            <a:r>
              <a:rPr lang="en-US" altLang="ko-KR" sz="48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r>
              <a:rPr lang="ko-KR" altLang="en-US" sz="48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67870" y="3988221"/>
            <a:ext cx="8712642" cy="15081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144</a:t>
            </a:r>
            <a:r>
              <a:rPr lang="ko-KR" altLang="en-US" sz="44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점 국보</a:t>
            </a:r>
            <a:r>
              <a:rPr lang="en-US" altLang="ko-KR" sz="44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·</a:t>
            </a:r>
            <a:r>
              <a:rPr lang="ko-KR" altLang="en-US" sz="44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보물</a:t>
            </a:r>
            <a:r>
              <a:rPr lang="ko-KR" altLang="en-US" sz="4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sz="4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고딕 Std B" pitchFamily="34" charset="-127"/>
                <a:ea typeface="Adobe 고딕 Std B" pitchFamily="34" charset="-127"/>
              </a:rPr>
              <a:t>中</a:t>
            </a:r>
            <a:r>
              <a:rPr lang="en-US" altLang="ko-KR" sz="36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altLang="ko-KR" sz="48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93</a:t>
            </a:r>
            <a:r>
              <a:rPr lang="ko-KR" altLang="en-US" sz="48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점</a:t>
            </a:r>
            <a:r>
              <a:rPr lang="en-US" altLang="ko-KR" sz="48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(65%)</a:t>
            </a:r>
            <a:r>
              <a:rPr lang="ko-KR" altLang="en-US" sz="36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US" altLang="ko-KR" sz="3600" b="1" spc="-15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ko-KR" altLang="en-US" sz="4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과거 정기조사와 동일 문제점 지적 </a:t>
            </a:r>
            <a:endParaRPr lang="en-US" altLang="ko-KR" sz="4400" b="1" spc="-15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89284" y="3818944"/>
            <a:ext cx="45672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(2010. 2012 </a:t>
            </a:r>
            <a:r>
              <a:rPr lang="ko-KR" altLang="en-US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정기점검 실적 없는 보물 </a:t>
            </a:r>
            <a:r>
              <a:rPr lang="en-US" altLang="ko-KR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ko-KR" altLang="en-US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점 제외</a:t>
            </a:r>
            <a:r>
              <a:rPr lang="en-US" altLang="ko-KR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590015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상단바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09" y="295484"/>
            <a:ext cx="9162581" cy="821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61517" y="456233"/>
            <a:ext cx="73548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r>
              <a:rPr lang="ko-KR" altLang="en-US" sz="32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등급 이하 문화재의 과거 정기조사 분석</a:t>
            </a:r>
            <a:endParaRPr lang="ko-KR" altLang="en-US" sz="3200" b="1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2" name="Picture 4" descr="C:\Users\Administrator\Desktop\캡처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19" y="2204864"/>
            <a:ext cx="9037521" cy="3232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5671170" y="266910"/>
            <a:ext cx="11605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2010, 2012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16174" y="255422"/>
            <a:ext cx="11605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16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특별점검</a:t>
            </a:r>
            <a:r>
              <a:rPr lang="en-US" altLang="ko-KR" sz="16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751725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상단바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09" y="295484"/>
            <a:ext cx="9162581" cy="821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04925" y="398484"/>
            <a:ext cx="65261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문화재 정기조사 뭐 하러 하나</a:t>
            </a:r>
            <a:r>
              <a:rPr lang="en-US" altLang="ko-KR" sz="36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?! </a:t>
            </a:r>
            <a:endParaRPr lang="ko-KR" altLang="en-US" sz="3600" b="1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4981" y="1316293"/>
            <a:ext cx="62584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[</a:t>
            </a:r>
            <a:r>
              <a:rPr lang="ko-KR" altLang="en-US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사례</a:t>
            </a:r>
            <a:r>
              <a:rPr lang="en-US" altLang="ko-KR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1.] </a:t>
            </a:r>
            <a:r>
              <a:rPr lang="ko-KR" altLang="en-US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국보 제</a:t>
            </a:r>
            <a:r>
              <a:rPr lang="en-US" altLang="ko-KR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47</a:t>
            </a:r>
            <a:r>
              <a:rPr lang="ko-KR" altLang="en-US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호 하동 </a:t>
            </a:r>
            <a:r>
              <a:rPr lang="ko-KR" altLang="en-US" sz="2400" b="1" spc="-150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쌍계사</a:t>
            </a:r>
            <a:r>
              <a:rPr lang="ko-KR" altLang="en-US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sz="2400" b="1" spc="-150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진감선사탑비</a:t>
            </a:r>
            <a:endParaRPr lang="en-US" altLang="ko-KR" sz="2400" b="1" spc="-15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2" descr="C:\Users\Administrator\Desktop\사진\국4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916831"/>
            <a:ext cx="2628002" cy="46906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dministrator\Desktop\사진\국47_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4085" y="1916831"/>
            <a:ext cx="2468195" cy="46906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9556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상단바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09" y="295484"/>
            <a:ext cx="9162581" cy="821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04925" y="398484"/>
            <a:ext cx="65261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문화재 정기조사 뭐 하러 하나</a:t>
            </a:r>
            <a:r>
              <a:rPr lang="en-US" altLang="ko-KR" sz="36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?! </a:t>
            </a:r>
            <a:endParaRPr lang="ko-KR" altLang="en-US" sz="3600" b="1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4981" y="1316293"/>
            <a:ext cx="62584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[</a:t>
            </a:r>
            <a:r>
              <a:rPr lang="ko-KR" altLang="en-US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사례</a:t>
            </a:r>
            <a:r>
              <a:rPr lang="en-US" altLang="ko-KR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1.] </a:t>
            </a:r>
            <a:r>
              <a:rPr lang="ko-KR" altLang="en-US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국보 제</a:t>
            </a:r>
            <a:r>
              <a:rPr lang="en-US" altLang="ko-KR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47</a:t>
            </a:r>
            <a:r>
              <a:rPr lang="ko-KR" altLang="en-US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호 하동 </a:t>
            </a:r>
            <a:r>
              <a:rPr lang="ko-KR" altLang="en-US" sz="2400" b="1" spc="-150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쌍계사</a:t>
            </a:r>
            <a:r>
              <a:rPr lang="ko-KR" altLang="en-US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sz="2400" b="1" spc="-150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진감선사탑비</a:t>
            </a:r>
            <a:endParaRPr lang="en-US" altLang="ko-KR" sz="2400" b="1" spc="-15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92382" y="2022313"/>
            <a:ext cx="8872106" cy="1188341"/>
            <a:chOff x="92382" y="2022313"/>
            <a:chExt cx="8872106" cy="1188341"/>
          </a:xfrm>
        </p:grpSpPr>
        <p:sp>
          <p:nvSpPr>
            <p:cNvPr id="13" name="TextBox 12"/>
            <p:cNvSpPr txBox="1"/>
            <p:nvPr/>
          </p:nvSpPr>
          <p:spPr>
            <a:xfrm>
              <a:off x="92382" y="2022313"/>
              <a:ext cx="226857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2000" b="1" spc="-15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◈ </a:t>
              </a:r>
              <a:r>
                <a:rPr lang="en-US" altLang="ko-KR" sz="2000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2010</a:t>
              </a:r>
              <a:r>
                <a:rPr lang="ko-KR" altLang="en-US" sz="2000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년 정기조사</a:t>
              </a:r>
              <a:endParaRPr lang="ko-KR" altLang="en-US" sz="2000" b="1" spc="-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" name="직사각형 1"/>
            <p:cNvSpPr/>
            <p:nvPr/>
          </p:nvSpPr>
          <p:spPr>
            <a:xfrm>
              <a:off x="395536" y="2502768"/>
              <a:ext cx="8568952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2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비신이 전체적으로 균열과 탈락</a:t>
              </a:r>
              <a:r>
                <a:rPr lang="ko-KR" altLang="en-US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현상이 심하며 지지하고 </a:t>
              </a:r>
              <a:r>
                <a:rPr lang="ko-KR" altLang="en-US" sz="20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있는 </a:t>
              </a:r>
              <a:r>
                <a:rPr lang="ko-KR" altLang="en-US" sz="2000" b="1" dirty="0" err="1" smtClean="0">
                  <a:solidFill>
                    <a:srgbClr val="2D019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스테인레스</a:t>
              </a:r>
              <a:r>
                <a:rPr lang="ko-KR" altLang="en-US" sz="2000" b="1" dirty="0" smtClean="0">
                  <a:solidFill>
                    <a:srgbClr val="2D019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ko-KR" altLang="en-US" sz="2000" b="1" dirty="0">
                  <a:solidFill>
                    <a:srgbClr val="2D019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판에 의한 오염</a:t>
              </a:r>
              <a:r>
                <a:rPr lang="ko-KR" altLang="en-US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이 있음</a:t>
              </a:r>
              <a:r>
                <a:rPr lang="en-US" altLang="ko-K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. </a:t>
              </a:r>
              <a:r>
                <a:rPr lang="ko-KR" altLang="en-US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보호책 정비가 필요</a:t>
              </a:r>
              <a:r>
                <a:rPr lang="en-US" altLang="ko-K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.</a:t>
              </a:r>
            </a:p>
          </p:txBody>
        </p:sp>
      </p:grpSp>
      <p:grpSp>
        <p:nvGrpSpPr>
          <p:cNvPr id="5" name="그룹 4"/>
          <p:cNvGrpSpPr/>
          <p:nvPr/>
        </p:nvGrpSpPr>
        <p:grpSpPr>
          <a:xfrm>
            <a:off x="94981" y="3564884"/>
            <a:ext cx="8869507" cy="1487781"/>
            <a:chOff x="94981" y="3564884"/>
            <a:chExt cx="8869507" cy="1487781"/>
          </a:xfrm>
        </p:grpSpPr>
        <p:sp>
          <p:nvSpPr>
            <p:cNvPr id="17" name="TextBox 16"/>
            <p:cNvSpPr txBox="1"/>
            <p:nvPr/>
          </p:nvSpPr>
          <p:spPr>
            <a:xfrm>
              <a:off x="94981" y="3564884"/>
              <a:ext cx="233910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2000" b="1" spc="-15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◈ </a:t>
              </a:r>
              <a:r>
                <a:rPr lang="en-US" altLang="ko-KR" sz="2000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2014</a:t>
              </a:r>
              <a:r>
                <a:rPr lang="ko-KR" altLang="en-US" sz="2000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년 특별점검 </a:t>
              </a:r>
              <a:endParaRPr lang="ko-KR" altLang="en-US" sz="4000" b="1" spc="-15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395536" y="4037002"/>
              <a:ext cx="8568952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2000" b="1" spc="-15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비신표면의 균열과 탈락</a:t>
              </a:r>
              <a:r>
                <a:rPr lang="en-US" altLang="ko-KR" sz="2000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, </a:t>
              </a:r>
              <a:r>
                <a:rPr lang="ko-KR" altLang="en-US" sz="2000" b="1" spc="-150" dirty="0" smtClean="0">
                  <a:solidFill>
                    <a:srgbClr val="2D019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스테인리스 보강재의 부식 및 시멘트 </a:t>
              </a:r>
              <a:r>
                <a:rPr lang="ko-KR" altLang="en-US" sz="2000" b="1" spc="-150" dirty="0" err="1" smtClean="0">
                  <a:solidFill>
                    <a:srgbClr val="2D019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몰탈에서</a:t>
              </a:r>
              <a:r>
                <a:rPr lang="ko-KR" altLang="en-US" sz="2000" b="1" spc="-150" dirty="0" smtClean="0">
                  <a:solidFill>
                    <a:srgbClr val="2D019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발생된 </a:t>
              </a:r>
              <a:r>
                <a:rPr lang="en-US" altLang="ko-KR" sz="2000" b="1" spc="-150" dirty="0" smtClean="0">
                  <a:solidFill>
                    <a:srgbClr val="2D019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</a:t>
              </a:r>
              <a:r>
                <a:rPr lang="ko-KR" altLang="en-US" sz="2000" b="1" spc="-150" dirty="0" smtClean="0">
                  <a:solidFill>
                    <a:srgbClr val="2D019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차 오염</a:t>
              </a:r>
              <a:r>
                <a:rPr lang="ko-KR" altLang="en-US" sz="2000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등이 관찰되므로 비신 해체 후 세척</a:t>
              </a:r>
              <a:r>
                <a:rPr lang="en-US" altLang="ko-KR" sz="2000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, </a:t>
              </a:r>
              <a:r>
                <a:rPr lang="ko-KR" altLang="en-US" sz="2000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보강 지지대 교체 등 종합적인 보존대책 마련 필요</a:t>
              </a:r>
              <a:endParaRPr lang="en-US" altLang="ko-KR" sz="2000" b="1" spc="-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94981" y="5405154"/>
            <a:ext cx="8869507" cy="987555"/>
            <a:chOff x="94981" y="5405154"/>
            <a:chExt cx="8869507" cy="987555"/>
          </a:xfrm>
        </p:grpSpPr>
        <p:sp>
          <p:nvSpPr>
            <p:cNvPr id="20" name="TextBox 19"/>
            <p:cNvSpPr txBox="1"/>
            <p:nvPr/>
          </p:nvSpPr>
          <p:spPr>
            <a:xfrm>
              <a:off x="94981" y="5405154"/>
              <a:ext cx="313579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2000" b="1" spc="-15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◈ </a:t>
              </a:r>
              <a:r>
                <a:rPr lang="ko-KR" altLang="en-US" sz="2000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최근</a:t>
              </a:r>
              <a:r>
                <a:rPr lang="en-US" altLang="ko-KR" sz="2000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3</a:t>
              </a:r>
              <a:r>
                <a:rPr lang="ko-KR" altLang="en-US" sz="2000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년 </a:t>
              </a:r>
              <a:r>
                <a:rPr lang="ko-KR" altLang="en-US" sz="2000" b="1" spc="-15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쌍계사</a:t>
              </a:r>
              <a:r>
                <a:rPr lang="ko-KR" altLang="en-US" sz="2000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예산지원</a:t>
              </a:r>
              <a:endParaRPr lang="ko-KR" altLang="en-US" sz="2000" b="1" spc="-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395536" y="5807934"/>
              <a:ext cx="8568952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2400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총 </a:t>
              </a:r>
              <a:r>
                <a:rPr lang="en-US" altLang="ko-KR" sz="2400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5</a:t>
              </a:r>
              <a:r>
                <a:rPr lang="ko-KR" altLang="en-US" sz="2400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억</a:t>
              </a:r>
              <a:r>
                <a:rPr lang="en-US" altLang="ko-KR" sz="2400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5,000</a:t>
              </a:r>
              <a:r>
                <a:rPr lang="ko-KR" altLang="en-US" sz="2400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만원 지원 </a:t>
              </a:r>
              <a:r>
                <a:rPr lang="en-US" altLang="ko-KR" sz="3200" b="1" spc="-150" dirty="0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(</a:t>
              </a:r>
              <a:r>
                <a:rPr lang="ko-KR" altLang="en-US" sz="3200" b="1" spc="-150" dirty="0" err="1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진감선사탑비</a:t>
              </a:r>
              <a:r>
                <a:rPr lang="ko-KR" altLang="en-US" sz="3200" b="1" spc="-150" dirty="0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수리비는 </a:t>
              </a:r>
              <a:r>
                <a:rPr lang="en-US" altLang="ko-KR" sz="3200" b="1" spc="-150" dirty="0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0</a:t>
              </a:r>
              <a:r>
                <a:rPr lang="ko-KR" altLang="en-US" sz="3200" b="1" spc="-150" dirty="0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원</a:t>
              </a:r>
              <a:r>
                <a:rPr lang="en-US" altLang="ko-KR" sz="3200" b="1" spc="-150" dirty="0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)</a:t>
              </a:r>
              <a:endParaRPr lang="en-US" altLang="ko-KR" sz="3200" b="1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 rot="20493927">
            <a:off x="3258238" y="3732256"/>
            <a:ext cx="247054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72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r>
              <a:rPr lang="ko-KR" altLang="en-US" sz="72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등급</a:t>
            </a:r>
            <a:endParaRPr lang="en-US" altLang="ko-KR" sz="7200" b="1" spc="-15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8483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상단바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09" y="295484"/>
            <a:ext cx="9162581" cy="821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04925" y="398484"/>
            <a:ext cx="65261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문화재 정기조사 뭐 하러 하나</a:t>
            </a:r>
            <a:r>
              <a:rPr lang="en-US" altLang="ko-KR" sz="36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?! </a:t>
            </a:r>
            <a:endParaRPr lang="ko-KR" altLang="en-US" sz="3600" b="1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4981" y="1316293"/>
            <a:ext cx="62584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[</a:t>
            </a:r>
            <a:r>
              <a:rPr lang="ko-KR" altLang="en-US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사례</a:t>
            </a:r>
            <a:r>
              <a:rPr lang="en-US" altLang="ko-KR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2.] </a:t>
            </a:r>
            <a:r>
              <a:rPr lang="ko-KR" altLang="en-US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보물 제</a:t>
            </a:r>
            <a:r>
              <a:rPr lang="en-US" altLang="ko-KR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39</a:t>
            </a:r>
            <a:r>
              <a:rPr lang="ko-KR" altLang="en-US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호 남원 </a:t>
            </a:r>
            <a:r>
              <a:rPr lang="ko-KR" altLang="en-US" sz="2400" b="1" spc="-150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실상사</a:t>
            </a:r>
            <a:r>
              <a:rPr lang="ko-KR" altLang="en-US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sz="2400" b="1" spc="-15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증</a:t>
            </a:r>
            <a:r>
              <a:rPr lang="ko-KR" altLang="en-US" sz="2400" b="1" spc="-150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각대사탑비</a:t>
            </a:r>
            <a:endParaRPr lang="en-US" altLang="ko-KR" sz="2400" b="1" spc="-15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C:\Users\Administrator\Desktop\사진\보3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809" y="1916832"/>
            <a:ext cx="3528392" cy="235226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dministrator\Desktop\사진\보39_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7201" y="1916833"/>
            <a:ext cx="3531183" cy="23522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Administrator\Desktop\사진\보39_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809" y="4237551"/>
            <a:ext cx="3528392" cy="235226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Administrator\Desktop\사진\보39_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7201" y="4256904"/>
            <a:ext cx="3531183" cy="23329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1148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상단바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09" y="295484"/>
            <a:ext cx="9162581" cy="821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04925" y="398484"/>
            <a:ext cx="65261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문화재 정기조사 뭐 하러 하나</a:t>
            </a:r>
            <a:r>
              <a:rPr lang="en-US" altLang="ko-KR" sz="36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?! </a:t>
            </a:r>
            <a:endParaRPr lang="ko-KR" altLang="en-US" sz="3600" b="1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4981" y="1316293"/>
            <a:ext cx="62584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[</a:t>
            </a:r>
            <a:r>
              <a:rPr lang="ko-KR" altLang="en-US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사례</a:t>
            </a:r>
            <a:r>
              <a:rPr lang="en-US" altLang="ko-KR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2.] </a:t>
            </a:r>
            <a:r>
              <a:rPr lang="ko-KR" altLang="en-US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보물 제</a:t>
            </a:r>
            <a:r>
              <a:rPr lang="en-US" altLang="ko-KR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39</a:t>
            </a:r>
            <a:r>
              <a:rPr lang="ko-KR" altLang="en-US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호 남원 </a:t>
            </a:r>
            <a:r>
              <a:rPr lang="ko-KR" altLang="en-US" sz="2400" b="1" spc="-150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실상사</a:t>
            </a:r>
            <a:r>
              <a:rPr lang="ko-KR" altLang="en-US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sz="2400" b="1" spc="-15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증</a:t>
            </a:r>
            <a:r>
              <a:rPr lang="ko-KR" altLang="en-US" sz="2400" b="1" spc="-150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각대사탑비</a:t>
            </a:r>
            <a:endParaRPr lang="en-US" altLang="ko-KR" sz="2400" b="1" spc="-15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92382" y="2022313"/>
            <a:ext cx="8872106" cy="1188341"/>
            <a:chOff x="92382" y="2022313"/>
            <a:chExt cx="8872106" cy="1188341"/>
          </a:xfrm>
        </p:grpSpPr>
        <p:sp>
          <p:nvSpPr>
            <p:cNvPr id="13" name="TextBox 12"/>
            <p:cNvSpPr txBox="1"/>
            <p:nvPr/>
          </p:nvSpPr>
          <p:spPr>
            <a:xfrm>
              <a:off x="92382" y="2022313"/>
              <a:ext cx="226857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2000" b="1" spc="-15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◈ </a:t>
              </a:r>
              <a:r>
                <a:rPr lang="en-US" altLang="ko-KR" sz="2000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2012</a:t>
              </a:r>
              <a:r>
                <a:rPr lang="ko-KR" altLang="en-US" sz="2000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년 정기조사</a:t>
              </a:r>
              <a:endParaRPr lang="ko-KR" altLang="en-US" sz="2000" b="1" spc="-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" name="직사각형 1"/>
            <p:cNvSpPr/>
            <p:nvPr/>
          </p:nvSpPr>
          <p:spPr>
            <a:xfrm>
              <a:off x="395536" y="2502768"/>
              <a:ext cx="8568952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2000" b="1" spc="-15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귀부 전체에 </a:t>
              </a:r>
              <a:r>
                <a:rPr lang="ko-KR" altLang="en-US" sz="2000" b="1" spc="-150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박리박락이</a:t>
              </a:r>
              <a:r>
                <a:rPr lang="ko-KR" altLang="en-US" sz="2000" b="1" spc="-15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심해 조각을 알아볼 수 없게 하고 있어 </a:t>
              </a:r>
              <a:r>
                <a:rPr lang="ko-KR" altLang="en-US" sz="2000" b="1" spc="-15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시급한 조치 필요</a:t>
              </a:r>
              <a:r>
                <a:rPr lang="en-US" altLang="ko-KR" sz="2000" b="1" spc="-15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. </a:t>
              </a:r>
              <a:r>
                <a:rPr lang="ko-KR" altLang="en-US" sz="2000" b="1" spc="-150" dirty="0">
                  <a:solidFill>
                    <a:srgbClr val="2D019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깨진 이수의 틈 사이로 이물질</a:t>
              </a:r>
              <a:r>
                <a:rPr lang="ko-KR" altLang="en-US" sz="2000" b="1" spc="-15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끼고 있음</a:t>
              </a:r>
              <a:r>
                <a:rPr lang="en-US" altLang="ko-KR" sz="2000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.</a:t>
              </a:r>
              <a:endParaRPr lang="en-US" altLang="ko-KR" sz="2000" b="1" spc="-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5" name="그룹 4"/>
          <p:cNvGrpSpPr/>
          <p:nvPr/>
        </p:nvGrpSpPr>
        <p:grpSpPr>
          <a:xfrm>
            <a:off x="94981" y="3564884"/>
            <a:ext cx="8869507" cy="1180004"/>
            <a:chOff x="94981" y="3564884"/>
            <a:chExt cx="8869507" cy="1180004"/>
          </a:xfrm>
        </p:grpSpPr>
        <p:sp>
          <p:nvSpPr>
            <p:cNvPr id="17" name="TextBox 16"/>
            <p:cNvSpPr txBox="1"/>
            <p:nvPr/>
          </p:nvSpPr>
          <p:spPr>
            <a:xfrm>
              <a:off x="94981" y="3564884"/>
              <a:ext cx="233910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2000" b="1" spc="-15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◈ </a:t>
              </a:r>
              <a:r>
                <a:rPr lang="en-US" altLang="ko-KR" sz="2000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2014</a:t>
              </a:r>
              <a:r>
                <a:rPr lang="ko-KR" altLang="en-US" sz="2000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년 특별점검 </a:t>
              </a:r>
              <a:endParaRPr lang="ko-KR" altLang="en-US" sz="4000" b="1" spc="-15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395536" y="4037002"/>
              <a:ext cx="8568952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2000" b="1" spc="-15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이수의 균열</a:t>
              </a:r>
              <a:r>
                <a:rPr lang="en-US" altLang="ko-KR" sz="2000" b="1" spc="-15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, </a:t>
              </a:r>
              <a:r>
                <a:rPr lang="ko-KR" altLang="en-US" sz="2000" b="1" spc="-15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귀부의 </a:t>
              </a:r>
              <a:r>
                <a:rPr lang="ko-KR" altLang="en-US" sz="2000" b="1" spc="-150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박리박락이</a:t>
              </a:r>
              <a:r>
                <a:rPr lang="ko-KR" altLang="en-US" sz="2000" b="1" spc="-15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발생한 부분은 훼손이 가중될 가능성</a:t>
              </a:r>
              <a:r>
                <a:rPr lang="ko-KR" altLang="en-US" sz="2000" b="1" spc="-15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이 있으므로 보존처리가 요구됨</a:t>
              </a:r>
              <a:r>
                <a:rPr lang="en-US" altLang="ko-KR" sz="2000" b="1" spc="-15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. </a:t>
              </a:r>
              <a:r>
                <a:rPr lang="ko-KR" altLang="en-US" sz="2000" b="1" spc="-15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탑비 표면 </a:t>
              </a:r>
              <a:r>
                <a:rPr lang="ko-KR" altLang="en-US" sz="2000" b="1" spc="-150" dirty="0">
                  <a:solidFill>
                    <a:srgbClr val="2D019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전체에 피복되어 있는 지의류 등</a:t>
              </a:r>
              <a:r>
                <a:rPr lang="ko-KR" altLang="en-US" sz="2000" b="1" spc="-15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제거 필요</a:t>
              </a:r>
              <a:r>
                <a:rPr lang="en-US" altLang="ko-KR" sz="2000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.</a:t>
              </a:r>
              <a:endParaRPr lang="en-US" altLang="ko-KR" sz="2000" b="1" spc="-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94981" y="5405154"/>
            <a:ext cx="8869507" cy="987555"/>
            <a:chOff x="94981" y="5405154"/>
            <a:chExt cx="8869507" cy="987555"/>
          </a:xfrm>
        </p:grpSpPr>
        <p:sp>
          <p:nvSpPr>
            <p:cNvPr id="20" name="TextBox 19"/>
            <p:cNvSpPr txBox="1"/>
            <p:nvPr/>
          </p:nvSpPr>
          <p:spPr>
            <a:xfrm>
              <a:off x="94981" y="5405154"/>
              <a:ext cx="313579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2000" b="1" spc="-15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◈ </a:t>
              </a:r>
              <a:r>
                <a:rPr lang="ko-KR" altLang="en-US" sz="2000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최근</a:t>
              </a:r>
              <a:r>
                <a:rPr lang="en-US" altLang="ko-KR" sz="2000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3</a:t>
              </a:r>
              <a:r>
                <a:rPr lang="ko-KR" altLang="en-US" sz="2000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년 </a:t>
              </a:r>
              <a:r>
                <a:rPr lang="ko-KR" altLang="en-US" sz="2000" b="1" spc="-15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실상사</a:t>
              </a:r>
              <a:r>
                <a:rPr lang="ko-KR" altLang="en-US" sz="2000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예산지원</a:t>
              </a:r>
              <a:endParaRPr lang="ko-KR" altLang="en-US" sz="2000" b="1" spc="-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395536" y="5807934"/>
              <a:ext cx="8568952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2400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총 </a:t>
              </a:r>
              <a:r>
                <a:rPr lang="en-US" altLang="ko-KR" sz="2400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36</a:t>
              </a:r>
              <a:r>
                <a:rPr lang="ko-KR" altLang="en-US" sz="2400" b="1" spc="-15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억원</a:t>
              </a:r>
              <a:r>
                <a:rPr lang="ko-KR" altLang="en-US" sz="2400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지원 </a:t>
              </a:r>
              <a:r>
                <a:rPr lang="en-US" altLang="ko-KR" sz="3200" b="1" spc="-150" dirty="0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(</a:t>
              </a:r>
              <a:r>
                <a:rPr lang="ko-KR" altLang="en-US" sz="3200" b="1" spc="-150" dirty="0" err="1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증각대사탑비</a:t>
              </a:r>
              <a:r>
                <a:rPr lang="ko-KR" altLang="en-US" sz="3200" b="1" spc="-150" dirty="0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수리비는 </a:t>
              </a:r>
              <a:r>
                <a:rPr lang="en-US" altLang="ko-KR" sz="3200" b="1" spc="-150" dirty="0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0</a:t>
              </a:r>
              <a:r>
                <a:rPr lang="ko-KR" altLang="en-US" sz="3200" b="1" spc="-150" dirty="0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원</a:t>
              </a:r>
              <a:r>
                <a:rPr lang="en-US" altLang="ko-KR" sz="3200" b="1" spc="-150" dirty="0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)</a:t>
              </a:r>
              <a:endParaRPr lang="en-US" altLang="ko-KR" sz="3200" b="1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 rot="20493927">
            <a:off x="3258238" y="3732256"/>
            <a:ext cx="247054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72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r>
              <a:rPr lang="ko-KR" altLang="en-US" sz="72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등급</a:t>
            </a:r>
            <a:endParaRPr lang="en-US" altLang="ko-KR" sz="7200" b="1" spc="-15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58341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상단바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09" y="295484"/>
            <a:ext cx="9162581" cy="821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680602" y="383095"/>
            <a:ext cx="57839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문화재 정기조사 뭐 하러 하나</a:t>
            </a:r>
            <a:r>
              <a:rPr lang="en-US" altLang="ko-KR" sz="32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?! </a:t>
            </a:r>
            <a:endParaRPr lang="ko-KR" altLang="en-US" sz="3200" b="1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95255" y="1757715"/>
            <a:ext cx="8597225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60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93</a:t>
            </a:r>
            <a:r>
              <a:rPr lang="ko-KR" altLang="en-US" sz="6000" b="1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점</a:t>
            </a:r>
            <a:r>
              <a:rPr lang="ko-KR" altLang="en-US" sz="60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sz="60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中</a:t>
            </a:r>
            <a:r>
              <a:rPr lang="ko-KR" altLang="en-US" sz="60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sz="60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28</a:t>
            </a:r>
            <a:r>
              <a:rPr lang="ko-KR" altLang="en-US" sz="60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점</a:t>
            </a:r>
            <a:r>
              <a:rPr lang="en-US" altLang="ko-KR" sz="32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32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국보</a:t>
            </a:r>
            <a:r>
              <a:rPr lang="en-US" altLang="ko-KR" sz="32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:3, </a:t>
            </a:r>
            <a:r>
              <a:rPr lang="ko-KR" altLang="en-US" sz="32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보물</a:t>
            </a:r>
            <a:r>
              <a:rPr lang="en-US" altLang="ko-KR" sz="32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:25)</a:t>
            </a:r>
          </a:p>
          <a:p>
            <a:pPr>
              <a:lnSpc>
                <a:spcPct val="150000"/>
              </a:lnSpc>
            </a:pPr>
            <a:r>
              <a:rPr lang="ko-KR" altLang="en-US" sz="32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</a:t>
            </a:r>
            <a:r>
              <a:rPr lang="ko-KR" altLang="en-US" sz="3600" b="1" spc="-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정기조사 지적 사항 후속 조치 전무</a:t>
            </a:r>
            <a:r>
              <a:rPr lang="en-US" altLang="ko-KR" sz="3600" b="1" spc="-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51520" y="4431883"/>
            <a:ext cx="8597225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연간 문화재보수정비 예산</a:t>
            </a:r>
            <a:r>
              <a:rPr lang="ko-KR" altLang="en-US" sz="36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sz="44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2,000</a:t>
            </a:r>
            <a:r>
              <a:rPr lang="ko-KR" altLang="en-US" sz="4400" b="1" spc="-15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억원</a:t>
            </a:r>
            <a:r>
              <a:rPr lang="ko-KR" altLang="en-US" sz="40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sz="4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고딕 Std B" pitchFamily="34" charset="-127"/>
                <a:ea typeface="Adobe 고딕 Std B" pitchFamily="34" charset="-127"/>
              </a:rPr>
              <a:t>中</a:t>
            </a:r>
            <a:endParaRPr lang="en-US" altLang="ko-KR" sz="3600" b="1" spc="-15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고딕 Std B" pitchFamily="34" charset="-127"/>
              <a:ea typeface="Adobe 고딕 Std B" pitchFamily="34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3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이들</a:t>
            </a:r>
            <a:r>
              <a:rPr lang="ko-KR" altLang="en-US" sz="34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sz="3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28</a:t>
            </a:r>
            <a:r>
              <a:rPr lang="ko-KR" altLang="en-US" sz="3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점 국보</a:t>
            </a:r>
            <a:r>
              <a:rPr lang="en-US" altLang="ko-KR" sz="3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·</a:t>
            </a:r>
            <a:r>
              <a:rPr lang="ko-KR" altLang="en-US" sz="3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보물</a:t>
            </a:r>
            <a:r>
              <a:rPr lang="ko-KR" altLang="en-US" sz="36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sz="48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투입 예산은 </a:t>
            </a:r>
            <a:r>
              <a:rPr lang="en-US" altLang="ko-KR" sz="48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  <a:r>
              <a:rPr lang="ko-KR" altLang="en-US" sz="48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원</a:t>
            </a:r>
            <a:r>
              <a:rPr lang="en-US" altLang="ko-KR" sz="48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r>
              <a:rPr lang="en-US" altLang="ko-KR" sz="48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683134" y="3094598"/>
            <a:ext cx="17508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(2010</a:t>
            </a:r>
            <a:r>
              <a:rPr lang="ko-KR" altLang="en-US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년</a:t>
            </a:r>
            <a:r>
              <a:rPr lang="en-US" altLang="ko-KR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2012</a:t>
            </a:r>
            <a:r>
              <a:rPr lang="ko-KR" altLang="en-US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년</a:t>
            </a:r>
            <a:r>
              <a:rPr lang="en-US" altLang="ko-KR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ko-KR" altLang="en-US" b="1" spc="-15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90696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상단바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09" y="295484"/>
            <a:ext cx="9162581" cy="821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558247" y="383094"/>
            <a:ext cx="40286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무늬만 후속조치</a:t>
            </a:r>
            <a:r>
              <a:rPr lang="en-US" altLang="ko-KR" sz="36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?! </a:t>
            </a:r>
            <a:endParaRPr lang="ko-KR" altLang="en-US" sz="3600" b="1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4981" y="1316293"/>
            <a:ext cx="56813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[</a:t>
            </a:r>
            <a:r>
              <a:rPr lang="ko-KR" altLang="en-US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사례</a:t>
            </a:r>
            <a:r>
              <a:rPr lang="en-US" altLang="ko-KR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3.] </a:t>
            </a:r>
            <a:r>
              <a:rPr lang="ko-KR" altLang="en-US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국보 제</a:t>
            </a:r>
            <a:r>
              <a:rPr lang="en-US" altLang="ko-KR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</a:t>
            </a:r>
            <a:r>
              <a:rPr lang="ko-KR" altLang="en-US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호 강진 </a:t>
            </a:r>
            <a:r>
              <a:rPr lang="ko-KR" altLang="en-US" sz="2400" b="1" spc="-150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무위사</a:t>
            </a:r>
            <a:r>
              <a:rPr lang="ko-KR" altLang="en-US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극락보전</a:t>
            </a:r>
            <a:endParaRPr lang="en-US" altLang="ko-KR" sz="2400" b="1" spc="-15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C:\Users\Administrator\Desktop\사진\국13_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8426" y="1844825"/>
            <a:ext cx="3505942" cy="46769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Administrator\Desktop\사진\국13_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9273" y="4221088"/>
            <a:ext cx="3069154" cy="230066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Administrator\Desktop\사진\국1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9273" y="1844824"/>
            <a:ext cx="3069154" cy="23042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7786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상단바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09" y="295484"/>
            <a:ext cx="9162581" cy="821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558247" y="383094"/>
            <a:ext cx="40286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무늬만 후속조치</a:t>
            </a:r>
            <a:r>
              <a:rPr lang="en-US" altLang="ko-KR" sz="36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?! </a:t>
            </a:r>
            <a:endParaRPr lang="ko-KR" altLang="en-US" sz="3600" b="1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4981" y="1316293"/>
            <a:ext cx="56813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[</a:t>
            </a:r>
            <a:r>
              <a:rPr lang="ko-KR" altLang="en-US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사례</a:t>
            </a:r>
            <a:r>
              <a:rPr lang="en-US" altLang="ko-KR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3.] </a:t>
            </a:r>
            <a:r>
              <a:rPr lang="ko-KR" altLang="en-US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국보 제</a:t>
            </a:r>
            <a:r>
              <a:rPr lang="en-US" altLang="ko-KR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</a:t>
            </a:r>
            <a:r>
              <a:rPr lang="ko-KR" altLang="en-US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호 강진 </a:t>
            </a:r>
            <a:r>
              <a:rPr lang="ko-KR" altLang="en-US" sz="2400" b="1" spc="-150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무위사</a:t>
            </a:r>
            <a:r>
              <a:rPr lang="ko-KR" altLang="en-US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극락보전</a:t>
            </a:r>
            <a:endParaRPr lang="en-US" altLang="ko-KR" sz="2400" b="1" spc="-15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92382" y="2022313"/>
            <a:ext cx="8872106" cy="972898"/>
            <a:chOff x="92382" y="2022313"/>
            <a:chExt cx="8872106" cy="972898"/>
          </a:xfrm>
        </p:grpSpPr>
        <p:sp>
          <p:nvSpPr>
            <p:cNvPr id="13" name="TextBox 12"/>
            <p:cNvSpPr txBox="1"/>
            <p:nvPr/>
          </p:nvSpPr>
          <p:spPr>
            <a:xfrm>
              <a:off x="92382" y="2022313"/>
              <a:ext cx="20345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b="1" spc="-15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◈ </a:t>
              </a:r>
              <a:r>
                <a:rPr lang="en-US" altLang="ko-KR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2010</a:t>
              </a:r>
              <a:r>
                <a:rPr lang="ko-KR" altLang="en-US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년 정기조사</a:t>
              </a:r>
              <a:endParaRPr lang="ko-KR" altLang="en-US" b="1" spc="-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" name="직사각형 1"/>
            <p:cNvSpPr/>
            <p:nvPr/>
          </p:nvSpPr>
          <p:spPr>
            <a:xfrm>
              <a:off x="395536" y="2348880"/>
              <a:ext cx="8568952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좌측 후면 </a:t>
              </a:r>
              <a:r>
                <a:rPr lang="ko-KR" altLang="en-US" b="1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하방벽체에</a:t>
              </a:r>
              <a:r>
                <a:rPr lang="ko-KR" altLang="en-US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균열</a:t>
              </a:r>
              <a:r>
                <a:rPr lang="ko-KR" altLang="en-US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이 나있어 관계전문가의 자문을 받아 원인 등을 규명할 필요</a:t>
              </a:r>
              <a:endParaRPr lang="en-US" altLang="ko-K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5" name="그룹 4"/>
          <p:cNvGrpSpPr/>
          <p:nvPr/>
        </p:nvGrpSpPr>
        <p:grpSpPr>
          <a:xfrm>
            <a:off x="94981" y="5229200"/>
            <a:ext cx="8869507" cy="1240640"/>
            <a:chOff x="94981" y="3564884"/>
            <a:chExt cx="8869507" cy="1240640"/>
          </a:xfrm>
        </p:grpSpPr>
        <p:sp>
          <p:nvSpPr>
            <p:cNvPr id="17" name="TextBox 16"/>
            <p:cNvSpPr txBox="1"/>
            <p:nvPr/>
          </p:nvSpPr>
          <p:spPr>
            <a:xfrm>
              <a:off x="94981" y="3564884"/>
              <a:ext cx="209704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b="1" spc="-15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◈ </a:t>
              </a:r>
              <a:r>
                <a:rPr lang="en-US" altLang="ko-KR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2014</a:t>
              </a:r>
              <a:r>
                <a:rPr lang="ko-KR" altLang="en-US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년 특별점검 </a:t>
              </a:r>
              <a:endParaRPr lang="ko-KR" altLang="en-US" b="1" spc="-15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395536" y="3882194"/>
              <a:ext cx="8568952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b="1" dirty="0" err="1" smtClean="0">
                  <a:solidFill>
                    <a:srgbClr val="2D019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좌측면</a:t>
              </a:r>
              <a:r>
                <a:rPr lang="ko-KR" altLang="en-US" b="1" dirty="0" smtClean="0">
                  <a:solidFill>
                    <a:srgbClr val="2D019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기둥의 열화가 진행 </a:t>
              </a:r>
              <a:r>
                <a:rPr lang="ko-KR" altLang="en-US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중이며</a:t>
              </a:r>
              <a:r>
                <a:rPr lang="en-US" altLang="ko-KR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, </a:t>
              </a:r>
              <a:r>
                <a:rPr lang="ko-KR" altLang="en-US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과거 보수 시 </a:t>
              </a:r>
              <a:r>
                <a:rPr lang="ko-KR" altLang="en-US" b="1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충전재로</a:t>
              </a:r>
              <a:r>
                <a:rPr lang="ko-KR" altLang="en-US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사용한 재료의 열화 및 </a:t>
              </a:r>
              <a:r>
                <a:rPr lang="ko-KR" altLang="en-US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탈</a:t>
              </a:r>
              <a:r>
                <a:rPr lang="ko-KR" altLang="en-US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락도 발생하고 있음</a:t>
              </a:r>
              <a:r>
                <a:rPr lang="en-US" altLang="ko-KR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. </a:t>
              </a:r>
              <a:r>
                <a:rPr lang="ko-KR" altLang="en-US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또한 </a:t>
              </a:r>
              <a:r>
                <a:rPr lang="ko-KR" altLang="en-US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벽체의 부분적인 균열</a:t>
              </a:r>
              <a:r>
                <a:rPr lang="en-US" altLang="ko-KR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·</a:t>
              </a:r>
              <a:r>
                <a:rPr lang="ko-KR" altLang="en-US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탈락 변형 관찰</a:t>
              </a:r>
              <a:r>
                <a:rPr lang="ko-KR" altLang="en-US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되므로 </a:t>
              </a:r>
              <a:r>
                <a:rPr lang="ko-KR" altLang="en-US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정밀진단</a:t>
              </a:r>
              <a:r>
                <a:rPr lang="ko-KR" altLang="en-US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실시 필요</a:t>
              </a:r>
              <a:r>
                <a:rPr lang="en-US" altLang="ko-KR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.</a:t>
              </a:r>
              <a:endParaRPr lang="en-US" altLang="ko-K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94981" y="4223277"/>
            <a:ext cx="8869507" cy="719052"/>
            <a:chOff x="94981" y="5405154"/>
            <a:chExt cx="8869507" cy="719052"/>
          </a:xfrm>
        </p:grpSpPr>
        <p:sp>
          <p:nvSpPr>
            <p:cNvPr id="20" name="TextBox 19"/>
            <p:cNvSpPr txBox="1"/>
            <p:nvPr/>
          </p:nvSpPr>
          <p:spPr>
            <a:xfrm>
              <a:off x="94981" y="5405154"/>
              <a:ext cx="38587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2000" b="1" spc="-15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◈ </a:t>
              </a:r>
              <a:r>
                <a:rPr lang="ko-KR" altLang="en-US" sz="2000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정기조사 지적 사항에 대한 조치</a:t>
              </a:r>
              <a:endParaRPr lang="ko-KR" altLang="en-US" sz="2000" b="1" spc="-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395536" y="5724096"/>
              <a:ext cx="856895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2000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2012</a:t>
              </a:r>
              <a:r>
                <a:rPr lang="ko-KR" altLang="en-US" sz="2000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년 안전진단</a:t>
              </a:r>
              <a:r>
                <a:rPr lang="en-US" altLang="ko-KR" sz="2000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, </a:t>
              </a:r>
              <a:r>
                <a:rPr lang="ko-KR" altLang="en-US" sz="2000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방충방부작업 실시</a:t>
              </a:r>
              <a:r>
                <a:rPr lang="en-US" altLang="ko-KR" sz="2000" b="1" spc="-150" dirty="0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(</a:t>
              </a:r>
              <a:r>
                <a:rPr lang="ko-KR" altLang="en-US" sz="2000" b="1" spc="-150" dirty="0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국비</a:t>
              </a:r>
              <a:r>
                <a:rPr lang="en-US" altLang="ko-KR" sz="2000" b="1" spc="-150" dirty="0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, </a:t>
              </a:r>
              <a:r>
                <a:rPr lang="ko-KR" altLang="en-US" sz="2000" b="1" spc="-150" dirty="0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지방비 포함 </a:t>
              </a:r>
              <a:r>
                <a:rPr lang="en-US" altLang="ko-KR" sz="2000" b="1" spc="-150" dirty="0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8,500</a:t>
              </a:r>
              <a:r>
                <a:rPr lang="ko-KR" altLang="en-US" sz="2000" b="1" spc="-150" dirty="0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만원</a:t>
              </a:r>
              <a:r>
                <a:rPr lang="en-US" altLang="ko-KR" sz="2000" b="1" spc="-150" dirty="0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)</a:t>
              </a:r>
              <a:r>
                <a:rPr lang="ko-KR" altLang="en-US" sz="2000" b="1" spc="-150" dirty="0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ko-KR" altLang="en-US" sz="2000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                                                    </a:t>
              </a:r>
              <a:endParaRPr lang="en-US" altLang="ko-KR" sz="2800" b="1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 rot="20493927">
            <a:off x="3301359" y="5403160"/>
            <a:ext cx="266130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7200" b="1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r>
              <a:rPr lang="ko-KR" altLang="en-US" sz="72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등급</a:t>
            </a:r>
            <a:endParaRPr lang="en-US" altLang="ko-KR" sz="7200" b="1" spc="-15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5" name="그룹 14"/>
          <p:cNvGrpSpPr/>
          <p:nvPr/>
        </p:nvGrpSpPr>
        <p:grpSpPr>
          <a:xfrm>
            <a:off x="92382" y="3106496"/>
            <a:ext cx="8872106" cy="970576"/>
            <a:chOff x="92382" y="2022313"/>
            <a:chExt cx="8872106" cy="970576"/>
          </a:xfrm>
        </p:grpSpPr>
        <p:sp>
          <p:nvSpPr>
            <p:cNvPr id="16" name="TextBox 15"/>
            <p:cNvSpPr txBox="1"/>
            <p:nvPr/>
          </p:nvSpPr>
          <p:spPr>
            <a:xfrm>
              <a:off x="92382" y="2022313"/>
              <a:ext cx="20345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b="1" spc="-15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◈ </a:t>
              </a:r>
              <a:r>
                <a:rPr lang="en-US" altLang="ko-KR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2012</a:t>
              </a:r>
              <a:r>
                <a:rPr lang="ko-KR" altLang="en-US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년 정기조사</a:t>
              </a:r>
              <a:endParaRPr lang="ko-KR" altLang="en-US" b="1" spc="-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395536" y="2346558"/>
              <a:ext cx="8568952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b="1" dirty="0" smtClean="0">
                  <a:solidFill>
                    <a:srgbClr val="2D019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기둥의 열화상태가 상당히 진행되었으며</a:t>
              </a:r>
              <a:r>
                <a:rPr lang="en-US" altLang="ko-KR" b="1" dirty="0" smtClean="0">
                  <a:solidFill>
                    <a:srgbClr val="2D019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, </a:t>
              </a:r>
              <a:r>
                <a:rPr lang="ko-KR" altLang="en-US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그 중 좌측 </a:t>
              </a:r>
              <a:r>
                <a:rPr lang="ko-KR" altLang="en-US" b="1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정칸</a:t>
              </a:r>
              <a:r>
                <a:rPr lang="ko-KR" altLang="en-US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우측기둥은 검게 그을려져 있음</a:t>
              </a:r>
              <a:r>
                <a:rPr lang="en-US" altLang="ko-KR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.</a:t>
              </a:r>
              <a:endParaRPr lang="en-US" altLang="ko-K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39863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상단바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09" y="295484"/>
            <a:ext cx="9162581" cy="821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558247" y="383094"/>
            <a:ext cx="40286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무늬만 후속조치</a:t>
            </a:r>
            <a:r>
              <a:rPr lang="en-US" altLang="ko-KR" sz="36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?! </a:t>
            </a:r>
            <a:endParaRPr lang="ko-KR" altLang="en-US" sz="3600" b="1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4981" y="1316293"/>
            <a:ext cx="58400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[</a:t>
            </a:r>
            <a:r>
              <a:rPr lang="ko-KR" altLang="en-US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사례</a:t>
            </a:r>
            <a:r>
              <a:rPr lang="en-US" altLang="ko-KR" sz="2400" b="1" spc="-15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en-US" altLang="ko-KR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.] </a:t>
            </a:r>
            <a:r>
              <a:rPr lang="ko-KR" altLang="en-US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보물 제</a:t>
            </a:r>
            <a:r>
              <a:rPr lang="en-US" altLang="ko-KR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410</a:t>
            </a:r>
            <a:r>
              <a:rPr lang="ko-KR" altLang="en-US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호 정선 </a:t>
            </a:r>
            <a:r>
              <a:rPr lang="ko-KR" altLang="en-US" sz="2400" b="1" spc="-150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정암사</a:t>
            </a:r>
            <a:r>
              <a:rPr lang="ko-KR" altLang="en-US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sz="2400" b="1" spc="-150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수마노탑</a:t>
            </a:r>
            <a:endParaRPr lang="en-US" altLang="ko-KR" sz="2400" b="1" spc="-15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6" name="Picture 2" descr="C:\Users\Administrator\Desktop\사진\보물410-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05" r="10598"/>
          <a:stretch/>
        </p:blipFill>
        <p:spPr bwMode="auto">
          <a:xfrm>
            <a:off x="4408582" y="2420888"/>
            <a:ext cx="4098032" cy="331845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Administrator\Desktop\사진\보물410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" r="12829"/>
          <a:stretch/>
        </p:blipFill>
        <p:spPr bwMode="auto">
          <a:xfrm>
            <a:off x="467544" y="2420888"/>
            <a:ext cx="3748553" cy="33123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0687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상단바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09" y="295484"/>
            <a:ext cx="9162581" cy="821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558247" y="383094"/>
            <a:ext cx="40286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무늬만 후속조치</a:t>
            </a:r>
            <a:r>
              <a:rPr lang="en-US" altLang="ko-KR" sz="36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?! </a:t>
            </a:r>
            <a:endParaRPr lang="ko-KR" altLang="en-US" sz="3600" b="1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4981" y="1316293"/>
            <a:ext cx="58400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[</a:t>
            </a:r>
            <a:r>
              <a:rPr lang="ko-KR" altLang="en-US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사례</a:t>
            </a:r>
            <a:r>
              <a:rPr lang="en-US" altLang="ko-KR" sz="2400" b="1" spc="-15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en-US" altLang="ko-KR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.] </a:t>
            </a:r>
            <a:r>
              <a:rPr lang="ko-KR" altLang="en-US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보물 제</a:t>
            </a:r>
            <a:r>
              <a:rPr lang="en-US" altLang="ko-KR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410</a:t>
            </a:r>
            <a:r>
              <a:rPr lang="ko-KR" altLang="en-US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호 정선 </a:t>
            </a:r>
            <a:r>
              <a:rPr lang="ko-KR" altLang="en-US" sz="2400" b="1" spc="-150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정암사</a:t>
            </a:r>
            <a:r>
              <a:rPr lang="ko-KR" altLang="en-US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sz="2400" b="1" spc="-150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수마노탑</a:t>
            </a:r>
            <a:endParaRPr lang="en-US" altLang="ko-KR" sz="2400" b="1" spc="-15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94981" y="3390790"/>
            <a:ext cx="8869507" cy="974314"/>
            <a:chOff x="94981" y="5405154"/>
            <a:chExt cx="8869507" cy="974314"/>
          </a:xfrm>
        </p:grpSpPr>
        <p:sp>
          <p:nvSpPr>
            <p:cNvPr id="20" name="TextBox 19"/>
            <p:cNvSpPr txBox="1"/>
            <p:nvPr/>
          </p:nvSpPr>
          <p:spPr>
            <a:xfrm>
              <a:off x="94981" y="5405154"/>
              <a:ext cx="4265911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2200" b="1" spc="-15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◈ </a:t>
              </a:r>
              <a:r>
                <a:rPr lang="ko-KR" altLang="en-US" sz="2200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정기조</a:t>
              </a:r>
              <a:r>
                <a:rPr lang="ko-KR" altLang="en-US" sz="2200" b="1" spc="-15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사</a:t>
              </a:r>
              <a:r>
                <a:rPr lang="ko-KR" altLang="en-US" sz="2200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지적 사항에 대한 조치</a:t>
              </a:r>
              <a:endParaRPr lang="ko-KR" altLang="en-US" sz="2200" b="1" spc="-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395536" y="5724096"/>
              <a:ext cx="8568952" cy="65537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ko-KR" sz="2200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2012</a:t>
              </a:r>
              <a:r>
                <a:rPr lang="ko-KR" altLang="en-US" sz="2200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년 보존 처리</a:t>
              </a:r>
              <a:r>
                <a:rPr lang="en-US" altLang="ko-KR" sz="2200" b="1" spc="-150" dirty="0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(</a:t>
              </a:r>
              <a:r>
                <a:rPr lang="ko-KR" altLang="en-US" sz="2200" b="1" spc="-150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국비</a:t>
              </a:r>
              <a:r>
                <a:rPr lang="en-US" altLang="ko-KR" sz="2200" b="1" spc="-150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, </a:t>
              </a:r>
              <a:r>
                <a:rPr lang="ko-KR" altLang="en-US" sz="2200" b="1" spc="-150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지방비 포함 </a:t>
              </a:r>
              <a:r>
                <a:rPr lang="en-US" altLang="ko-KR" sz="2200" b="1" spc="-150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</a:t>
              </a:r>
              <a:r>
                <a:rPr lang="ko-KR" altLang="en-US" sz="2200" b="1" spc="-150" dirty="0" err="1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억원</a:t>
              </a:r>
              <a:r>
                <a:rPr lang="ko-KR" altLang="en-US" sz="2200" b="1" spc="-150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투입</a:t>
              </a:r>
              <a:r>
                <a:rPr lang="en-US" altLang="ko-KR" sz="2200" b="1" spc="-150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)</a:t>
              </a:r>
              <a:r>
                <a:rPr lang="ko-KR" altLang="en-US" sz="2200" b="1" spc="-150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ko-KR" altLang="en-US" sz="2800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                  </a:t>
              </a:r>
              <a:endParaRPr lang="en-US" altLang="ko-KR" sz="3000" b="1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2" name="그룹 21"/>
          <p:cNvGrpSpPr/>
          <p:nvPr/>
        </p:nvGrpSpPr>
        <p:grpSpPr>
          <a:xfrm>
            <a:off x="92382" y="2224608"/>
            <a:ext cx="8872106" cy="803121"/>
            <a:chOff x="92382" y="2022313"/>
            <a:chExt cx="8872106" cy="803121"/>
          </a:xfrm>
        </p:grpSpPr>
        <p:sp>
          <p:nvSpPr>
            <p:cNvPr id="23" name="TextBox 22"/>
            <p:cNvSpPr txBox="1"/>
            <p:nvPr/>
          </p:nvSpPr>
          <p:spPr>
            <a:xfrm>
              <a:off x="92382" y="2022313"/>
              <a:ext cx="2499402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2200" b="1" spc="-15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◈ </a:t>
              </a:r>
              <a:r>
                <a:rPr lang="en-US" altLang="ko-KR" sz="2200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2010</a:t>
              </a:r>
              <a:r>
                <a:rPr lang="ko-KR" altLang="en-US" sz="2200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년 정기조사</a:t>
              </a:r>
              <a:endParaRPr lang="ko-KR" altLang="en-US" sz="2200" b="1" spc="-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395536" y="2394547"/>
              <a:ext cx="8568952" cy="4308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2200" b="1" spc="-15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부재 균열과 백화현상으로 보존대책 필요</a:t>
              </a:r>
              <a:r>
                <a:rPr lang="en-US" altLang="ko-KR" sz="2200" b="1" spc="-15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. </a:t>
              </a:r>
              <a:r>
                <a:rPr lang="ko-KR" altLang="en-US" sz="2200" b="1" spc="-150" dirty="0" smtClean="0">
                  <a:solidFill>
                    <a:srgbClr val="2D019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부재이완 및 절리 현상</a:t>
              </a:r>
              <a:r>
                <a:rPr lang="en-US" altLang="ko-KR" sz="2200" b="1" spc="-150" dirty="0" smtClean="0">
                  <a:solidFill>
                    <a:srgbClr val="2D019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.</a:t>
              </a:r>
              <a:endParaRPr lang="en-US" altLang="ko-KR" sz="2200" b="1" spc="-150" dirty="0">
                <a:solidFill>
                  <a:srgbClr val="2D019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5" name="그룹 24"/>
          <p:cNvGrpSpPr/>
          <p:nvPr/>
        </p:nvGrpSpPr>
        <p:grpSpPr>
          <a:xfrm>
            <a:off x="94981" y="4725144"/>
            <a:ext cx="8869507" cy="1480230"/>
            <a:chOff x="94981" y="3564884"/>
            <a:chExt cx="8869507" cy="1480230"/>
          </a:xfrm>
        </p:grpSpPr>
        <p:sp>
          <p:nvSpPr>
            <p:cNvPr id="26" name="TextBox 25"/>
            <p:cNvSpPr txBox="1"/>
            <p:nvPr/>
          </p:nvSpPr>
          <p:spPr>
            <a:xfrm>
              <a:off x="94981" y="3564884"/>
              <a:ext cx="2579552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2200" b="1" spc="-15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◈ </a:t>
              </a:r>
              <a:r>
                <a:rPr lang="en-US" altLang="ko-KR" sz="2200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2014</a:t>
              </a:r>
              <a:r>
                <a:rPr lang="ko-KR" altLang="en-US" sz="2200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년 특별점검 </a:t>
              </a:r>
              <a:endParaRPr lang="ko-KR" altLang="en-US" sz="2200" b="1" spc="-15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7" name="직사각형 26"/>
            <p:cNvSpPr/>
            <p:nvPr/>
          </p:nvSpPr>
          <p:spPr>
            <a:xfrm>
              <a:off x="395536" y="3937118"/>
              <a:ext cx="8568952" cy="11079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2200" b="1" spc="-15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부재 사이로 빗물이 침투하여 백화현상과 </a:t>
              </a:r>
              <a:r>
                <a:rPr lang="ko-KR" altLang="en-US" sz="2200" b="1" spc="-150" dirty="0" smtClean="0">
                  <a:solidFill>
                    <a:srgbClr val="2D019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부재 이완이 발생</a:t>
              </a:r>
              <a:r>
                <a:rPr lang="en-US" altLang="ko-KR" sz="2200" b="1" spc="-150" dirty="0" smtClean="0">
                  <a:solidFill>
                    <a:srgbClr val="2D019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. </a:t>
              </a:r>
            </a:p>
            <a:p>
              <a:r>
                <a:rPr lang="ko-KR" altLang="en-US" sz="2200" b="1" spc="-150" dirty="0" smtClean="0">
                  <a:solidFill>
                    <a:srgbClr val="2D019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부재의 이완이</a:t>
              </a:r>
              <a:r>
                <a:rPr lang="ko-KR" altLang="en-US" sz="2200" b="1" spc="-15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ko-KR" altLang="en-US" sz="2200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탑의 안정성에 미칠 영향을 예측하고 진행속도 파악을 위한 정밀 안전진단 실시 필요</a:t>
              </a:r>
              <a:r>
                <a:rPr lang="en-US" altLang="ko-KR" sz="2200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.</a:t>
              </a:r>
              <a:endParaRPr lang="en-US" altLang="ko-KR" sz="2200" b="1" spc="-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 rot="20493927">
            <a:off x="2911158" y="4940951"/>
            <a:ext cx="247054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72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r>
              <a:rPr lang="ko-KR" altLang="en-US" sz="72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등급</a:t>
            </a:r>
            <a:endParaRPr lang="en-US" altLang="ko-KR" sz="7200" b="1" spc="-15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4221485" y="3198118"/>
            <a:ext cx="8568952" cy="6553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8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→ </a:t>
            </a:r>
            <a:r>
              <a:rPr lang="en-US" altLang="ko-KR" sz="28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ko-KR" altLang="en-US" sz="28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년 만에 같은 문제발생</a:t>
            </a:r>
            <a:r>
              <a:rPr lang="en-US" altLang="ko-KR" sz="28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en-US" altLang="ko-KR" sz="2800" b="1" spc="-15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34764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상단바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09" y="295484"/>
            <a:ext cx="9162581" cy="821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23528" y="1967349"/>
            <a:ext cx="8659743" cy="38472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60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93</a:t>
            </a:r>
            <a:r>
              <a:rPr lang="ko-KR" altLang="en-US" sz="6000" b="1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점</a:t>
            </a:r>
            <a:r>
              <a:rPr lang="ko-KR" altLang="en-US" sz="60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sz="60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中</a:t>
            </a:r>
            <a:r>
              <a:rPr lang="ko-KR" altLang="en-US" sz="60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sz="60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65</a:t>
            </a:r>
            <a:r>
              <a:rPr lang="ko-KR" altLang="en-US" sz="60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점</a:t>
            </a:r>
            <a:r>
              <a:rPr lang="en-US" altLang="ko-KR" sz="32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32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국보</a:t>
            </a:r>
            <a:r>
              <a:rPr lang="en-US" altLang="ko-KR" sz="32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:14, </a:t>
            </a:r>
            <a:r>
              <a:rPr lang="ko-KR" altLang="en-US" sz="32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보물</a:t>
            </a:r>
            <a:r>
              <a:rPr lang="en-US" altLang="ko-KR" sz="32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:51)</a:t>
            </a:r>
          </a:p>
          <a:p>
            <a:r>
              <a:rPr lang="en-US" altLang="ko-KR" sz="1000" b="1" spc="-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US" altLang="ko-KR" sz="1000" b="1" spc="-15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50000"/>
              </a:lnSpc>
            </a:pPr>
            <a:r>
              <a:rPr lang="ko-KR" altLang="en-US" sz="32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정기조사 지적 사항 </a:t>
            </a:r>
            <a:r>
              <a:rPr lang="ko-KR" altLang="en-US" sz="48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부실한 후속조치로</a:t>
            </a:r>
            <a:endParaRPr lang="en-US" altLang="ko-KR" sz="4800" b="1" spc="-15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50000"/>
              </a:lnSpc>
            </a:pPr>
            <a:r>
              <a:rPr lang="en-US" altLang="ko-KR" sz="3600" b="1" spc="-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sz="36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</a:t>
            </a:r>
            <a:r>
              <a:rPr lang="ko-KR" altLang="en-US" sz="36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또다시 </a:t>
            </a:r>
            <a:r>
              <a:rPr lang="ko-KR" altLang="en-US" sz="48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같은 문제 지적</a:t>
            </a:r>
            <a:r>
              <a:rPr lang="en-US" altLang="ko-KR" sz="48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58247" y="383094"/>
            <a:ext cx="40286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무늬만 후속조치</a:t>
            </a:r>
            <a:r>
              <a:rPr lang="en-US" altLang="ko-KR" sz="36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?! </a:t>
            </a:r>
            <a:endParaRPr lang="ko-KR" altLang="en-US" sz="3600" b="1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6436" y="3683835"/>
            <a:ext cx="17508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(2010</a:t>
            </a:r>
            <a:r>
              <a:rPr lang="ko-KR" altLang="en-US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년</a:t>
            </a:r>
            <a:r>
              <a:rPr lang="en-US" altLang="ko-KR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2012</a:t>
            </a:r>
            <a:r>
              <a:rPr lang="ko-KR" altLang="en-US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년</a:t>
            </a:r>
            <a:r>
              <a:rPr lang="en-US" altLang="ko-KR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ko-KR" altLang="en-US" b="1" spc="-15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168743" y="4759328"/>
            <a:ext cx="9797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(2014</a:t>
            </a:r>
            <a:r>
              <a:rPr lang="ko-KR" altLang="en-US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년</a:t>
            </a:r>
            <a:r>
              <a:rPr lang="en-US" altLang="ko-KR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ko-KR" altLang="en-US" b="1" spc="-15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15937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상단바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09" y="295484"/>
            <a:ext cx="9162581" cy="821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2578606" y="383095"/>
            <a:ext cx="38667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허울뿐인 정기조사</a:t>
            </a:r>
            <a:endParaRPr lang="ko-KR" altLang="en-US" sz="3600" b="1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4981" y="1316293"/>
            <a:ext cx="53928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[</a:t>
            </a:r>
            <a:r>
              <a:rPr lang="ko-KR" altLang="en-US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사례</a:t>
            </a:r>
            <a:r>
              <a:rPr lang="en-US" altLang="ko-KR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5.] </a:t>
            </a:r>
            <a:r>
              <a:rPr lang="ko-KR" altLang="en-US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국보 제</a:t>
            </a:r>
            <a:r>
              <a:rPr lang="en-US" altLang="ko-KR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49</a:t>
            </a:r>
            <a:r>
              <a:rPr lang="ko-KR" altLang="en-US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호 예산 </a:t>
            </a:r>
            <a:r>
              <a:rPr lang="ko-KR" altLang="en-US" sz="2400" b="1" spc="-150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수덕사</a:t>
            </a:r>
            <a:r>
              <a:rPr lang="ko-KR" altLang="en-US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대웅전</a:t>
            </a:r>
            <a:endParaRPr lang="en-US" altLang="ko-KR" sz="2400" b="1" spc="-15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2" name="Picture 2" descr="C:\Users\Administrator\Desktop\사진\국4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420888"/>
            <a:ext cx="4318235" cy="32403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Administrator\Desktop\사진\국49~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966" y="2420888"/>
            <a:ext cx="4336615" cy="32625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9913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상단바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09" y="295484"/>
            <a:ext cx="9162581" cy="821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그룹 21"/>
          <p:cNvGrpSpPr/>
          <p:nvPr/>
        </p:nvGrpSpPr>
        <p:grpSpPr>
          <a:xfrm>
            <a:off x="92382" y="2060848"/>
            <a:ext cx="8872106" cy="803121"/>
            <a:chOff x="92382" y="2022313"/>
            <a:chExt cx="8872106" cy="803121"/>
          </a:xfrm>
        </p:grpSpPr>
        <p:sp>
          <p:nvSpPr>
            <p:cNvPr id="23" name="TextBox 22"/>
            <p:cNvSpPr txBox="1"/>
            <p:nvPr/>
          </p:nvSpPr>
          <p:spPr>
            <a:xfrm>
              <a:off x="92382" y="2022313"/>
              <a:ext cx="2499402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2200" b="1" spc="-15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◈ </a:t>
              </a:r>
              <a:r>
                <a:rPr lang="en-US" altLang="ko-KR" sz="2200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2010</a:t>
              </a:r>
              <a:r>
                <a:rPr lang="ko-KR" altLang="en-US" sz="2200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년 정기조사</a:t>
              </a:r>
              <a:endParaRPr lang="ko-KR" altLang="en-US" sz="2200" b="1" spc="-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395536" y="2394547"/>
              <a:ext cx="8568952" cy="4308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2200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전반적인 상태 양호</a:t>
              </a:r>
              <a:r>
                <a:rPr lang="en-US" altLang="ko-KR" sz="2200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.</a:t>
              </a:r>
              <a:endParaRPr lang="en-US" altLang="ko-KR" sz="2200" b="1" spc="-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5" name="그룹 24"/>
          <p:cNvGrpSpPr/>
          <p:nvPr/>
        </p:nvGrpSpPr>
        <p:grpSpPr>
          <a:xfrm>
            <a:off x="94981" y="3094598"/>
            <a:ext cx="8869507" cy="1818784"/>
            <a:chOff x="94981" y="3564884"/>
            <a:chExt cx="8869507" cy="1818784"/>
          </a:xfrm>
        </p:grpSpPr>
        <p:sp>
          <p:nvSpPr>
            <p:cNvPr id="26" name="TextBox 25"/>
            <p:cNvSpPr txBox="1"/>
            <p:nvPr/>
          </p:nvSpPr>
          <p:spPr>
            <a:xfrm>
              <a:off x="94981" y="3564884"/>
              <a:ext cx="2579552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2200" b="1" spc="-15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◈ </a:t>
              </a:r>
              <a:r>
                <a:rPr lang="en-US" altLang="ko-KR" sz="2200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2014</a:t>
              </a:r>
              <a:r>
                <a:rPr lang="ko-KR" altLang="en-US" sz="2200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년 특별점검 </a:t>
              </a:r>
              <a:endParaRPr lang="ko-KR" altLang="en-US" sz="2200" b="1" spc="-15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7" name="직사각형 26"/>
            <p:cNvSpPr/>
            <p:nvPr/>
          </p:nvSpPr>
          <p:spPr>
            <a:xfrm>
              <a:off x="395536" y="3937118"/>
              <a:ext cx="8568952" cy="144655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2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대들보의 수평과 경사방향 갈라짐</a:t>
              </a:r>
              <a:r>
                <a:rPr lang="en-US" altLang="ko-KR" sz="2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, </a:t>
              </a:r>
              <a:r>
                <a:rPr lang="ko-KR" altLang="en-US" sz="2200" b="1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초방과</a:t>
              </a:r>
              <a:r>
                <a:rPr lang="ko-KR" altLang="en-US" sz="2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ko-KR" altLang="en-US" sz="2200" b="1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우미량</a:t>
              </a:r>
              <a:r>
                <a:rPr lang="ko-KR" altLang="en-US" sz="2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파손</a:t>
              </a:r>
              <a:r>
                <a:rPr lang="en-US" altLang="ko-KR" sz="2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, </a:t>
              </a:r>
              <a:r>
                <a:rPr lang="ko-KR" altLang="en-US" sz="2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정면과 배면 제공의 균열 및 손상</a:t>
              </a:r>
              <a:r>
                <a:rPr lang="en-US" altLang="ko-KR" sz="2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, </a:t>
              </a:r>
              <a:r>
                <a:rPr lang="ko-KR" altLang="en-US" sz="2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지붕 처짐과 기와 함몰 등 구조적 안정성을 우려할 만한 현상들이 나타나고 있으므로 그 원인 규명 등을 위한 정밀 안전진단 실시 후 해제보수 등 대책 마련 필요</a:t>
              </a:r>
              <a:endParaRPr lang="en-US" altLang="ko-KR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 rot="20493927">
            <a:off x="3276713" y="3589942"/>
            <a:ext cx="247054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72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r>
              <a:rPr lang="ko-KR" altLang="en-US" sz="72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등급</a:t>
            </a:r>
            <a:endParaRPr lang="en-US" altLang="ko-KR" sz="7200" b="1" spc="-15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578606" y="383095"/>
            <a:ext cx="38667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허울뿐인 정기조사</a:t>
            </a:r>
            <a:endParaRPr lang="ko-KR" altLang="en-US" sz="3600" b="1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4981" y="1316293"/>
            <a:ext cx="53928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[</a:t>
            </a:r>
            <a:r>
              <a:rPr lang="ko-KR" altLang="en-US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사례</a:t>
            </a:r>
            <a:r>
              <a:rPr lang="en-US" altLang="ko-KR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5.] </a:t>
            </a:r>
            <a:r>
              <a:rPr lang="ko-KR" altLang="en-US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국보 제</a:t>
            </a:r>
            <a:r>
              <a:rPr lang="en-US" altLang="ko-KR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49</a:t>
            </a:r>
            <a:r>
              <a:rPr lang="ko-KR" altLang="en-US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호 예산 </a:t>
            </a:r>
            <a:r>
              <a:rPr lang="ko-KR" altLang="en-US" sz="2400" b="1" spc="-150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수덕사</a:t>
            </a:r>
            <a:r>
              <a:rPr lang="ko-KR" altLang="en-US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대웅전</a:t>
            </a:r>
            <a:endParaRPr lang="en-US" altLang="ko-KR" sz="2400" b="1" spc="-15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1135370" y="5347089"/>
            <a:ext cx="6963970" cy="769441"/>
            <a:chOff x="1135370" y="5347089"/>
            <a:chExt cx="6963970" cy="769441"/>
          </a:xfrm>
        </p:grpSpPr>
        <p:sp>
          <p:nvSpPr>
            <p:cNvPr id="20" name="TextBox 19"/>
            <p:cNvSpPr txBox="1"/>
            <p:nvPr/>
          </p:nvSpPr>
          <p:spPr>
            <a:xfrm>
              <a:off x="1927458" y="5347089"/>
              <a:ext cx="6171882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4400" b="1" spc="-150" dirty="0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4</a:t>
              </a:r>
              <a:r>
                <a:rPr lang="ko-KR" altLang="en-US" sz="4400" b="1" spc="-150" dirty="0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년 만에 양호에서 심각</a:t>
              </a:r>
              <a:r>
                <a:rPr lang="en-US" altLang="ko-KR" sz="4400" b="1" spc="-150" dirty="0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?</a:t>
              </a:r>
              <a:endParaRPr lang="ko-KR" altLang="en-US" sz="4400" b="1" spc="-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" name="오른쪽 화살표 1"/>
            <p:cNvSpPr/>
            <p:nvPr/>
          </p:nvSpPr>
          <p:spPr>
            <a:xfrm>
              <a:off x="1135370" y="5471351"/>
              <a:ext cx="792088" cy="565777"/>
            </a:xfrm>
            <a:prstGeom prst="rightArrow">
              <a:avLst/>
            </a:prstGeom>
            <a:solidFill>
              <a:srgbClr val="C00000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23345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상단바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09" y="295484"/>
            <a:ext cx="9162581" cy="821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2578606" y="383095"/>
            <a:ext cx="38667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허울뿐인 정기조사</a:t>
            </a:r>
            <a:endParaRPr lang="ko-KR" altLang="en-US" sz="3600" b="1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4981" y="1316293"/>
            <a:ext cx="58400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[</a:t>
            </a:r>
            <a:r>
              <a:rPr lang="ko-KR" altLang="en-US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사례</a:t>
            </a:r>
            <a:r>
              <a:rPr lang="en-US" altLang="ko-KR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6.] </a:t>
            </a:r>
            <a:r>
              <a:rPr lang="ko-KR" altLang="en-US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보물 제</a:t>
            </a:r>
            <a:r>
              <a:rPr lang="en-US" altLang="ko-KR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150</a:t>
            </a:r>
            <a:r>
              <a:rPr lang="ko-KR" altLang="en-US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호 공주 </a:t>
            </a:r>
            <a:r>
              <a:rPr lang="ko-KR" altLang="en-US" sz="2400" b="1" spc="-150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반죽동</a:t>
            </a:r>
            <a:r>
              <a:rPr lang="ko-KR" altLang="en-US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당간지주</a:t>
            </a:r>
            <a:endParaRPr lang="en-US" altLang="ko-KR" sz="2400" b="1" spc="-15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 descr="C:\Users\Administrator\Desktop\사진\보150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59" r="16561"/>
          <a:stretch/>
        </p:blipFill>
        <p:spPr bwMode="auto">
          <a:xfrm>
            <a:off x="467544" y="2182476"/>
            <a:ext cx="3672408" cy="35884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Administrator\Desktop\사진\보150_1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43" t="844" r="10443" b="-844"/>
          <a:stretch/>
        </p:blipFill>
        <p:spPr bwMode="auto">
          <a:xfrm>
            <a:off x="4139952" y="2216660"/>
            <a:ext cx="4251678" cy="35884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5811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상단바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09" y="295484"/>
            <a:ext cx="9162581" cy="821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그룹 21"/>
          <p:cNvGrpSpPr/>
          <p:nvPr/>
        </p:nvGrpSpPr>
        <p:grpSpPr>
          <a:xfrm>
            <a:off x="92382" y="2060848"/>
            <a:ext cx="8872106" cy="803121"/>
            <a:chOff x="92382" y="2022313"/>
            <a:chExt cx="8872106" cy="803121"/>
          </a:xfrm>
        </p:grpSpPr>
        <p:sp>
          <p:nvSpPr>
            <p:cNvPr id="23" name="TextBox 22"/>
            <p:cNvSpPr txBox="1"/>
            <p:nvPr/>
          </p:nvSpPr>
          <p:spPr>
            <a:xfrm>
              <a:off x="92382" y="2022313"/>
              <a:ext cx="2499402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2200" b="1" spc="-15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◈ </a:t>
              </a:r>
              <a:r>
                <a:rPr lang="en-US" altLang="ko-KR" sz="2200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2010</a:t>
              </a:r>
              <a:r>
                <a:rPr lang="ko-KR" altLang="en-US" sz="2200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년 정기조사</a:t>
              </a:r>
              <a:endParaRPr lang="ko-KR" altLang="en-US" sz="2200" b="1" spc="-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395536" y="2394547"/>
              <a:ext cx="8568952" cy="4308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2200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관리상태 양호</a:t>
              </a:r>
              <a:r>
                <a:rPr lang="en-US" altLang="ko-KR" sz="2200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.</a:t>
              </a:r>
              <a:endParaRPr lang="en-US" altLang="ko-KR" sz="2200" b="1" spc="-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5" name="그룹 24"/>
          <p:cNvGrpSpPr/>
          <p:nvPr/>
        </p:nvGrpSpPr>
        <p:grpSpPr>
          <a:xfrm>
            <a:off x="94981" y="3094598"/>
            <a:ext cx="8869507" cy="1818784"/>
            <a:chOff x="94981" y="3564884"/>
            <a:chExt cx="8869507" cy="1818784"/>
          </a:xfrm>
        </p:grpSpPr>
        <p:sp>
          <p:nvSpPr>
            <p:cNvPr id="26" name="TextBox 25"/>
            <p:cNvSpPr txBox="1"/>
            <p:nvPr/>
          </p:nvSpPr>
          <p:spPr>
            <a:xfrm>
              <a:off x="94981" y="3564884"/>
              <a:ext cx="2579552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2200" b="1" spc="-15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◈ </a:t>
              </a:r>
              <a:r>
                <a:rPr lang="en-US" altLang="ko-KR" sz="2200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2014</a:t>
              </a:r>
              <a:r>
                <a:rPr lang="ko-KR" altLang="en-US" sz="2200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년 특별점검 </a:t>
              </a:r>
              <a:endParaRPr lang="ko-KR" altLang="en-US" sz="2200" b="1" spc="-15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7" name="직사각형 26"/>
            <p:cNvSpPr/>
            <p:nvPr/>
          </p:nvSpPr>
          <p:spPr>
            <a:xfrm>
              <a:off x="395536" y="3937118"/>
              <a:ext cx="8568952" cy="144655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2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과거 보수물질 대부분이 </a:t>
              </a:r>
              <a:r>
                <a:rPr lang="ko-KR" altLang="en-US" sz="2200" b="1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노후되어</a:t>
              </a:r>
              <a:r>
                <a:rPr lang="ko-KR" altLang="en-US" sz="2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석재와 </a:t>
              </a:r>
              <a:r>
                <a:rPr lang="ko-KR" altLang="en-US" sz="2200" b="1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이격된</a:t>
              </a:r>
              <a:r>
                <a:rPr lang="ko-KR" altLang="en-US" sz="2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상태이며 변색되어 미관을 저해하고 있어 즉각적인 조치가 요구됨</a:t>
              </a:r>
              <a:r>
                <a:rPr lang="en-US" altLang="ko-KR" sz="2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. </a:t>
              </a:r>
              <a:r>
                <a:rPr lang="ko-KR" altLang="en-US" sz="2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또한</a:t>
              </a:r>
              <a:r>
                <a:rPr lang="en-US" altLang="ko-KR" sz="2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, </a:t>
              </a:r>
              <a:r>
                <a:rPr lang="ko-KR" altLang="en-US" sz="2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주변 토양에 다년생 </a:t>
              </a:r>
              <a:r>
                <a:rPr lang="ko-KR" altLang="en-US" sz="2200" b="1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초본류를</a:t>
              </a:r>
              <a:r>
                <a:rPr lang="ko-KR" altLang="en-US" sz="2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ko-KR" altLang="en-US" sz="2200" b="1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식재하여</a:t>
              </a:r>
              <a:r>
                <a:rPr lang="ko-KR" altLang="en-US" sz="2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토양의 다습한 환경이 유지되고 있어 지반정비 등 개선 필요</a:t>
              </a:r>
              <a:endParaRPr lang="en-US" altLang="ko-KR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 rot="20493927">
            <a:off x="3276713" y="3589942"/>
            <a:ext cx="247054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72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r>
              <a:rPr lang="ko-KR" altLang="en-US" sz="72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등급</a:t>
            </a:r>
            <a:endParaRPr lang="en-US" altLang="ko-KR" sz="7200" b="1" spc="-15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578606" y="383095"/>
            <a:ext cx="38667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허울뿐인 정기조사</a:t>
            </a:r>
            <a:endParaRPr lang="ko-KR" altLang="en-US" sz="3600" b="1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4981" y="1316293"/>
            <a:ext cx="58400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[</a:t>
            </a:r>
            <a:r>
              <a:rPr lang="ko-KR" altLang="en-US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사례</a:t>
            </a:r>
            <a:r>
              <a:rPr lang="en-US" altLang="ko-KR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6.] </a:t>
            </a:r>
            <a:r>
              <a:rPr lang="ko-KR" altLang="en-US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보물 제</a:t>
            </a:r>
            <a:r>
              <a:rPr lang="en-US" altLang="ko-KR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150</a:t>
            </a:r>
            <a:r>
              <a:rPr lang="ko-KR" altLang="en-US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호 공주 </a:t>
            </a:r>
            <a:r>
              <a:rPr lang="ko-KR" altLang="en-US" sz="2400" b="1" spc="-150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반죽동</a:t>
            </a:r>
            <a:r>
              <a:rPr lang="ko-KR" altLang="en-US" sz="2400" b="1" spc="-15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당간지주</a:t>
            </a:r>
            <a:endParaRPr lang="en-US" altLang="ko-KR" sz="2400" b="1" spc="-15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1208430" y="5373216"/>
            <a:ext cx="6963970" cy="769441"/>
            <a:chOff x="1135370" y="5347089"/>
            <a:chExt cx="6963970" cy="769441"/>
          </a:xfrm>
        </p:grpSpPr>
        <p:sp>
          <p:nvSpPr>
            <p:cNvPr id="20" name="TextBox 19"/>
            <p:cNvSpPr txBox="1"/>
            <p:nvPr/>
          </p:nvSpPr>
          <p:spPr>
            <a:xfrm>
              <a:off x="1927458" y="5347089"/>
              <a:ext cx="6171882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4400" b="1" spc="-150" dirty="0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4</a:t>
              </a:r>
              <a:r>
                <a:rPr lang="ko-KR" altLang="en-US" sz="4400" b="1" spc="-150" dirty="0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년 만에 양호에서 </a:t>
              </a:r>
              <a:r>
                <a:rPr lang="ko-KR" altLang="en-US" sz="4400" b="1" spc="-150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심각</a:t>
              </a:r>
              <a:r>
                <a:rPr lang="en-US" altLang="ko-KR" sz="4400" b="1" spc="-150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?</a:t>
              </a:r>
              <a:endParaRPr lang="ko-KR" altLang="en-US" sz="4400" b="1" spc="-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" name="오른쪽 화살표 1"/>
            <p:cNvSpPr/>
            <p:nvPr/>
          </p:nvSpPr>
          <p:spPr>
            <a:xfrm>
              <a:off x="1135370" y="5471351"/>
              <a:ext cx="792088" cy="565777"/>
            </a:xfrm>
            <a:prstGeom prst="rightArrow">
              <a:avLst/>
            </a:prstGeom>
            <a:solidFill>
              <a:srgbClr val="C00000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790860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상단바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09" y="295484"/>
            <a:ext cx="9162581" cy="821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639199" y="383094"/>
            <a:ext cx="38667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허울뿐인 정기조사</a:t>
            </a:r>
            <a:endParaRPr lang="ko-KR" altLang="en-US" sz="3600" b="1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9512" y="4645585"/>
            <a:ext cx="889538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관리문제</a:t>
            </a:r>
            <a:r>
              <a:rPr lang="ko-KR" altLang="en-US" sz="40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인가</a:t>
            </a:r>
            <a:r>
              <a:rPr lang="en-US" altLang="ko-KR" sz="40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 </a:t>
            </a:r>
            <a:r>
              <a:rPr lang="ko-KR" altLang="en-US" sz="60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점검문제</a:t>
            </a:r>
            <a:r>
              <a:rPr lang="ko-KR" altLang="en-US" sz="40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인가</a:t>
            </a:r>
            <a:r>
              <a:rPr lang="en-US" altLang="ko-KR" sz="40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?!</a:t>
            </a:r>
            <a:endParaRPr lang="en-US" altLang="ko-KR" sz="11500" b="1" spc="-15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1165" y="1851789"/>
            <a:ext cx="8302273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48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144</a:t>
            </a:r>
            <a:r>
              <a:rPr lang="ko-KR" altLang="en-US" sz="48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점 </a:t>
            </a:r>
            <a:r>
              <a:rPr lang="ko-KR" altLang="en-US" sz="48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中</a:t>
            </a:r>
            <a:r>
              <a:rPr lang="ko-KR" altLang="en-US" sz="48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sz="48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</a:t>
            </a:r>
            <a:r>
              <a:rPr lang="ko-KR" altLang="en-US" sz="48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점</a:t>
            </a:r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국보</a:t>
            </a:r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:2, </a:t>
            </a:r>
            <a:r>
              <a:rPr lang="ko-KR" altLang="en-US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보물</a:t>
            </a:r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:10)</a:t>
            </a:r>
          </a:p>
          <a:p>
            <a:r>
              <a:rPr lang="ko-KR" altLang="en-US" sz="2400" b="1" spc="-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정기조사선 </a:t>
            </a:r>
            <a:r>
              <a:rPr lang="ko-KR" altLang="en-US" sz="4400" b="1" spc="-15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이상없음</a:t>
            </a:r>
            <a:r>
              <a:rPr lang="en-US" altLang="ko-KR" sz="44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특별점검선 </a:t>
            </a:r>
            <a:r>
              <a:rPr lang="ko-KR" altLang="en-US" sz="4800" b="1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관리심각</a:t>
            </a:r>
            <a:r>
              <a:rPr lang="en-US" altLang="ko-KR" sz="4800" b="1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endParaRPr lang="en-US" altLang="ko-KR" sz="7200" b="1" spc="-15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50000"/>
              </a:lnSpc>
            </a:pPr>
            <a:endParaRPr lang="en-US" altLang="ko-KR" sz="2400" b="1" spc="-15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85644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상단바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09" y="295484"/>
            <a:ext cx="9162581" cy="821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346651" y="383094"/>
            <a:ext cx="44518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b="1" spc="-15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정기조사 누락의 문제</a:t>
            </a:r>
            <a:endParaRPr lang="ko-KR" altLang="en-US" sz="3600" b="1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3868" y="4841284"/>
            <a:ext cx="864852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200" b="1" spc="-150" dirty="0" smtClean="0">
                <a:solidFill>
                  <a:srgbClr val="2D019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Why?</a:t>
            </a:r>
          </a:p>
          <a:p>
            <a:r>
              <a:rPr lang="ko-KR" altLang="en-US" sz="22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하나의 국가지정문화재 번호에 </a:t>
            </a:r>
            <a:r>
              <a:rPr lang="en-US" altLang="ko-KR" sz="22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ko-KR" altLang="en-US" sz="22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개 이상의 문화재가</a:t>
            </a:r>
            <a:r>
              <a:rPr lang="en-US" altLang="ko-KR" sz="2200" b="1" spc="-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sz="22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지정되어 있는 경우</a:t>
            </a:r>
            <a:r>
              <a:rPr lang="en-US" altLang="ko-KR" sz="22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</a:p>
          <a:p>
            <a:r>
              <a:rPr lang="ko-KR" altLang="en-US" sz="22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소유자가 정기조사에 동의하지 않는 등의 이유로 정기조사</a:t>
            </a:r>
            <a:r>
              <a:rPr lang="en-US" altLang="ko-KR" sz="22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sz="22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누락</a:t>
            </a:r>
            <a:endParaRPr lang="en-US" altLang="ko-KR" sz="2200" b="1" spc="-15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6424" y="1772816"/>
            <a:ext cx="8573181" cy="5749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『문화재보호법</a:t>
            </a:r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』</a:t>
            </a:r>
            <a:r>
              <a:rPr lang="ko-KR" altLang="en-US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에 따라 </a:t>
            </a:r>
            <a:r>
              <a:rPr lang="ko-KR" altLang="en-US" sz="24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국가지정문화재는 </a:t>
            </a:r>
            <a:r>
              <a:rPr lang="en-US" altLang="ko-KR" sz="24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r>
              <a:rPr lang="ko-KR" altLang="en-US" sz="24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년마다 </a:t>
            </a:r>
            <a:r>
              <a:rPr lang="ko-KR" altLang="en-US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정기조사 실시</a:t>
            </a:r>
            <a:endParaRPr lang="en-US" altLang="ko-KR" sz="1100" b="1" spc="-15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0746" y="2774475"/>
            <a:ext cx="2698175" cy="5749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400" b="1" spc="-150" dirty="0" smtClean="0">
                <a:solidFill>
                  <a:srgbClr val="2D019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&lt;</a:t>
            </a:r>
            <a:r>
              <a:rPr lang="ko-KR" altLang="en-US" sz="2400" b="1" spc="-150" dirty="0" smtClean="0">
                <a:solidFill>
                  <a:srgbClr val="2D019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감사원 감사결과</a:t>
            </a:r>
            <a:r>
              <a:rPr lang="en-US" altLang="ko-KR" sz="2400" b="1" spc="-150" dirty="0">
                <a:solidFill>
                  <a:srgbClr val="2D019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&gt;</a:t>
            </a:r>
            <a:endParaRPr lang="en-US" altLang="ko-KR" sz="1100" b="1" spc="-150" dirty="0" smtClean="0">
              <a:solidFill>
                <a:srgbClr val="2D019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03502" y="3421449"/>
            <a:ext cx="890500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2008</a:t>
            </a:r>
            <a:r>
              <a:rPr lang="ko-KR" altLang="en-US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년</a:t>
            </a:r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~2013</a:t>
            </a:r>
            <a:r>
              <a:rPr lang="ko-KR" altLang="en-US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년</a:t>
            </a:r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</a:p>
          <a:p>
            <a:r>
              <a:rPr lang="ko-KR" altLang="en-US" sz="28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정기조사 단 한번도 실시하지 않은</a:t>
            </a:r>
            <a:r>
              <a:rPr lang="en-US" altLang="ko-KR" sz="28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sz="28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국가지정문화재 </a:t>
            </a:r>
            <a:r>
              <a:rPr lang="en-US" altLang="ko-KR" sz="36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88</a:t>
            </a:r>
            <a:r>
              <a:rPr lang="ko-KR" altLang="en-US" sz="36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건</a:t>
            </a:r>
            <a:endParaRPr lang="en-US" altLang="ko-KR" sz="2800" b="1" spc="-15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9775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상단바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09" y="295484"/>
            <a:ext cx="9162581" cy="821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346651" y="383094"/>
            <a:ext cx="44518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b="1" spc="-15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정기조사 누락의 문제</a:t>
            </a:r>
            <a:endParaRPr lang="ko-KR" altLang="en-US" sz="3600" b="1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3868" y="4841284"/>
            <a:ext cx="864852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200" b="1" spc="-150" dirty="0" smtClean="0">
                <a:solidFill>
                  <a:srgbClr val="2D019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Why?</a:t>
            </a:r>
          </a:p>
          <a:p>
            <a:r>
              <a:rPr lang="ko-KR" altLang="en-US" sz="22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하나의 국가지정문화재 번호에 </a:t>
            </a:r>
            <a:r>
              <a:rPr lang="en-US" altLang="ko-KR" sz="22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ko-KR" altLang="en-US" sz="22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개 이상의 문화재가</a:t>
            </a:r>
            <a:r>
              <a:rPr lang="en-US" altLang="ko-KR" sz="2200" b="1" spc="-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sz="22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지정되어 있는 경우</a:t>
            </a:r>
            <a:r>
              <a:rPr lang="en-US" altLang="ko-KR" sz="22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</a:p>
          <a:p>
            <a:r>
              <a:rPr lang="ko-KR" altLang="en-US" sz="22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소유자가 정기조사에 동의하지 않는 등의 이유로 정기조사</a:t>
            </a:r>
            <a:r>
              <a:rPr lang="en-US" altLang="ko-KR" sz="22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sz="22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누락</a:t>
            </a:r>
            <a:endParaRPr lang="en-US" altLang="ko-KR" sz="2200" b="1" spc="-15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6424" y="1772816"/>
            <a:ext cx="8573181" cy="5749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『문화재보호법</a:t>
            </a:r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』</a:t>
            </a:r>
            <a:r>
              <a:rPr lang="ko-KR" altLang="en-US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에 따라 </a:t>
            </a:r>
            <a:r>
              <a:rPr lang="ko-KR" altLang="en-US" sz="24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국가지정문화재는 </a:t>
            </a:r>
            <a:r>
              <a:rPr lang="en-US" altLang="ko-KR" sz="24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r>
              <a:rPr lang="ko-KR" altLang="en-US" sz="24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년마다 </a:t>
            </a:r>
            <a:r>
              <a:rPr lang="ko-KR" altLang="en-US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정기조사 실시</a:t>
            </a:r>
            <a:endParaRPr lang="en-US" altLang="ko-KR" sz="1100" b="1" spc="-15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0746" y="2774475"/>
            <a:ext cx="2698175" cy="5749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400" b="1" spc="-150" dirty="0" smtClean="0">
                <a:solidFill>
                  <a:srgbClr val="2D019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&lt;</a:t>
            </a:r>
            <a:r>
              <a:rPr lang="ko-KR" altLang="en-US" sz="2400" b="1" spc="-150" dirty="0" smtClean="0">
                <a:solidFill>
                  <a:srgbClr val="2D019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감사원 감사결과</a:t>
            </a:r>
            <a:r>
              <a:rPr lang="en-US" altLang="ko-KR" sz="2400" b="1" spc="-150" dirty="0">
                <a:solidFill>
                  <a:srgbClr val="2D019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&gt;</a:t>
            </a:r>
            <a:endParaRPr lang="en-US" altLang="ko-KR" sz="1100" b="1" spc="-150" dirty="0" smtClean="0">
              <a:solidFill>
                <a:srgbClr val="2D019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03502" y="3421449"/>
            <a:ext cx="890500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2008</a:t>
            </a:r>
            <a:r>
              <a:rPr lang="ko-KR" altLang="en-US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년</a:t>
            </a:r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~2013</a:t>
            </a:r>
            <a:r>
              <a:rPr lang="ko-KR" altLang="en-US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년</a:t>
            </a:r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</a:p>
          <a:p>
            <a:r>
              <a:rPr lang="ko-KR" altLang="en-US" sz="28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정기조사 단 한번도 실시하지 않은</a:t>
            </a:r>
            <a:r>
              <a:rPr lang="en-US" altLang="ko-KR" sz="28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sz="28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국가지정문화재 </a:t>
            </a:r>
            <a:r>
              <a:rPr lang="en-US" altLang="ko-KR" sz="36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88</a:t>
            </a:r>
            <a:r>
              <a:rPr lang="ko-KR" altLang="en-US" sz="36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건</a:t>
            </a:r>
            <a:endParaRPr lang="en-US" altLang="ko-KR" sz="2800" b="1" spc="-15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51241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7504" y="2335520"/>
            <a:ext cx="8706230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ko-KR" altLang="en-US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첫째</a:t>
            </a:r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r>
              <a:rPr lang="en-US" altLang="ko-KR" sz="32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sz="48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정기조사의 내실화</a:t>
            </a:r>
            <a:r>
              <a:rPr lang="en-US" altLang="ko-KR" sz="48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sz="48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US" altLang="ko-KR" sz="4800" b="1" spc="-15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200000"/>
              </a:lnSpc>
            </a:pPr>
            <a:r>
              <a:rPr lang="ko-KR" altLang="en-US" sz="20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ko-KR" altLang="en-US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둘째</a:t>
            </a:r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r>
              <a:rPr lang="en-US" altLang="ko-KR" sz="32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sz="48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정기조사 결과를 반영한 </a:t>
            </a:r>
            <a:endParaRPr lang="en-US" altLang="ko-KR" sz="4800" b="1" spc="-15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ko-KR" sz="4800" b="1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sz="48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</a:t>
            </a:r>
            <a:r>
              <a:rPr lang="ko-KR" altLang="en-US" sz="48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예산 편성의 시스템 화</a:t>
            </a:r>
            <a:endParaRPr lang="en-US" altLang="ko-KR" sz="4800" b="1" spc="-15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2" descr="C:\Users\Administrator\Desktop\상단바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09" y="295484"/>
            <a:ext cx="9162581" cy="821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455107" y="375665"/>
            <a:ext cx="81339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국가지정문화재 관리체계 개선의 첫걸음</a:t>
            </a:r>
            <a:endParaRPr lang="ko-KR" altLang="en-US" sz="3600" b="1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10283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779</TotalTime>
  <Words>1000</Words>
  <Application>Microsoft Office PowerPoint</Application>
  <PresentationFormat>화면 슬라이드 쇼(4:3)</PresentationFormat>
  <Paragraphs>128</Paragraphs>
  <Slides>22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22</vt:i4>
      </vt:variant>
    </vt:vector>
  </HeadingPairs>
  <TitlesOfParts>
    <vt:vector size="23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Sky123.Org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Windows 사용자</cp:lastModifiedBy>
  <cp:revision>60</cp:revision>
  <dcterms:created xsi:type="dcterms:W3CDTF">2014-10-09T05:23:41Z</dcterms:created>
  <dcterms:modified xsi:type="dcterms:W3CDTF">2014-10-10T04:50:09Z</dcterms:modified>
</cp:coreProperties>
</file>