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90" r:id="rId2"/>
    <p:sldId id="261" r:id="rId3"/>
    <p:sldId id="282" r:id="rId4"/>
    <p:sldId id="283" r:id="rId5"/>
    <p:sldId id="289" r:id="rId6"/>
    <p:sldId id="281" r:id="rId7"/>
    <p:sldId id="284" r:id="rId8"/>
    <p:sldId id="285" r:id="rId9"/>
    <p:sldId id="286" r:id="rId10"/>
    <p:sldId id="263" r:id="rId11"/>
    <p:sldId id="292" r:id="rId12"/>
    <p:sldId id="271" r:id="rId13"/>
    <p:sldId id="288" r:id="rId14"/>
    <p:sldId id="272" r:id="rId15"/>
  </p:sldIdLst>
  <p:sldSz cx="9144000" cy="6858000" type="screen4x3"/>
  <p:notesSz cx="6807200" cy="99393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205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7F709"/>
    <a:srgbClr val="9E1D0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-2664" y="-1296"/>
      </p:cViewPr>
      <p:guideLst>
        <p:guide orient="horz" pos="2205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9786" cy="498693"/>
          </a:xfrm>
          <a:prstGeom prst="rect">
            <a:avLst/>
          </a:prstGeom>
        </p:spPr>
        <p:txBody>
          <a:bodyPr vert="horz" lIns="91559" tIns="45779" rIns="91559" bIns="45779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5839" y="0"/>
            <a:ext cx="2949786" cy="498693"/>
          </a:xfrm>
          <a:prstGeom prst="rect">
            <a:avLst/>
          </a:prstGeom>
        </p:spPr>
        <p:txBody>
          <a:bodyPr vert="horz" lIns="91559" tIns="45779" rIns="91559" bIns="45779" rtlCol="0"/>
          <a:lstStyle>
            <a:lvl1pPr algn="r">
              <a:defRPr sz="1200"/>
            </a:lvl1pPr>
          </a:lstStyle>
          <a:p>
            <a:fld id="{6D6D3089-0561-409D-B9AE-43CCCE96B4C4}" type="datetimeFigureOut">
              <a:rPr lang="ko-KR" altLang="en-US" smtClean="0"/>
              <a:t>2016-10-17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68400" y="1243013"/>
            <a:ext cx="4470400" cy="33543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559" tIns="45779" rIns="91559" bIns="45779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0721" y="4783306"/>
            <a:ext cx="5445760" cy="3913615"/>
          </a:xfrm>
          <a:prstGeom prst="rect">
            <a:avLst/>
          </a:prstGeom>
        </p:spPr>
        <p:txBody>
          <a:bodyPr vert="horz" lIns="91559" tIns="45779" rIns="91559" bIns="45779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1" y="9440647"/>
            <a:ext cx="2949786" cy="498692"/>
          </a:xfrm>
          <a:prstGeom prst="rect">
            <a:avLst/>
          </a:prstGeom>
        </p:spPr>
        <p:txBody>
          <a:bodyPr vert="horz" lIns="91559" tIns="45779" rIns="91559" bIns="45779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5839" y="9440647"/>
            <a:ext cx="2949786" cy="498692"/>
          </a:xfrm>
          <a:prstGeom prst="rect">
            <a:avLst/>
          </a:prstGeom>
        </p:spPr>
        <p:txBody>
          <a:bodyPr vert="horz" lIns="91559" tIns="45779" rIns="91559" bIns="45779" rtlCol="0" anchor="b"/>
          <a:lstStyle>
            <a:lvl1pPr algn="r">
              <a:defRPr sz="1200"/>
            </a:lvl1pPr>
          </a:lstStyle>
          <a:p>
            <a:fld id="{969FB6D1-49BA-4BDA-964A-235CFC89242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978541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9FB6D1-49BA-4BDA-964A-235CFC892422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70354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EE6407-64DB-42B7-89DB-CF8D8B7C7FB4}" type="datetimeFigureOut">
              <a:rPr lang="ko-KR" altLang="en-US" smtClean="0"/>
              <a:t>2016-10-17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FA4CBC-1C0A-44AF-B0B3-4B5FE0EF9E7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82429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EE6407-64DB-42B7-89DB-CF8D8B7C7FB4}" type="datetimeFigureOut">
              <a:rPr lang="ko-KR" altLang="en-US" smtClean="0"/>
              <a:t>2016-10-17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FA4CBC-1C0A-44AF-B0B3-4B5FE0EF9E7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731109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EE6407-64DB-42B7-89DB-CF8D8B7C7FB4}" type="datetimeFigureOut">
              <a:rPr lang="ko-KR" altLang="en-US" smtClean="0"/>
              <a:t>2016-10-17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FA4CBC-1C0A-44AF-B0B3-4B5FE0EF9E7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308444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EE6407-64DB-42B7-89DB-CF8D8B7C7FB4}" type="datetimeFigureOut">
              <a:rPr lang="ko-KR" altLang="en-US" smtClean="0"/>
              <a:t>2016-10-17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FA4CBC-1C0A-44AF-B0B3-4B5FE0EF9E7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565973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EE6407-64DB-42B7-89DB-CF8D8B7C7FB4}" type="datetimeFigureOut">
              <a:rPr lang="ko-KR" altLang="en-US" smtClean="0"/>
              <a:t>2016-10-17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FA4CBC-1C0A-44AF-B0B3-4B5FE0EF9E7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849175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EE6407-64DB-42B7-89DB-CF8D8B7C7FB4}" type="datetimeFigureOut">
              <a:rPr lang="ko-KR" altLang="en-US" smtClean="0"/>
              <a:t>2016-10-17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FA4CBC-1C0A-44AF-B0B3-4B5FE0EF9E7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561632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EE6407-64DB-42B7-89DB-CF8D8B7C7FB4}" type="datetimeFigureOut">
              <a:rPr lang="ko-KR" altLang="en-US" smtClean="0"/>
              <a:t>2016-10-17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FA4CBC-1C0A-44AF-B0B3-4B5FE0EF9E7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072916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EE6407-64DB-42B7-89DB-CF8D8B7C7FB4}" type="datetimeFigureOut">
              <a:rPr lang="ko-KR" altLang="en-US" smtClean="0"/>
              <a:t>2016-10-17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FA4CBC-1C0A-44AF-B0B3-4B5FE0EF9E7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662509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EE6407-64DB-42B7-89DB-CF8D8B7C7FB4}" type="datetimeFigureOut">
              <a:rPr lang="ko-KR" altLang="en-US" smtClean="0"/>
              <a:t>2016-10-17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FA4CBC-1C0A-44AF-B0B3-4B5FE0EF9E7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749234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EE6407-64DB-42B7-89DB-CF8D8B7C7FB4}" type="datetimeFigureOut">
              <a:rPr lang="ko-KR" altLang="en-US" smtClean="0"/>
              <a:t>2016-10-17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FA4CBC-1C0A-44AF-B0B3-4B5FE0EF9E7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381998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EE6407-64DB-42B7-89DB-CF8D8B7C7FB4}" type="datetimeFigureOut">
              <a:rPr lang="ko-KR" altLang="en-US" smtClean="0"/>
              <a:t>2016-10-17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FA4CBC-1C0A-44AF-B0B3-4B5FE0EF9E7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163567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EE6407-64DB-42B7-89DB-CF8D8B7C7FB4}" type="datetimeFigureOut">
              <a:rPr lang="ko-KR" altLang="en-US" smtClean="0"/>
              <a:t>2016-10-17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FA4CBC-1C0A-44AF-B0B3-4B5FE0EF9E7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447373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71000"/>
                    </a14:imgEffect>
                    <a14:imgEffect>
                      <a14:brightnessContrast bright="-8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6" y="0"/>
            <a:ext cx="9135604" cy="4248472"/>
          </a:xfrm>
          <a:prstGeom prst="rect">
            <a:avLst/>
          </a:prstGeom>
        </p:spPr>
      </p:pic>
      <p:sp>
        <p:nvSpPr>
          <p:cNvPr id="8" name="직사각형 7"/>
          <p:cNvSpPr/>
          <p:nvPr/>
        </p:nvSpPr>
        <p:spPr>
          <a:xfrm>
            <a:off x="971600" y="1268760"/>
            <a:ext cx="7272808" cy="4098740"/>
          </a:xfrm>
          <a:prstGeom prst="rect">
            <a:avLst/>
          </a:prstGeom>
          <a:solidFill>
            <a:schemeClr val="tx1">
              <a:lumMod val="65000"/>
              <a:lumOff val="35000"/>
              <a:alpha val="4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2649582" y="4499828"/>
            <a:ext cx="38491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fontAlgn="base" latinLnBrk="0"/>
            <a:r>
              <a:rPr lang="ko-KR" altLang="en-US" spc="-150" dirty="0" err="1" smtClean="0">
                <a:solidFill>
                  <a:schemeClr val="accent5">
                    <a:lumMod val="60000"/>
                    <a:lumOff val="40000"/>
                  </a:schemeClr>
                </a:solidFill>
                <a:latin typeface="Adobe 명조 Std M" panose="02020600000000000000" pitchFamily="18" charset="-127"/>
                <a:ea typeface="Adobe 명조 Std M" panose="02020600000000000000" pitchFamily="18" charset="-127"/>
              </a:rPr>
              <a:t>공정거래위</a:t>
            </a:r>
            <a:r>
              <a:rPr lang="en-US" altLang="ko-KR" spc="-150" dirty="0">
                <a:solidFill>
                  <a:schemeClr val="accent5">
                    <a:lumMod val="60000"/>
                    <a:lumOff val="40000"/>
                  </a:schemeClr>
                </a:solidFill>
                <a:latin typeface="Adobe 명조 Std M" panose="02020600000000000000" pitchFamily="18" charset="-127"/>
                <a:ea typeface="Adobe 명조 Std M" panose="02020600000000000000" pitchFamily="18" charset="-127"/>
              </a:rPr>
              <a:t>, </a:t>
            </a:r>
            <a:r>
              <a:rPr lang="ko-KR" altLang="en-US" spc="-150" dirty="0">
                <a:solidFill>
                  <a:schemeClr val="accent5">
                    <a:lumMod val="60000"/>
                    <a:lumOff val="40000"/>
                  </a:schemeClr>
                </a:solidFill>
                <a:latin typeface="Adobe 명조 Std M" panose="02020600000000000000" pitchFamily="18" charset="-127"/>
                <a:ea typeface="Adobe 명조 Std M" panose="02020600000000000000" pitchFamily="18" charset="-127"/>
              </a:rPr>
              <a:t>공정은 없고 거래만 </a:t>
            </a:r>
            <a:r>
              <a:rPr lang="ko-KR" altLang="en-US" spc="-150" dirty="0" smtClean="0">
                <a:solidFill>
                  <a:schemeClr val="accent5">
                    <a:lumMod val="60000"/>
                    <a:lumOff val="40000"/>
                  </a:schemeClr>
                </a:solidFill>
                <a:latin typeface="Adobe 명조 Std M" panose="02020600000000000000" pitchFamily="18" charset="-127"/>
                <a:ea typeface="Adobe 명조 Std M" panose="02020600000000000000" pitchFamily="18" charset="-127"/>
              </a:rPr>
              <a:t>있었다</a:t>
            </a:r>
            <a:endParaRPr lang="ko-KR" altLang="en-US" spc="-150" dirty="0">
              <a:solidFill>
                <a:schemeClr val="accent5">
                  <a:lumMod val="60000"/>
                  <a:lumOff val="40000"/>
                </a:schemeClr>
              </a:solidFill>
              <a:latin typeface="Adobe 명조 Std M" panose="02020600000000000000" pitchFamily="18" charset="-127"/>
              <a:ea typeface="Adobe 명조 Std M" panose="02020600000000000000" pitchFamily="18" charset="-127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512796" y="2524834"/>
            <a:ext cx="41472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spc="-300" dirty="0">
                <a:solidFill>
                  <a:srgbClr val="FFC000"/>
                </a:solidFill>
              </a:rPr>
              <a:t>대기업</a:t>
            </a:r>
            <a:r>
              <a:rPr lang="ko-KR" altLang="en-US" sz="2000" spc="-300" dirty="0">
                <a:solidFill>
                  <a:srgbClr val="FFC000"/>
                </a:solidFill>
              </a:rPr>
              <a:t>과 </a:t>
            </a:r>
            <a:r>
              <a:rPr lang="ko-KR" altLang="en-US" sz="2000" b="1" spc="-300" dirty="0" err="1">
                <a:solidFill>
                  <a:srgbClr val="FFC000"/>
                </a:solidFill>
              </a:rPr>
              <a:t>로펌</a:t>
            </a:r>
            <a:r>
              <a:rPr lang="ko-KR" altLang="en-US" sz="2000" spc="-300" dirty="0" err="1">
                <a:solidFill>
                  <a:srgbClr val="FFC000"/>
                </a:solidFill>
              </a:rPr>
              <a:t>이</a:t>
            </a:r>
            <a:r>
              <a:rPr lang="ko-KR" altLang="en-US" sz="2000" spc="-300" dirty="0">
                <a:solidFill>
                  <a:srgbClr val="FFC000"/>
                </a:solidFill>
              </a:rPr>
              <a:t> 제 집 </a:t>
            </a:r>
            <a:r>
              <a:rPr lang="ko-KR" altLang="en-US" sz="2000" spc="-300" dirty="0" smtClean="0">
                <a:solidFill>
                  <a:srgbClr val="FFC000"/>
                </a:solidFill>
              </a:rPr>
              <a:t>안방처럼 드나드는</a:t>
            </a:r>
            <a:endParaRPr lang="ko-KR" altLang="en-US" sz="2000" spc="-300" dirty="0">
              <a:solidFill>
                <a:srgbClr val="FFC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85608" y="2855243"/>
            <a:ext cx="1313180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8800" dirty="0" smtClean="0">
                <a:solidFill>
                  <a:schemeClr val="bg2">
                    <a:lumMod val="90000"/>
                  </a:schemeClr>
                </a:solidFill>
                <a:latin typeface="Adobe 명조 Std M" panose="02020600000000000000" pitchFamily="18" charset="-127"/>
                <a:ea typeface="Adobe 명조 Std M" panose="02020600000000000000" pitchFamily="18" charset="-127"/>
              </a:rPr>
              <a:t>“</a:t>
            </a:r>
            <a:endParaRPr lang="ko-KR" altLang="en-US" sz="8800" dirty="0">
              <a:solidFill>
                <a:schemeClr val="bg2">
                  <a:lumMod val="90000"/>
                </a:schemeClr>
              </a:solidFill>
              <a:latin typeface="Adobe 명조 Std M" panose="02020600000000000000" pitchFamily="18" charset="-127"/>
              <a:ea typeface="Adobe 명조 Std M" panose="02020600000000000000" pitchFamily="18" charset="-127"/>
            </a:endParaRPr>
          </a:p>
        </p:txBody>
      </p:sp>
      <p:pic>
        <p:nvPicPr>
          <p:cNvPr id="11" name="그림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8" y="2401888"/>
            <a:ext cx="5578323" cy="2353260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7007481" y="2761520"/>
            <a:ext cx="1193800" cy="280076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8800" dirty="0">
                <a:solidFill>
                  <a:schemeClr val="bg2">
                    <a:lumMod val="90000"/>
                  </a:schemeClr>
                </a:solidFill>
                <a:latin typeface="Adobe 명조 Std M" panose="02020600000000000000" pitchFamily="18" charset="-127"/>
                <a:ea typeface="Adobe 명조 Std M" panose="02020600000000000000" pitchFamily="18" charset="-127"/>
              </a:rPr>
              <a:t>”</a:t>
            </a:r>
          </a:p>
          <a:p>
            <a:endParaRPr lang="ko-KR" altLang="en-US" sz="8800" dirty="0">
              <a:solidFill>
                <a:schemeClr val="bg2">
                  <a:lumMod val="90000"/>
                </a:schemeClr>
              </a:solidFill>
              <a:latin typeface="Adobe 명조 Std M" panose="02020600000000000000" pitchFamily="18" charset="-127"/>
              <a:ea typeface="Adobe 명조 Std M" panose="02020600000000000000" pitchFamily="18" charset="-127"/>
            </a:endParaRPr>
          </a:p>
        </p:txBody>
      </p:sp>
      <p:cxnSp>
        <p:nvCxnSpPr>
          <p:cNvPr id="14" name="직선 연결선 13"/>
          <p:cNvCxnSpPr/>
          <p:nvPr/>
        </p:nvCxnSpPr>
        <p:spPr>
          <a:xfrm flipV="1">
            <a:off x="971600" y="0"/>
            <a:ext cx="2304256" cy="1844824"/>
          </a:xfrm>
          <a:prstGeom prst="line">
            <a:avLst/>
          </a:prstGeom>
          <a:ln>
            <a:solidFill>
              <a:schemeClr val="bg1">
                <a:alpha val="39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직선 연결선 14"/>
          <p:cNvCxnSpPr/>
          <p:nvPr/>
        </p:nvCxnSpPr>
        <p:spPr>
          <a:xfrm flipV="1">
            <a:off x="5940152" y="5367500"/>
            <a:ext cx="2304256" cy="1844824"/>
          </a:xfrm>
          <a:prstGeom prst="line">
            <a:avLst/>
          </a:prstGeom>
          <a:ln>
            <a:solidFill>
              <a:schemeClr val="bg1">
                <a:alpha val="39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Box 2"/>
          <p:cNvSpPr txBox="1"/>
          <p:nvPr/>
        </p:nvSpPr>
        <p:spPr>
          <a:xfrm>
            <a:off x="3637870" y="6030557"/>
            <a:ext cx="191590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spc="-150" dirty="0" smtClean="0">
                <a:solidFill>
                  <a:schemeClr val="bg1"/>
                </a:solidFill>
              </a:rPr>
              <a:t>국회의원 지상욱</a:t>
            </a:r>
            <a:endParaRPr lang="ko-KR" altLang="en-US" sz="2000" b="1" spc="-150" dirty="0">
              <a:solidFill>
                <a:schemeClr val="bg1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321632" y="5733256"/>
            <a:ext cx="2492990" cy="3539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700" spc="-150" dirty="0" smtClean="0">
                <a:solidFill>
                  <a:schemeClr val="bg1"/>
                </a:solidFill>
              </a:rPr>
              <a:t>2016 </a:t>
            </a:r>
            <a:r>
              <a:rPr lang="ko-KR" altLang="en-US" sz="1700" spc="-150" dirty="0" smtClean="0">
                <a:solidFill>
                  <a:schemeClr val="bg1"/>
                </a:solidFill>
              </a:rPr>
              <a:t>정무위원회 종합감사</a:t>
            </a:r>
            <a:endParaRPr lang="ko-KR" altLang="en-US" sz="1700" spc="-150" dirty="0">
              <a:solidFill>
                <a:schemeClr val="bg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880305" y="4962840"/>
            <a:ext cx="469349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 smtClean="0">
                <a:solidFill>
                  <a:schemeClr val="bg1">
                    <a:lumMod val="95000"/>
                  </a:schemeClr>
                </a:solidFill>
                <a:latin typeface="+mj-lt"/>
              </a:rPr>
              <a:t>613</a:t>
            </a:r>
            <a:r>
              <a:rPr lang="ko-KR" altLang="en-US" sz="1400" dirty="0" smtClean="0">
                <a:solidFill>
                  <a:schemeClr val="bg1">
                    <a:lumMod val="95000"/>
                  </a:schemeClr>
                </a:solidFill>
                <a:latin typeface="+mj-lt"/>
              </a:rPr>
              <a:t>일 동안의 </a:t>
            </a:r>
            <a:r>
              <a:rPr lang="ko-KR" altLang="en-US" sz="1400" dirty="0" err="1" smtClean="0">
                <a:solidFill>
                  <a:schemeClr val="bg1">
                    <a:lumMod val="95000"/>
                  </a:schemeClr>
                </a:solidFill>
                <a:latin typeface="+mj-lt"/>
              </a:rPr>
              <a:t>공정위</a:t>
            </a:r>
            <a:r>
              <a:rPr lang="ko-KR" altLang="en-US" sz="1400" dirty="0" smtClean="0">
                <a:solidFill>
                  <a:schemeClr val="bg1">
                    <a:lumMod val="95000"/>
                  </a:schemeClr>
                </a:solidFill>
                <a:latin typeface="+mj-lt"/>
              </a:rPr>
              <a:t> 출입기록 분석</a:t>
            </a:r>
            <a:endParaRPr lang="ko-KR" altLang="en-US" sz="1400" dirty="0">
              <a:solidFill>
                <a:schemeClr val="bg1">
                  <a:lumMod val="95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0386582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직선 연결선 2"/>
          <p:cNvCxnSpPr/>
          <p:nvPr/>
        </p:nvCxnSpPr>
        <p:spPr>
          <a:xfrm>
            <a:off x="1129368" y="5168225"/>
            <a:ext cx="6971024" cy="0"/>
          </a:xfrm>
          <a:prstGeom prst="line">
            <a:avLst/>
          </a:prstGeom>
          <a:ln w="254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Box 1"/>
          <p:cNvSpPr txBox="1"/>
          <p:nvPr/>
        </p:nvSpPr>
        <p:spPr>
          <a:xfrm>
            <a:off x="581236" y="980728"/>
            <a:ext cx="794320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pc="-150" dirty="0" smtClean="0">
                <a:solidFill>
                  <a:schemeClr val="tx2">
                    <a:lumMod val="75000"/>
                  </a:schemeClr>
                </a:solidFill>
              </a:rPr>
              <a:t>2014.1.1~2016.7.31</a:t>
            </a:r>
            <a:r>
              <a:rPr lang="ko-KR" altLang="en-US" spc="-150" dirty="0" smtClean="0">
                <a:solidFill>
                  <a:schemeClr val="tx2">
                    <a:lumMod val="75000"/>
                  </a:schemeClr>
                </a:solidFill>
              </a:rPr>
              <a:t>까지 공정거래위원회 세종청사 </a:t>
            </a:r>
            <a:r>
              <a:rPr lang="ko-KR" altLang="en-US" spc="-150" dirty="0">
                <a:solidFill>
                  <a:schemeClr val="tx2">
                    <a:lumMod val="75000"/>
                  </a:schemeClr>
                </a:solidFill>
              </a:rPr>
              <a:t>출입기록 </a:t>
            </a:r>
            <a:r>
              <a:rPr lang="en-US" altLang="ko-KR" spc="-150" dirty="0">
                <a:solidFill>
                  <a:schemeClr val="tx2">
                    <a:lumMod val="75000"/>
                  </a:schemeClr>
                </a:solidFill>
              </a:rPr>
              <a:t>2</a:t>
            </a:r>
            <a:r>
              <a:rPr lang="ko-KR" altLang="en-US" spc="-150" dirty="0">
                <a:solidFill>
                  <a:schemeClr val="tx2">
                    <a:lumMod val="75000"/>
                  </a:schemeClr>
                </a:solidFill>
              </a:rPr>
              <a:t>만</a:t>
            </a:r>
            <a:r>
              <a:rPr lang="en-US" altLang="ko-KR" spc="-150" dirty="0">
                <a:solidFill>
                  <a:schemeClr val="tx2">
                    <a:lumMod val="75000"/>
                  </a:schemeClr>
                </a:solidFill>
              </a:rPr>
              <a:t>2</a:t>
            </a:r>
            <a:r>
              <a:rPr lang="ko-KR" altLang="en-US" spc="-150" dirty="0">
                <a:solidFill>
                  <a:schemeClr val="tx2">
                    <a:lumMod val="75000"/>
                  </a:schemeClr>
                </a:solidFill>
              </a:rPr>
              <a:t>천 건을 </a:t>
            </a:r>
            <a:r>
              <a:rPr lang="ko-KR" altLang="en-US" spc="-150" dirty="0" smtClean="0">
                <a:solidFill>
                  <a:schemeClr val="tx2">
                    <a:lumMod val="75000"/>
                  </a:schemeClr>
                </a:solidFill>
              </a:rPr>
              <a:t>살펴보니</a:t>
            </a:r>
            <a:endParaRPr lang="en-US" altLang="ko-KR" spc="-150" dirty="0" smtClean="0">
              <a:solidFill>
                <a:schemeClr val="tx2">
                  <a:lumMod val="75000"/>
                </a:schemeClr>
              </a:solidFill>
            </a:endParaRPr>
          </a:p>
          <a:p>
            <a:pPr algn="ctr"/>
            <a:r>
              <a:rPr lang="ko-KR" altLang="en-US" b="1" spc="-150" dirty="0" smtClean="0">
                <a:solidFill>
                  <a:schemeClr val="tx2">
                    <a:lumMod val="75000"/>
                  </a:schemeClr>
                </a:solidFill>
              </a:rPr>
              <a:t>대기업</a:t>
            </a:r>
            <a:r>
              <a:rPr lang="en-US" altLang="ko-KR" b="1" spc="-150" dirty="0" smtClean="0">
                <a:solidFill>
                  <a:schemeClr val="tx2">
                    <a:lumMod val="75000"/>
                  </a:schemeClr>
                </a:solidFill>
              </a:rPr>
              <a:t>, </a:t>
            </a:r>
            <a:r>
              <a:rPr lang="ko-KR" altLang="en-US" b="1" spc="-150" dirty="0" smtClean="0">
                <a:solidFill>
                  <a:schemeClr val="tx2">
                    <a:lumMod val="75000"/>
                  </a:schemeClr>
                </a:solidFill>
              </a:rPr>
              <a:t>대기업 계열사</a:t>
            </a:r>
            <a:r>
              <a:rPr lang="en-US" altLang="ko-KR" b="1" spc="-150" dirty="0" smtClean="0">
                <a:solidFill>
                  <a:schemeClr val="tx2">
                    <a:lumMod val="75000"/>
                  </a:schemeClr>
                </a:solidFill>
              </a:rPr>
              <a:t>, </a:t>
            </a:r>
            <a:r>
              <a:rPr lang="ko-KR" altLang="en-US" b="1" spc="-150" dirty="0" err="1" smtClean="0">
                <a:solidFill>
                  <a:schemeClr val="tx2">
                    <a:lumMod val="75000"/>
                  </a:schemeClr>
                </a:solidFill>
              </a:rPr>
              <a:t>로펌이</a:t>
            </a:r>
            <a:r>
              <a:rPr lang="ko-KR" altLang="en-US" b="1" spc="-15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ko-KR" altLang="en-US" b="1" spc="-150" dirty="0" err="1" smtClean="0">
                <a:solidFill>
                  <a:schemeClr val="tx2">
                    <a:lumMod val="75000"/>
                  </a:schemeClr>
                </a:solidFill>
              </a:rPr>
              <a:t>공정위를</a:t>
            </a:r>
            <a:r>
              <a:rPr lang="ko-KR" altLang="en-US" b="1" spc="-150" dirty="0" smtClean="0">
                <a:solidFill>
                  <a:schemeClr val="tx2">
                    <a:lumMod val="75000"/>
                  </a:schemeClr>
                </a:solidFill>
              </a:rPr>
              <a:t> 수시로 개별 </a:t>
            </a:r>
            <a:r>
              <a:rPr lang="ko-KR" altLang="en-US" spc="-150" dirty="0" smtClean="0">
                <a:solidFill>
                  <a:schemeClr val="tx2">
                    <a:lumMod val="75000"/>
                  </a:schemeClr>
                </a:solidFill>
              </a:rPr>
              <a:t>방문했습니다</a:t>
            </a:r>
            <a:endParaRPr lang="ko-KR" altLang="en-US" spc="-150" dirty="0">
              <a:solidFill>
                <a:schemeClr val="tx2">
                  <a:lumMod val="75000"/>
                </a:schemeClr>
              </a:solidFill>
            </a:endParaRPr>
          </a:p>
        </p:txBody>
      </p:sp>
      <p:grpSp>
        <p:nvGrpSpPr>
          <p:cNvPr id="6" name="그룹 5"/>
          <p:cNvGrpSpPr/>
          <p:nvPr/>
        </p:nvGrpSpPr>
        <p:grpSpPr>
          <a:xfrm>
            <a:off x="-11382" y="1988840"/>
            <a:ext cx="9155381" cy="3816424"/>
            <a:chOff x="-11382" y="1988840"/>
            <a:chExt cx="9155381" cy="3816424"/>
          </a:xfrm>
        </p:grpSpPr>
        <p:sp>
          <p:nvSpPr>
            <p:cNvPr id="17" name="직사각형 16"/>
            <p:cNvSpPr/>
            <p:nvPr/>
          </p:nvSpPr>
          <p:spPr>
            <a:xfrm>
              <a:off x="-11382" y="1988840"/>
              <a:ext cx="9155381" cy="3816424"/>
            </a:xfrm>
            <a:prstGeom prst="rect">
              <a:avLst/>
            </a:prstGeom>
            <a:solidFill>
              <a:schemeClr val="bg1">
                <a:lumMod val="75000"/>
                <a:alpha val="61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" name="TextBox 3"/>
            <p:cNvSpPr txBox="1"/>
            <p:nvPr/>
          </p:nvSpPr>
          <p:spPr>
            <a:xfrm>
              <a:off x="2651690" y="2276872"/>
              <a:ext cx="311976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b="1" spc="-150" dirty="0" smtClean="0">
                  <a:solidFill>
                    <a:schemeClr val="tx2">
                      <a:lumMod val="75000"/>
                    </a:schemeClr>
                  </a:solidFill>
                  <a:latin typeface="+mj-ea"/>
                  <a:ea typeface="+mj-ea"/>
                </a:rPr>
                <a:t>대기업</a:t>
              </a:r>
              <a:r>
                <a:rPr lang="en-US" altLang="ko-KR" b="1" spc="-150" dirty="0" smtClean="0">
                  <a:solidFill>
                    <a:schemeClr val="tx2">
                      <a:lumMod val="75000"/>
                    </a:schemeClr>
                  </a:solidFill>
                  <a:latin typeface="+mj-ea"/>
                  <a:ea typeface="+mj-ea"/>
                </a:rPr>
                <a:t>, </a:t>
              </a:r>
              <a:r>
                <a:rPr lang="ko-KR" altLang="en-US" b="1" spc="-150" dirty="0" err="1" smtClean="0">
                  <a:solidFill>
                    <a:schemeClr val="tx2">
                      <a:lumMod val="75000"/>
                    </a:schemeClr>
                  </a:solidFill>
                  <a:latin typeface="+mj-ea"/>
                  <a:ea typeface="+mj-ea"/>
                </a:rPr>
                <a:t>로펌</a:t>
              </a:r>
              <a:r>
                <a:rPr lang="en-US" altLang="ko-KR" b="1" spc="-150" dirty="0" smtClean="0">
                  <a:solidFill>
                    <a:schemeClr val="tx2">
                      <a:lumMod val="75000"/>
                    </a:schemeClr>
                  </a:solidFill>
                  <a:latin typeface="+mj-ea"/>
                  <a:ea typeface="+mj-ea"/>
                </a:rPr>
                <a:t>, </a:t>
              </a:r>
              <a:r>
                <a:rPr lang="ko-KR" altLang="en-US" b="1" spc="-150" dirty="0" err="1" smtClean="0">
                  <a:solidFill>
                    <a:schemeClr val="tx2">
                      <a:lumMod val="75000"/>
                    </a:schemeClr>
                  </a:solidFill>
                  <a:latin typeface="+mj-ea"/>
                  <a:ea typeface="+mj-ea"/>
                </a:rPr>
                <a:t>공정위</a:t>
              </a:r>
              <a:r>
                <a:rPr lang="ko-KR" altLang="en-US" b="1" spc="-150" dirty="0" smtClean="0">
                  <a:solidFill>
                    <a:schemeClr val="tx2">
                      <a:lumMod val="75000"/>
                    </a:schemeClr>
                  </a:solidFill>
                  <a:latin typeface="+mj-ea"/>
                  <a:ea typeface="+mj-ea"/>
                </a:rPr>
                <a:t> 출입 현황</a:t>
              </a:r>
              <a:endParaRPr lang="ko-KR" altLang="en-US" b="1" spc="-150" dirty="0">
                <a:solidFill>
                  <a:schemeClr val="tx2">
                    <a:lumMod val="75000"/>
                  </a:schemeClr>
                </a:solidFill>
                <a:latin typeface="+mj-ea"/>
                <a:ea typeface="+mj-ea"/>
              </a:endParaRPr>
            </a:p>
          </p:txBody>
        </p:sp>
        <p:sp>
          <p:nvSpPr>
            <p:cNvPr id="10" name="직사각형 9"/>
            <p:cNvSpPr/>
            <p:nvPr/>
          </p:nvSpPr>
          <p:spPr>
            <a:xfrm>
              <a:off x="3131840" y="4005064"/>
              <a:ext cx="792088" cy="1152128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1" name="직사각형 10"/>
            <p:cNvSpPr/>
            <p:nvPr/>
          </p:nvSpPr>
          <p:spPr>
            <a:xfrm>
              <a:off x="5148064" y="4149080"/>
              <a:ext cx="792088" cy="100811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073272" y="4402559"/>
              <a:ext cx="885179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ko-KR" altLang="en-US" sz="1600" spc="-3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ea"/>
                  <a:ea typeface="+mj-ea"/>
                </a:rPr>
                <a:t>대기업 및</a:t>
              </a:r>
              <a:endParaRPr lang="en-US" altLang="ko-KR" sz="1600" spc="-3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endParaRPr>
            </a:p>
            <a:p>
              <a:pPr algn="ctr"/>
              <a:r>
                <a:rPr lang="ko-KR" altLang="en-US" sz="1600" spc="-3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ea"/>
                  <a:ea typeface="+mj-ea"/>
                </a:rPr>
                <a:t>계열</a:t>
              </a:r>
              <a:r>
                <a:rPr lang="ko-KR" altLang="en-US" sz="1600" spc="-3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ea"/>
                  <a:ea typeface="+mj-ea"/>
                </a:rPr>
                <a:t>사</a:t>
              </a:r>
              <a:endParaRPr lang="en-US" altLang="ko-KR" sz="1600" spc="-3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5215264" y="4479503"/>
              <a:ext cx="56938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pc="-300" dirty="0" err="1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ea"/>
                  <a:ea typeface="+mj-ea"/>
                </a:rPr>
                <a:t>로펌</a:t>
              </a:r>
              <a:endParaRPr lang="en-US" altLang="ko-KR" spc="-3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1020569" y="5312241"/>
              <a:ext cx="2903359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200" spc="-150" dirty="0" smtClean="0"/>
                <a:t>자료 </a:t>
              </a:r>
              <a:r>
                <a:rPr lang="ko-KR" altLang="en-US" sz="1200" spc="-150" dirty="0" err="1" smtClean="0"/>
                <a:t>ㅣ</a:t>
              </a:r>
              <a:r>
                <a:rPr lang="ko-KR" altLang="en-US" sz="1200" spc="-150" dirty="0" smtClean="0"/>
                <a:t> 정부세종청사관리소</a:t>
              </a:r>
              <a:r>
                <a:rPr lang="en-US" altLang="ko-KR" sz="1200" spc="-150" dirty="0" smtClean="0"/>
                <a:t>(</a:t>
              </a:r>
              <a:r>
                <a:rPr lang="ko-KR" altLang="en-US" sz="1200" spc="-150" dirty="0" smtClean="0"/>
                <a:t>제출자료 재구성</a:t>
              </a:r>
              <a:r>
                <a:rPr lang="en-US" altLang="ko-KR" sz="1200" spc="-150" dirty="0" smtClean="0"/>
                <a:t>)</a:t>
              </a:r>
              <a:endParaRPr lang="ko-KR" altLang="en-US" sz="1200" spc="-150" dirty="0"/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5176664" y="3815855"/>
              <a:ext cx="748923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600" spc="-15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4262</a:t>
              </a:r>
              <a:r>
                <a:rPr lang="ko-KR" altLang="en-US" sz="1600" spc="-15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회</a:t>
              </a:r>
              <a:endParaRPr lang="ko-KR" altLang="en-US" sz="1600" spc="-150" dirty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3153422" y="3655477"/>
              <a:ext cx="748923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600" spc="-15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4254</a:t>
              </a:r>
              <a:r>
                <a:rPr lang="ko-KR" altLang="en-US" sz="1600" spc="-15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회</a:t>
              </a:r>
              <a:endParaRPr lang="ko-KR" altLang="en-US" sz="1600" spc="-150" dirty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968599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직사각형 37"/>
          <p:cNvSpPr/>
          <p:nvPr/>
        </p:nvSpPr>
        <p:spPr>
          <a:xfrm>
            <a:off x="369092" y="1852229"/>
            <a:ext cx="709149" cy="3313968"/>
          </a:xfrm>
          <a:prstGeom prst="rect">
            <a:avLst/>
          </a:prstGeom>
          <a:solidFill>
            <a:schemeClr val="tx1">
              <a:lumMod val="65000"/>
              <a:lumOff val="35000"/>
              <a:alpha val="6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8" name="직선 연결선 7"/>
          <p:cNvCxnSpPr/>
          <p:nvPr/>
        </p:nvCxnSpPr>
        <p:spPr>
          <a:xfrm>
            <a:off x="323528" y="5168225"/>
            <a:ext cx="8712968" cy="0"/>
          </a:xfrm>
          <a:prstGeom prst="line">
            <a:avLst/>
          </a:prstGeom>
          <a:ln w="254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타원 3"/>
          <p:cNvSpPr/>
          <p:nvPr/>
        </p:nvSpPr>
        <p:spPr>
          <a:xfrm>
            <a:off x="8406827" y="4951685"/>
            <a:ext cx="80010" cy="80010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5" name="그룹 4"/>
          <p:cNvGrpSpPr/>
          <p:nvPr/>
        </p:nvGrpSpPr>
        <p:grpSpPr>
          <a:xfrm>
            <a:off x="-11382" y="548680"/>
            <a:ext cx="9155381" cy="5472608"/>
            <a:chOff x="-11382" y="548680"/>
            <a:chExt cx="9155381" cy="5472608"/>
          </a:xfrm>
        </p:grpSpPr>
        <p:sp>
          <p:nvSpPr>
            <p:cNvPr id="6" name="직사각형 5"/>
            <p:cNvSpPr/>
            <p:nvPr/>
          </p:nvSpPr>
          <p:spPr>
            <a:xfrm>
              <a:off x="-11382" y="548680"/>
              <a:ext cx="9155381" cy="5472608"/>
            </a:xfrm>
            <a:prstGeom prst="rect">
              <a:avLst/>
            </a:prstGeom>
            <a:solidFill>
              <a:schemeClr val="bg1">
                <a:lumMod val="75000"/>
                <a:alpha val="61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323528" y="796062"/>
              <a:ext cx="496321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b="1" spc="-300" dirty="0" err="1" smtClean="0">
                  <a:solidFill>
                    <a:schemeClr val="tx2">
                      <a:lumMod val="75000"/>
                    </a:schemeClr>
                  </a:solidFill>
                  <a:latin typeface="+mj-ea"/>
                  <a:ea typeface="+mj-ea"/>
                </a:rPr>
                <a:t>기업체별</a:t>
              </a:r>
              <a:r>
                <a:rPr lang="ko-KR" altLang="en-US" b="1" spc="-300" dirty="0" smtClean="0">
                  <a:solidFill>
                    <a:schemeClr val="tx2">
                      <a:lumMod val="75000"/>
                    </a:schemeClr>
                  </a:solidFill>
                  <a:latin typeface="+mj-ea"/>
                  <a:ea typeface="+mj-ea"/>
                </a:rPr>
                <a:t> </a:t>
              </a:r>
              <a:r>
                <a:rPr lang="ko-KR" altLang="en-US" b="1" spc="-300" dirty="0" err="1" smtClean="0">
                  <a:solidFill>
                    <a:schemeClr val="tx2">
                      <a:lumMod val="75000"/>
                    </a:schemeClr>
                  </a:solidFill>
                  <a:latin typeface="+mj-ea"/>
                  <a:ea typeface="+mj-ea"/>
                </a:rPr>
                <a:t>공정위</a:t>
              </a:r>
              <a:r>
                <a:rPr lang="ko-KR" altLang="en-US" b="1" spc="-300" dirty="0" smtClean="0">
                  <a:solidFill>
                    <a:schemeClr val="tx2">
                      <a:lumMod val="75000"/>
                    </a:schemeClr>
                  </a:solidFill>
                  <a:latin typeface="+mj-ea"/>
                  <a:ea typeface="+mj-ea"/>
                </a:rPr>
                <a:t> 출입 현황</a:t>
              </a:r>
              <a:r>
                <a:rPr lang="en-US" altLang="ko-KR" b="1" spc="100" dirty="0" smtClean="0">
                  <a:solidFill>
                    <a:schemeClr val="tx2">
                      <a:lumMod val="75000"/>
                    </a:schemeClr>
                  </a:solidFill>
                  <a:latin typeface="+mj-ea"/>
                  <a:ea typeface="+mj-ea"/>
                </a:rPr>
                <a:t>(2014.01. ~ 2016.07)</a:t>
              </a:r>
              <a:endParaRPr lang="ko-KR" altLang="en-US" b="1" spc="100" dirty="0">
                <a:solidFill>
                  <a:schemeClr val="tx2">
                    <a:lumMod val="75000"/>
                  </a:schemeClr>
                </a:solidFill>
                <a:latin typeface="+mj-ea"/>
                <a:ea typeface="+mj-ea"/>
              </a:endParaRPr>
            </a:p>
          </p:txBody>
        </p:sp>
        <p:sp>
          <p:nvSpPr>
            <p:cNvPr id="10" name="직사각형 9"/>
            <p:cNvSpPr/>
            <p:nvPr/>
          </p:nvSpPr>
          <p:spPr>
            <a:xfrm>
              <a:off x="467544" y="2420888"/>
              <a:ext cx="504056" cy="2747337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418805" y="5158063"/>
              <a:ext cx="56938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pc="-3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ea"/>
                  <a:ea typeface="+mj-ea"/>
                </a:rPr>
                <a:t>삼성</a:t>
              </a:r>
              <a:endParaRPr lang="ko-KR" altLang="en-US" spc="-3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372497" y="5744289"/>
              <a:ext cx="2903359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200" spc="-150" dirty="0" smtClean="0"/>
                <a:t>자료 </a:t>
              </a:r>
              <a:r>
                <a:rPr lang="ko-KR" altLang="en-US" sz="1200" spc="-150" dirty="0" err="1" smtClean="0"/>
                <a:t>ㅣ</a:t>
              </a:r>
              <a:r>
                <a:rPr lang="ko-KR" altLang="en-US" sz="1200" spc="-150" dirty="0" smtClean="0"/>
                <a:t> 정부세종청사관리소</a:t>
              </a:r>
              <a:r>
                <a:rPr lang="en-US" altLang="ko-KR" sz="1200" spc="-150" dirty="0" smtClean="0"/>
                <a:t>(</a:t>
              </a:r>
              <a:r>
                <a:rPr lang="ko-KR" altLang="en-US" sz="1200" spc="-150" dirty="0" smtClean="0"/>
                <a:t>제출자료 재구성</a:t>
              </a:r>
              <a:r>
                <a:rPr lang="en-US" altLang="ko-KR" sz="1200" spc="-150" dirty="0" smtClean="0"/>
                <a:t>)</a:t>
              </a:r>
              <a:endParaRPr lang="ko-KR" altLang="en-US" sz="1200" spc="-150" dirty="0"/>
            </a:p>
          </p:txBody>
        </p:sp>
        <p:sp>
          <p:nvSpPr>
            <p:cNvPr id="17" name="직사각형 16"/>
            <p:cNvSpPr/>
            <p:nvPr/>
          </p:nvSpPr>
          <p:spPr>
            <a:xfrm>
              <a:off x="1187624" y="3794556"/>
              <a:ext cx="504056" cy="1373669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8" name="직사각형 17"/>
            <p:cNvSpPr/>
            <p:nvPr/>
          </p:nvSpPr>
          <p:spPr>
            <a:xfrm>
              <a:off x="1907704" y="4005063"/>
              <a:ext cx="504056" cy="1163161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9" name="직사각형 18"/>
            <p:cNvSpPr/>
            <p:nvPr/>
          </p:nvSpPr>
          <p:spPr>
            <a:xfrm>
              <a:off x="2627784" y="4149080"/>
              <a:ext cx="504056" cy="101914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0" name="직사각형 19"/>
            <p:cNvSpPr/>
            <p:nvPr/>
          </p:nvSpPr>
          <p:spPr>
            <a:xfrm>
              <a:off x="3347864" y="4221088"/>
              <a:ext cx="504056" cy="947137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1217729" y="5157192"/>
              <a:ext cx="47949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pc="-15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ea"/>
                  <a:ea typeface="+mj-ea"/>
                </a:rPr>
                <a:t>SK</a:t>
              </a:r>
              <a:endParaRPr lang="ko-KR" altLang="en-US" spc="-15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endParaRPr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1855802" y="5157192"/>
              <a:ext cx="607859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pc="-150" dirty="0" err="1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ea"/>
                  <a:ea typeface="+mj-ea"/>
                </a:rPr>
                <a:t>롯</a:t>
              </a:r>
              <a:r>
                <a:rPr lang="ko-KR" altLang="en-US" spc="-150" dirty="0" err="1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ea"/>
                  <a:ea typeface="+mj-ea"/>
                </a:rPr>
                <a:t>데</a:t>
              </a:r>
              <a:endParaRPr lang="ko-KR" altLang="en-US" spc="-15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endParaRP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2560712" y="5157192"/>
              <a:ext cx="665567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ko-KR" altLang="en-US" sz="1400" spc="-15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ea"/>
                  <a:ea typeface="+mj-ea"/>
                </a:rPr>
                <a:t>현대</a:t>
              </a:r>
              <a:endParaRPr lang="en-US" altLang="ko-KR" sz="1400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endParaRPr>
            </a:p>
            <a:p>
              <a:pPr algn="ctr"/>
              <a:r>
                <a:rPr lang="ko-KR" altLang="en-US" sz="1400" spc="-15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ea"/>
                  <a:ea typeface="+mj-ea"/>
                </a:rPr>
                <a:t>자동차</a:t>
              </a:r>
              <a:endParaRPr lang="ko-KR" altLang="en-US" sz="1400" spc="-15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endParaRPr>
            </a:p>
          </p:txBody>
        </p:sp>
        <p:sp>
          <p:nvSpPr>
            <p:cNvPr id="24" name="직사각형 23"/>
            <p:cNvSpPr/>
            <p:nvPr/>
          </p:nvSpPr>
          <p:spPr>
            <a:xfrm>
              <a:off x="4067944" y="4293096"/>
              <a:ext cx="504056" cy="875129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5" name="직사각형 24"/>
            <p:cNvSpPr/>
            <p:nvPr/>
          </p:nvSpPr>
          <p:spPr>
            <a:xfrm>
              <a:off x="4788024" y="4365104"/>
              <a:ext cx="504056" cy="803121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6" name="직사각형 25"/>
            <p:cNvSpPr/>
            <p:nvPr/>
          </p:nvSpPr>
          <p:spPr>
            <a:xfrm>
              <a:off x="5508104" y="4481390"/>
              <a:ext cx="504056" cy="68683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7" name="직사각형 26"/>
            <p:cNvSpPr/>
            <p:nvPr/>
          </p:nvSpPr>
          <p:spPr>
            <a:xfrm>
              <a:off x="6228184" y="4824807"/>
              <a:ext cx="504056" cy="343418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8" name="직사각형 27"/>
            <p:cNvSpPr/>
            <p:nvPr/>
          </p:nvSpPr>
          <p:spPr>
            <a:xfrm>
              <a:off x="6948264" y="4941167"/>
              <a:ext cx="504056" cy="227057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9" name="직사각형 28"/>
            <p:cNvSpPr/>
            <p:nvPr/>
          </p:nvSpPr>
          <p:spPr>
            <a:xfrm>
              <a:off x="7596336" y="4996516"/>
              <a:ext cx="504056" cy="171708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3" name="TextBox 32"/>
            <p:cNvSpPr txBox="1"/>
            <p:nvPr/>
          </p:nvSpPr>
          <p:spPr>
            <a:xfrm>
              <a:off x="3275856" y="5122239"/>
              <a:ext cx="6078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ko-KR" altLang="en-US" spc="-15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ea"/>
                  <a:ea typeface="+mj-ea"/>
                </a:rPr>
                <a:t>대림</a:t>
              </a:r>
              <a:endParaRPr lang="ko-KR" altLang="en-US" spc="-15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endParaRPr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4117032" y="5157192"/>
              <a:ext cx="40588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ko-KR" spc="-15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ea"/>
                  <a:ea typeface="+mj-ea"/>
                </a:rPr>
                <a:t>KT</a:t>
              </a:r>
              <a:endParaRPr lang="ko-KR" altLang="en-US" spc="-15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endParaRPr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4852339" y="5157192"/>
              <a:ext cx="37542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ko-KR" spc="-15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ea"/>
                  <a:ea typeface="+mj-ea"/>
                </a:rPr>
                <a:t>CJ</a:t>
              </a:r>
              <a:endParaRPr lang="ko-KR" altLang="en-US" spc="-15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5543566" y="5159330"/>
              <a:ext cx="43313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ko-KR" spc="-15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ea"/>
                  <a:ea typeface="+mj-ea"/>
                </a:rPr>
                <a:t>GS</a:t>
              </a:r>
              <a:endParaRPr lang="ko-KR" altLang="en-US" spc="-15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endParaRPr>
            </a:p>
          </p:txBody>
        </p:sp>
        <p:sp>
          <p:nvSpPr>
            <p:cNvPr id="39" name="TextBox 38"/>
            <p:cNvSpPr txBox="1"/>
            <p:nvPr/>
          </p:nvSpPr>
          <p:spPr>
            <a:xfrm>
              <a:off x="6070486" y="5157192"/>
              <a:ext cx="81945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ko-KR" altLang="en-US" spc="-150" dirty="0" err="1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ea"/>
                  <a:ea typeface="+mj-ea"/>
                </a:rPr>
                <a:t>포스</a:t>
              </a:r>
              <a:r>
                <a:rPr lang="ko-KR" altLang="en-US" spc="-150" dirty="0" err="1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ea"/>
                  <a:ea typeface="+mj-ea"/>
                </a:rPr>
                <a:t>코</a:t>
              </a:r>
              <a:endParaRPr lang="ko-KR" altLang="en-US" spc="-15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endParaRPr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6882679" y="5166197"/>
              <a:ext cx="6078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ko-KR" altLang="en-US" spc="-15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ea"/>
                  <a:ea typeface="+mj-ea"/>
                </a:rPr>
                <a:t>한화</a:t>
              </a:r>
              <a:endParaRPr lang="ko-KR" altLang="en-US" spc="-15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endParaRPr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7463402" y="5157192"/>
              <a:ext cx="81945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ko-KR" altLang="en-US" spc="-15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ea"/>
                  <a:ea typeface="+mj-ea"/>
                </a:rPr>
                <a:t>신세계</a:t>
              </a:r>
              <a:endParaRPr lang="ko-KR" altLang="en-US" spc="-15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endParaRPr>
            </a:p>
          </p:txBody>
        </p:sp>
        <p:sp>
          <p:nvSpPr>
            <p:cNvPr id="2" name="TextBox 1"/>
            <p:cNvSpPr txBox="1"/>
            <p:nvPr/>
          </p:nvSpPr>
          <p:spPr>
            <a:xfrm>
              <a:off x="5681228" y="1610797"/>
              <a:ext cx="3010761" cy="95410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2800" spc="-150" dirty="0">
                  <a:solidFill>
                    <a:schemeClr val="tx2">
                      <a:lumMod val="75000"/>
                    </a:schemeClr>
                  </a:solidFill>
                </a:rPr>
                <a:t>삼성은 </a:t>
              </a:r>
              <a:r>
                <a:rPr lang="ko-KR" altLang="en-US" sz="2800" spc="-150" dirty="0" smtClean="0">
                  <a:solidFill>
                    <a:schemeClr val="tx2">
                      <a:lumMod val="75000"/>
                    </a:schemeClr>
                  </a:solidFill>
                </a:rPr>
                <a:t>평균적으로</a:t>
              </a:r>
              <a:endParaRPr lang="en-US" altLang="ko-KR" sz="2800" spc="-150" dirty="0" smtClean="0">
                <a:solidFill>
                  <a:schemeClr val="tx2">
                    <a:lumMod val="75000"/>
                  </a:schemeClr>
                </a:solidFill>
              </a:endParaRPr>
            </a:p>
            <a:p>
              <a:r>
                <a:rPr lang="ko-KR" altLang="en-US" sz="2800" spc="-150" dirty="0" smtClean="0">
                  <a:solidFill>
                    <a:schemeClr val="tx2">
                      <a:lumMod val="75000"/>
                    </a:schemeClr>
                  </a:solidFill>
                </a:rPr>
                <a:t> </a:t>
              </a:r>
              <a:r>
                <a:rPr lang="ko-KR" altLang="en-US" sz="2800" b="1" spc="-150" dirty="0" smtClean="0">
                  <a:solidFill>
                    <a:schemeClr val="tx2">
                      <a:lumMod val="75000"/>
                    </a:schemeClr>
                  </a:solidFill>
                </a:rPr>
                <a:t>하루에 </a:t>
              </a:r>
              <a:r>
                <a:rPr lang="en-US" altLang="ko-KR" sz="2800" b="1" spc="-150" dirty="0">
                  <a:solidFill>
                    <a:schemeClr val="tx2">
                      <a:lumMod val="75000"/>
                    </a:schemeClr>
                  </a:solidFill>
                </a:rPr>
                <a:t>1.2</a:t>
              </a:r>
              <a:r>
                <a:rPr lang="ko-KR" altLang="en-US" sz="2800" b="1" spc="-150" dirty="0" smtClean="0">
                  <a:solidFill>
                    <a:schemeClr val="tx2">
                      <a:lumMod val="75000"/>
                    </a:schemeClr>
                  </a:solidFill>
                </a:rPr>
                <a:t>회 </a:t>
              </a:r>
              <a:r>
                <a:rPr lang="ko-KR" altLang="en-US" sz="2800" spc="-150" dirty="0" smtClean="0">
                  <a:solidFill>
                    <a:schemeClr val="tx2">
                      <a:lumMod val="75000"/>
                    </a:schemeClr>
                  </a:solidFill>
                </a:rPr>
                <a:t>출입</a:t>
              </a:r>
              <a:endParaRPr lang="ko-KR" altLang="en-US" sz="2800" spc="-150" dirty="0">
                <a:solidFill>
                  <a:schemeClr val="tx2">
                    <a:lumMod val="75000"/>
                  </a:schemeClr>
                </a:solidFill>
              </a:endParaRPr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7481303" y="2564904"/>
              <a:ext cx="1197764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200" spc="-150" smtClean="0"/>
                <a:t>평일 근무일 기준</a:t>
              </a:r>
              <a:endParaRPr lang="ko-KR" altLang="en-US" sz="1200" spc="-150" dirty="0"/>
            </a:p>
          </p:txBody>
        </p:sp>
        <p:sp>
          <p:nvSpPr>
            <p:cNvPr id="3" name="TextBox 2"/>
            <p:cNvSpPr txBox="1"/>
            <p:nvPr/>
          </p:nvSpPr>
          <p:spPr>
            <a:xfrm>
              <a:off x="357662" y="2069007"/>
              <a:ext cx="745717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600" b="1" dirty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727</a:t>
              </a:r>
              <a:r>
                <a:rPr lang="ko-KR" altLang="en-US" sz="1600" b="1" dirty="0" smtClean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회</a:t>
              </a:r>
              <a:endParaRPr lang="ko-KR" altLang="en-US" sz="1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1085045" y="3451555"/>
              <a:ext cx="540533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600" b="1" dirty="0" smtClean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404</a:t>
              </a:r>
              <a:endParaRPr lang="ko-KR" altLang="en-US" sz="1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1786872" y="3655409"/>
              <a:ext cx="540533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600" b="1" dirty="0" smtClean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364</a:t>
              </a:r>
              <a:endParaRPr lang="ko-KR" altLang="en-US" sz="1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2591307" y="3810526"/>
              <a:ext cx="540533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600" b="1" dirty="0" smtClean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275</a:t>
              </a:r>
              <a:endParaRPr lang="ko-KR" altLang="en-US" sz="1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3309519" y="3878868"/>
              <a:ext cx="540533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600" b="1" dirty="0" smtClean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265</a:t>
              </a:r>
              <a:endParaRPr lang="ko-KR" altLang="en-US" sz="1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4049705" y="3959771"/>
              <a:ext cx="540533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600" b="1" dirty="0" smtClean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253</a:t>
              </a:r>
              <a:endParaRPr lang="ko-KR" altLang="en-US" sz="1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47" name="TextBox 46"/>
            <p:cNvSpPr txBox="1"/>
            <p:nvPr/>
          </p:nvSpPr>
          <p:spPr>
            <a:xfrm>
              <a:off x="4769785" y="4026550"/>
              <a:ext cx="540533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600" b="1" dirty="0" smtClean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213</a:t>
              </a:r>
              <a:endParaRPr lang="ko-KR" altLang="en-US" sz="1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48" name="TextBox 47"/>
            <p:cNvSpPr txBox="1"/>
            <p:nvPr/>
          </p:nvSpPr>
          <p:spPr>
            <a:xfrm>
              <a:off x="5471627" y="4164555"/>
              <a:ext cx="540533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600" b="1" dirty="0" smtClean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194</a:t>
              </a:r>
              <a:endParaRPr lang="ko-KR" altLang="en-US" sz="1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49" name="TextBox 48"/>
            <p:cNvSpPr txBox="1"/>
            <p:nvPr/>
          </p:nvSpPr>
          <p:spPr>
            <a:xfrm>
              <a:off x="6191707" y="4472335"/>
              <a:ext cx="540533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600" b="1" dirty="0" smtClean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151</a:t>
              </a:r>
              <a:endParaRPr lang="ko-KR" altLang="en-US" sz="1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50" name="TextBox 49"/>
            <p:cNvSpPr txBox="1"/>
            <p:nvPr/>
          </p:nvSpPr>
          <p:spPr>
            <a:xfrm>
              <a:off x="6916705" y="4579157"/>
              <a:ext cx="540533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600" b="1" dirty="0" smtClean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147</a:t>
              </a:r>
              <a:endParaRPr lang="ko-KR" altLang="en-US" sz="1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51" name="TextBox 50"/>
            <p:cNvSpPr txBox="1"/>
            <p:nvPr/>
          </p:nvSpPr>
          <p:spPr>
            <a:xfrm>
              <a:off x="7578097" y="4653136"/>
              <a:ext cx="540533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600" b="1" dirty="0" smtClean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136</a:t>
              </a:r>
              <a:endParaRPr lang="ko-KR" altLang="en-US" sz="1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52" name="타원 51"/>
            <p:cNvSpPr/>
            <p:nvPr/>
          </p:nvSpPr>
          <p:spPr>
            <a:xfrm>
              <a:off x="8528682" y="4951685"/>
              <a:ext cx="80010" cy="80010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53" name="타원 52"/>
          <p:cNvSpPr/>
          <p:nvPr/>
        </p:nvSpPr>
        <p:spPr>
          <a:xfrm>
            <a:off x="8657024" y="4951685"/>
            <a:ext cx="80010" cy="80010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904221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직사각형 27"/>
          <p:cNvSpPr/>
          <p:nvPr/>
        </p:nvSpPr>
        <p:spPr>
          <a:xfrm>
            <a:off x="2090464" y="1772816"/>
            <a:ext cx="697165" cy="3395408"/>
          </a:xfrm>
          <a:prstGeom prst="rect">
            <a:avLst/>
          </a:prstGeom>
          <a:solidFill>
            <a:schemeClr val="tx1">
              <a:lumMod val="75000"/>
              <a:lumOff val="25000"/>
              <a:alpha val="6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3" name="그룹 2"/>
          <p:cNvGrpSpPr/>
          <p:nvPr/>
        </p:nvGrpSpPr>
        <p:grpSpPr>
          <a:xfrm>
            <a:off x="-11382" y="548680"/>
            <a:ext cx="9155381" cy="5544616"/>
            <a:chOff x="-11382" y="548680"/>
            <a:chExt cx="9155381" cy="5544616"/>
          </a:xfrm>
        </p:grpSpPr>
        <p:sp>
          <p:nvSpPr>
            <p:cNvPr id="6" name="직사각형 5"/>
            <p:cNvSpPr/>
            <p:nvPr/>
          </p:nvSpPr>
          <p:spPr>
            <a:xfrm>
              <a:off x="-11382" y="548680"/>
              <a:ext cx="9155381" cy="5544616"/>
            </a:xfrm>
            <a:prstGeom prst="rect">
              <a:avLst/>
            </a:prstGeom>
            <a:solidFill>
              <a:schemeClr val="bg1">
                <a:lumMod val="75000"/>
                <a:alpha val="61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grpSp>
          <p:nvGrpSpPr>
            <p:cNvPr id="2" name="그룹 1"/>
            <p:cNvGrpSpPr/>
            <p:nvPr/>
          </p:nvGrpSpPr>
          <p:grpSpPr>
            <a:xfrm>
              <a:off x="372497" y="796062"/>
              <a:ext cx="8334279" cy="5206641"/>
              <a:chOff x="372497" y="796062"/>
              <a:chExt cx="8334279" cy="5206641"/>
            </a:xfrm>
          </p:grpSpPr>
          <p:sp>
            <p:nvSpPr>
              <p:cNvPr id="7" name="TextBox 6"/>
              <p:cNvSpPr txBox="1"/>
              <p:nvPr/>
            </p:nvSpPr>
            <p:spPr>
              <a:xfrm>
                <a:off x="395536" y="796062"/>
                <a:ext cx="4578497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ko-KR" altLang="en-US" b="1" spc="-300" dirty="0" err="1" smtClean="0">
                    <a:solidFill>
                      <a:schemeClr val="tx2">
                        <a:lumMod val="75000"/>
                      </a:schemeClr>
                    </a:solidFill>
                    <a:latin typeface="+mj-ea"/>
                    <a:ea typeface="+mj-ea"/>
                  </a:rPr>
                  <a:t>로펌</a:t>
                </a:r>
                <a:r>
                  <a:rPr lang="ko-KR" altLang="en-US" b="1" spc="-300" dirty="0" smtClean="0">
                    <a:solidFill>
                      <a:schemeClr val="tx2">
                        <a:lumMod val="75000"/>
                      </a:schemeClr>
                    </a:solidFill>
                    <a:latin typeface="+mj-ea"/>
                    <a:ea typeface="+mj-ea"/>
                  </a:rPr>
                  <a:t> </a:t>
                </a:r>
                <a:r>
                  <a:rPr lang="ko-KR" altLang="en-US" b="1" spc="-300" dirty="0" err="1" smtClean="0">
                    <a:solidFill>
                      <a:schemeClr val="tx2">
                        <a:lumMod val="75000"/>
                      </a:schemeClr>
                    </a:solidFill>
                    <a:latin typeface="+mj-ea"/>
                    <a:ea typeface="+mj-ea"/>
                  </a:rPr>
                  <a:t>공정위</a:t>
                </a:r>
                <a:r>
                  <a:rPr lang="ko-KR" altLang="en-US" b="1" spc="-300" dirty="0" smtClean="0">
                    <a:solidFill>
                      <a:schemeClr val="tx2">
                        <a:lumMod val="75000"/>
                      </a:schemeClr>
                    </a:solidFill>
                    <a:latin typeface="+mj-ea"/>
                    <a:ea typeface="+mj-ea"/>
                  </a:rPr>
                  <a:t> 출입 현황</a:t>
                </a:r>
                <a:r>
                  <a:rPr lang="en-US" altLang="ko-KR" b="1" spc="100" dirty="0">
                    <a:solidFill>
                      <a:schemeClr val="tx2">
                        <a:lumMod val="75000"/>
                      </a:schemeClr>
                    </a:solidFill>
                    <a:latin typeface="+mj-ea"/>
                  </a:rPr>
                  <a:t>(2014.01. ~ 2016.07)</a:t>
                </a:r>
                <a:endParaRPr lang="ko-KR" altLang="en-US" b="1" spc="100" dirty="0">
                  <a:solidFill>
                    <a:schemeClr val="tx2">
                      <a:lumMod val="75000"/>
                    </a:schemeClr>
                  </a:solidFill>
                  <a:latin typeface="+mj-ea"/>
                </a:endParaRPr>
              </a:p>
              <a:p>
                <a:endParaRPr lang="ko-KR" altLang="en-US" b="1" spc="-300" dirty="0">
                  <a:solidFill>
                    <a:schemeClr val="tx2">
                      <a:lumMod val="75000"/>
                    </a:schemeClr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10" name="직사각형 9"/>
              <p:cNvSpPr/>
              <p:nvPr/>
            </p:nvSpPr>
            <p:spPr>
              <a:xfrm>
                <a:off x="2189261" y="2420888"/>
                <a:ext cx="504056" cy="2747337"/>
              </a:xfrm>
              <a:prstGeom prst="rect">
                <a:avLst/>
              </a:pr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3" name="TextBox 12"/>
              <p:cNvSpPr txBox="1"/>
              <p:nvPr/>
            </p:nvSpPr>
            <p:spPr>
              <a:xfrm>
                <a:off x="2043021" y="5168224"/>
                <a:ext cx="761747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ko-KR" altLang="en-US" spc="-300" dirty="0" err="1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+mj-ea"/>
                    <a:ea typeface="+mj-ea"/>
                  </a:rPr>
                  <a:t>김앤장</a:t>
                </a:r>
                <a:endParaRPr lang="ko-KR" altLang="en-US" spc="-3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ea"/>
                  <a:ea typeface="+mj-ea"/>
                </a:endParaRPr>
              </a:p>
            </p:txBody>
          </p:sp>
          <p:sp>
            <p:nvSpPr>
              <p:cNvPr id="16" name="TextBox 15"/>
              <p:cNvSpPr txBox="1"/>
              <p:nvPr/>
            </p:nvSpPr>
            <p:spPr>
              <a:xfrm>
                <a:off x="372497" y="5725704"/>
                <a:ext cx="2903359" cy="2769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ko-KR" altLang="en-US" sz="1200" spc="-150" dirty="0" smtClean="0"/>
                  <a:t>자료 </a:t>
                </a:r>
                <a:r>
                  <a:rPr lang="ko-KR" altLang="en-US" sz="1200" spc="-150" dirty="0" err="1" smtClean="0"/>
                  <a:t>ㅣ</a:t>
                </a:r>
                <a:r>
                  <a:rPr lang="ko-KR" altLang="en-US" sz="1200" spc="-150" dirty="0" smtClean="0"/>
                  <a:t> 정부세종청사관리소</a:t>
                </a:r>
                <a:r>
                  <a:rPr lang="en-US" altLang="ko-KR" sz="1200" spc="-150" dirty="0" smtClean="0"/>
                  <a:t>(</a:t>
                </a:r>
                <a:r>
                  <a:rPr lang="ko-KR" altLang="en-US" sz="1200" spc="-150" dirty="0" smtClean="0"/>
                  <a:t>제출자료 재구성</a:t>
                </a:r>
                <a:r>
                  <a:rPr lang="en-US" altLang="ko-KR" sz="1200" spc="-150" dirty="0" smtClean="0"/>
                  <a:t>)</a:t>
                </a:r>
                <a:endParaRPr lang="ko-KR" altLang="en-US" sz="1200" spc="-150" dirty="0"/>
              </a:p>
            </p:txBody>
          </p:sp>
          <p:sp>
            <p:nvSpPr>
              <p:cNvPr id="17" name="직사각형 16"/>
              <p:cNvSpPr/>
              <p:nvPr/>
            </p:nvSpPr>
            <p:spPr>
              <a:xfrm>
                <a:off x="2909341" y="3794556"/>
                <a:ext cx="504056" cy="1373669"/>
              </a:xfrm>
              <a:prstGeom prst="rect">
                <a:avLst/>
              </a:pr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8" name="직사각형 17"/>
              <p:cNvSpPr/>
              <p:nvPr/>
            </p:nvSpPr>
            <p:spPr>
              <a:xfrm>
                <a:off x="3629421" y="3851757"/>
                <a:ext cx="504056" cy="1316468"/>
              </a:xfrm>
              <a:prstGeom prst="rect">
                <a:avLst/>
              </a:pr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9" name="직사각형 18"/>
              <p:cNvSpPr/>
              <p:nvPr/>
            </p:nvSpPr>
            <p:spPr>
              <a:xfrm>
                <a:off x="4349501" y="4149080"/>
                <a:ext cx="504056" cy="1019145"/>
              </a:xfrm>
              <a:prstGeom prst="rect">
                <a:avLst/>
              </a:pr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0" name="직사각형 19"/>
              <p:cNvSpPr/>
              <p:nvPr/>
            </p:nvSpPr>
            <p:spPr>
              <a:xfrm>
                <a:off x="5069581" y="4221088"/>
                <a:ext cx="504056" cy="947137"/>
              </a:xfrm>
              <a:prstGeom prst="rect">
                <a:avLst/>
              </a:pr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1" name="TextBox 20"/>
              <p:cNvSpPr txBox="1"/>
              <p:nvPr/>
            </p:nvSpPr>
            <p:spPr>
              <a:xfrm>
                <a:off x="2837333" y="5168224"/>
                <a:ext cx="627002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pc="-150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+mj-ea"/>
                    <a:ea typeface="+mj-ea"/>
                  </a:rPr>
                  <a:t>광장</a:t>
                </a:r>
                <a:endParaRPr lang="ko-KR" altLang="en-US" spc="-15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ea"/>
                  <a:ea typeface="+mj-ea"/>
                </a:endParaRPr>
              </a:p>
            </p:txBody>
          </p:sp>
          <p:sp>
            <p:nvSpPr>
              <p:cNvPr id="22" name="TextBox 21"/>
              <p:cNvSpPr txBox="1"/>
              <p:nvPr/>
            </p:nvSpPr>
            <p:spPr>
              <a:xfrm>
                <a:off x="3577519" y="5168224"/>
                <a:ext cx="607859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ko-KR" altLang="en-US" spc="-150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+mj-ea"/>
                    <a:ea typeface="+mj-ea"/>
                  </a:rPr>
                  <a:t>세종</a:t>
                </a:r>
                <a:endParaRPr lang="ko-KR" altLang="en-US" spc="-15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ea"/>
                  <a:ea typeface="+mj-ea"/>
                </a:endParaRPr>
              </a:p>
            </p:txBody>
          </p:sp>
          <p:sp>
            <p:nvSpPr>
              <p:cNvPr id="23" name="TextBox 22"/>
              <p:cNvSpPr txBox="1"/>
              <p:nvPr/>
            </p:nvSpPr>
            <p:spPr>
              <a:xfrm>
                <a:off x="4311283" y="5168224"/>
                <a:ext cx="607860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ko-KR" altLang="en-US" spc="-150" dirty="0" err="1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+mj-ea"/>
                    <a:ea typeface="+mj-ea"/>
                  </a:rPr>
                  <a:t>율촌</a:t>
                </a:r>
                <a:endParaRPr lang="ko-KR" altLang="en-US" spc="-15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ea"/>
                  <a:ea typeface="+mj-ea"/>
                </a:endParaRPr>
              </a:p>
            </p:txBody>
          </p:sp>
          <p:sp>
            <p:nvSpPr>
              <p:cNvPr id="24" name="직사각형 23"/>
              <p:cNvSpPr/>
              <p:nvPr/>
            </p:nvSpPr>
            <p:spPr>
              <a:xfrm>
                <a:off x="5789661" y="4293096"/>
                <a:ext cx="504056" cy="875129"/>
              </a:xfrm>
              <a:prstGeom prst="rect">
                <a:avLst/>
              </a:pr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5" name="직사각형 24"/>
              <p:cNvSpPr/>
              <p:nvPr/>
            </p:nvSpPr>
            <p:spPr>
              <a:xfrm>
                <a:off x="6509741" y="4797152"/>
                <a:ext cx="504056" cy="371073"/>
              </a:xfrm>
              <a:prstGeom prst="rect">
                <a:avLst/>
              </a:pr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33" name="TextBox 32"/>
              <p:cNvSpPr txBox="1"/>
              <p:nvPr/>
            </p:nvSpPr>
            <p:spPr>
              <a:xfrm>
                <a:off x="4891776" y="5168019"/>
                <a:ext cx="819455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ko-KR" altLang="en-US" spc="-150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+mj-ea"/>
                    <a:ea typeface="+mj-ea"/>
                  </a:rPr>
                  <a:t>태평양</a:t>
                </a:r>
                <a:endParaRPr lang="ko-KR" altLang="en-US" spc="-15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ea"/>
                  <a:ea typeface="+mj-ea"/>
                </a:endParaRPr>
              </a:p>
            </p:txBody>
          </p:sp>
          <p:sp>
            <p:nvSpPr>
              <p:cNvPr id="34" name="TextBox 33"/>
              <p:cNvSpPr txBox="1"/>
              <p:nvPr/>
            </p:nvSpPr>
            <p:spPr>
              <a:xfrm>
                <a:off x="5737759" y="5142066"/>
                <a:ext cx="607860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ko-KR" altLang="en-US" spc="-150" dirty="0" err="1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+mj-ea"/>
                    <a:ea typeface="+mj-ea"/>
                  </a:rPr>
                  <a:t>화우</a:t>
                </a:r>
                <a:endParaRPr lang="ko-KR" altLang="en-US" spc="-15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ea"/>
                  <a:ea typeface="+mj-ea"/>
                </a:endParaRPr>
              </a:p>
            </p:txBody>
          </p:sp>
          <p:sp>
            <p:nvSpPr>
              <p:cNvPr id="35" name="TextBox 34"/>
              <p:cNvSpPr txBox="1"/>
              <p:nvPr/>
            </p:nvSpPr>
            <p:spPr>
              <a:xfrm>
                <a:off x="6457841" y="5168019"/>
                <a:ext cx="607860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ko-KR" altLang="en-US" spc="-150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+mj-ea"/>
                    <a:ea typeface="+mj-ea"/>
                  </a:rPr>
                  <a:t>바</a:t>
                </a:r>
                <a:r>
                  <a:rPr lang="ko-KR" altLang="en-US" spc="-150" dirty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+mj-ea"/>
                    <a:ea typeface="+mj-ea"/>
                  </a:rPr>
                  <a:t>른</a:t>
                </a:r>
              </a:p>
            </p:txBody>
          </p:sp>
          <p:sp>
            <p:nvSpPr>
              <p:cNvPr id="27" name="TextBox 26"/>
              <p:cNvSpPr txBox="1"/>
              <p:nvPr/>
            </p:nvSpPr>
            <p:spPr>
              <a:xfrm>
                <a:off x="7509012" y="2576021"/>
                <a:ext cx="1197764" cy="2769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ko-KR" altLang="en-US" sz="1200" spc="-150" dirty="0" smtClean="0"/>
                  <a:t>평일 근무일 기준</a:t>
                </a:r>
                <a:endParaRPr lang="ko-KR" altLang="en-US" sz="1200" spc="-150" dirty="0"/>
              </a:p>
            </p:txBody>
          </p:sp>
          <p:sp>
            <p:nvSpPr>
              <p:cNvPr id="11" name="TextBox 10"/>
              <p:cNvSpPr txBox="1"/>
              <p:nvPr/>
            </p:nvSpPr>
            <p:spPr>
              <a:xfrm>
                <a:off x="2037589" y="2038477"/>
                <a:ext cx="825867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ko-KR" spc="-150" dirty="0" smtClean="0">
                    <a:solidFill>
                      <a:srgbClr val="00206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1869</a:t>
                </a:r>
                <a:r>
                  <a:rPr lang="ko-KR" altLang="en-US" spc="-150" dirty="0" smtClean="0">
                    <a:solidFill>
                      <a:srgbClr val="00206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회</a:t>
                </a:r>
                <a:endParaRPr lang="ko-KR" altLang="en-US" spc="-150" dirty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29" name="TextBox 28"/>
              <p:cNvSpPr txBox="1"/>
              <p:nvPr/>
            </p:nvSpPr>
            <p:spPr>
              <a:xfrm>
                <a:off x="2876667" y="3418577"/>
                <a:ext cx="506870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ko-KR" spc="-150" dirty="0" smtClean="0">
                    <a:solidFill>
                      <a:srgbClr val="00206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454</a:t>
                </a:r>
                <a:endParaRPr lang="ko-KR" altLang="en-US" spc="-150" dirty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30" name="TextBox 29"/>
              <p:cNvSpPr txBox="1"/>
              <p:nvPr/>
            </p:nvSpPr>
            <p:spPr>
              <a:xfrm>
                <a:off x="3577519" y="3491716"/>
                <a:ext cx="506870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ko-KR" spc="-150" dirty="0" smtClean="0">
                    <a:solidFill>
                      <a:srgbClr val="00206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448</a:t>
                </a:r>
                <a:endParaRPr lang="ko-KR" altLang="en-US" spc="-150" dirty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31" name="TextBox 30"/>
              <p:cNvSpPr txBox="1"/>
              <p:nvPr/>
            </p:nvSpPr>
            <p:spPr>
              <a:xfrm>
                <a:off x="4242296" y="3779748"/>
                <a:ext cx="506870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ko-KR" spc="-150" dirty="0" smtClean="0">
                    <a:solidFill>
                      <a:srgbClr val="00206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364</a:t>
                </a:r>
                <a:endParaRPr lang="ko-KR" altLang="en-US" spc="-150" dirty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32" name="TextBox 31"/>
              <p:cNvSpPr txBox="1"/>
              <p:nvPr/>
            </p:nvSpPr>
            <p:spPr>
              <a:xfrm>
                <a:off x="4942003" y="3851756"/>
                <a:ext cx="506870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ko-KR" spc="-150" dirty="0" smtClean="0">
                    <a:solidFill>
                      <a:srgbClr val="00206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334</a:t>
                </a:r>
                <a:endParaRPr lang="ko-KR" altLang="en-US" spc="-150" dirty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36" name="TextBox 35"/>
              <p:cNvSpPr txBox="1"/>
              <p:nvPr/>
            </p:nvSpPr>
            <p:spPr>
              <a:xfrm>
                <a:off x="5673470" y="3923764"/>
                <a:ext cx="506870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ko-KR" spc="-150" dirty="0" smtClean="0">
                    <a:solidFill>
                      <a:srgbClr val="00206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314</a:t>
                </a:r>
                <a:endParaRPr lang="ko-KR" altLang="en-US" spc="-150" dirty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37" name="TextBox 36"/>
              <p:cNvSpPr txBox="1"/>
              <p:nvPr/>
            </p:nvSpPr>
            <p:spPr>
              <a:xfrm>
                <a:off x="6404937" y="4427820"/>
                <a:ext cx="506870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ko-KR" spc="-150" dirty="0" smtClean="0">
                    <a:solidFill>
                      <a:srgbClr val="00206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171</a:t>
                </a:r>
                <a:endParaRPr lang="ko-KR" altLang="en-US" spc="-150" dirty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</p:grpSp>
      </p:grpSp>
      <p:cxnSp>
        <p:nvCxnSpPr>
          <p:cNvPr id="8" name="직선 연결선 7"/>
          <p:cNvCxnSpPr/>
          <p:nvPr/>
        </p:nvCxnSpPr>
        <p:spPr>
          <a:xfrm>
            <a:off x="1259632" y="5168225"/>
            <a:ext cx="6696744" cy="0"/>
          </a:xfrm>
          <a:prstGeom prst="line">
            <a:avLst/>
          </a:prstGeom>
          <a:ln w="254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Box 25"/>
          <p:cNvSpPr txBox="1"/>
          <p:nvPr/>
        </p:nvSpPr>
        <p:spPr>
          <a:xfrm>
            <a:off x="5565011" y="1610797"/>
            <a:ext cx="3350597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2800" spc="-150" dirty="0" smtClean="0">
                <a:solidFill>
                  <a:schemeClr val="tx2">
                    <a:lumMod val="75000"/>
                  </a:schemeClr>
                </a:solidFill>
              </a:rPr>
              <a:t>법률사무소 </a:t>
            </a:r>
            <a:r>
              <a:rPr lang="ko-KR" altLang="en-US" sz="2800" spc="-150" dirty="0" err="1" smtClean="0">
                <a:solidFill>
                  <a:schemeClr val="tx2">
                    <a:lumMod val="75000"/>
                  </a:schemeClr>
                </a:solidFill>
              </a:rPr>
              <a:t>김앤장은</a:t>
            </a:r>
            <a:endParaRPr lang="en-US" altLang="ko-KR" sz="2800" spc="-150" dirty="0" smtClean="0">
              <a:solidFill>
                <a:schemeClr val="tx2">
                  <a:lumMod val="75000"/>
                </a:schemeClr>
              </a:solidFill>
            </a:endParaRPr>
          </a:p>
          <a:p>
            <a:pPr algn="ctr"/>
            <a:r>
              <a:rPr lang="ko-KR" altLang="en-US" sz="2800" b="1" spc="-150" dirty="0" smtClean="0">
                <a:solidFill>
                  <a:schemeClr val="tx2">
                    <a:lumMod val="75000"/>
                  </a:schemeClr>
                </a:solidFill>
              </a:rPr>
              <a:t>하루 평균 </a:t>
            </a:r>
            <a:r>
              <a:rPr lang="en-US" altLang="ko-KR" sz="2800" b="1" spc="-150" dirty="0">
                <a:solidFill>
                  <a:schemeClr val="tx2">
                    <a:lumMod val="75000"/>
                  </a:schemeClr>
                </a:solidFill>
              </a:rPr>
              <a:t>3</a:t>
            </a:r>
            <a:r>
              <a:rPr lang="ko-KR" altLang="en-US" sz="2800" b="1" spc="-150" dirty="0" smtClean="0">
                <a:solidFill>
                  <a:schemeClr val="tx2">
                    <a:lumMod val="75000"/>
                  </a:schemeClr>
                </a:solidFill>
              </a:rPr>
              <a:t>회 출입</a:t>
            </a:r>
            <a:endParaRPr lang="ko-KR" altLang="en-US" sz="2800" b="1" spc="-150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00051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직사각형 20"/>
          <p:cNvSpPr/>
          <p:nvPr/>
        </p:nvSpPr>
        <p:spPr>
          <a:xfrm rot="5400000">
            <a:off x="4534005" y="28737"/>
            <a:ext cx="580046" cy="6696744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직사각형 19"/>
          <p:cNvSpPr/>
          <p:nvPr/>
        </p:nvSpPr>
        <p:spPr>
          <a:xfrm rot="5400000">
            <a:off x="4534005" y="-713449"/>
            <a:ext cx="580046" cy="6696744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3" name="직선 연결선 2"/>
          <p:cNvCxnSpPr/>
          <p:nvPr/>
        </p:nvCxnSpPr>
        <p:spPr>
          <a:xfrm>
            <a:off x="899592" y="2204864"/>
            <a:ext cx="0" cy="234110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직사각형 8"/>
          <p:cNvSpPr/>
          <p:nvPr/>
        </p:nvSpPr>
        <p:spPr>
          <a:xfrm rot="5400000">
            <a:off x="897601" y="2346891"/>
            <a:ext cx="580046" cy="576064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직사각형 9"/>
          <p:cNvSpPr/>
          <p:nvPr/>
        </p:nvSpPr>
        <p:spPr>
          <a:xfrm rot="5400000">
            <a:off x="1257641" y="2730945"/>
            <a:ext cx="580046" cy="1296144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직사각형 11"/>
          <p:cNvSpPr/>
          <p:nvPr/>
        </p:nvSpPr>
        <p:spPr>
          <a:xfrm rot="5400000">
            <a:off x="4245973" y="472290"/>
            <a:ext cx="580046" cy="727280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TextBox 12"/>
          <p:cNvSpPr txBox="1"/>
          <p:nvPr/>
        </p:nvSpPr>
        <p:spPr>
          <a:xfrm>
            <a:off x="1538927" y="2450257"/>
            <a:ext cx="21547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b="1" spc="-150" dirty="0" smtClean="0">
                <a:solidFill>
                  <a:schemeClr val="tx2">
                    <a:lumMod val="75000"/>
                  </a:schemeClr>
                </a:solidFill>
              </a:rPr>
              <a:t>공정거래위원장 </a:t>
            </a:r>
            <a:r>
              <a:rPr lang="en-US" altLang="ko-KR" b="1" spc="-150" dirty="0" smtClean="0">
                <a:solidFill>
                  <a:schemeClr val="tx2">
                    <a:lumMod val="75000"/>
                  </a:schemeClr>
                </a:solidFill>
              </a:rPr>
              <a:t>11</a:t>
            </a:r>
            <a:r>
              <a:rPr lang="ko-KR" altLang="en-US" b="1" spc="-150" dirty="0" smtClean="0">
                <a:solidFill>
                  <a:schemeClr val="tx2">
                    <a:lumMod val="75000"/>
                  </a:schemeClr>
                </a:solidFill>
              </a:rPr>
              <a:t>회</a:t>
            </a:r>
            <a:endParaRPr lang="ko-KR" altLang="en-US" b="1" spc="-15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328047" y="3166857"/>
            <a:ext cx="15199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b="1" spc="-150" dirty="0" smtClean="0">
                <a:solidFill>
                  <a:schemeClr val="tx2">
                    <a:lumMod val="75000"/>
                  </a:schemeClr>
                </a:solidFill>
              </a:rPr>
              <a:t>부위원장 </a:t>
            </a:r>
            <a:r>
              <a:rPr lang="en-US" altLang="ko-KR" b="1" spc="-150" dirty="0" smtClean="0">
                <a:solidFill>
                  <a:schemeClr val="tx2">
                    <a:lumMod val="75000"/>
                  </a:schemeClr>
                </a:solidFill>
              </a:rPr>
              <a:t>52</a:t>
            </a:r>
            <a:r>
              <a:rPr lang="ko-KR" altLang="en-US" b="1" spc="-150" dirty="0" smtClean="0">
                <a:solidFill>
                  <a:schemeClr val="tx2">
                    <a:lumMod val="75000"/>
                  </a:schemeClr>
                </a:solidFill>
              </a:rPr>
              <a:t>회</a:t>
            </a:r>
            <a:endParaRPr lang="ko-KR" altLang="en-US" b="1" spc="-15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6012160" y="3926000"/>
            <a:ext cx="164660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b="1" spc="-150" dirty="0" smtClean="0">
                <a:solidFill>
                  <a:schemeClr val="bg1"/>
                </a:solidFill>
              </a:rPr>
              <a:t>상임위원 </a:t>
            </a:r>
            <a:r>
              <a:rPr lang="en-US" altLang="ko-KR" b="1" spc="-150" dirty="0" smtClean="0">
                <a:solidFill>
                  <a:schemeClr val="bg1"/>
                </a:solidFill>
              </a:rPr>
              <a:t>689</a:t>
            </a:r>
            <a:r>
              <a:rPr lang="ko-KR" altLang="en-US" b="1" spc="-150" dirty="0" smtClean="0">
                <a:solidFill>
                  <a:schemeClr val="bg1"/>
                </a:solidFill>
              </a:rPr>
              <a:t>회</a:t>
            </a:r>
            <a:endParaRPr lang="ko-KR" altLang="en-US" b="1" spc="-150" dirty="0">
              <a:solidFill>
                <a:schemeClr val="bg1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64088" y="692696"/>
            <a:ext cx="3424335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600" b="1" spc="-150" dirty="0" smtClean="0">
                <a:solidFill>
                  <a:schemeClr val="tx2">
                    <a:lumMod val="75000"/>
                  </a:schemeClr>
                </a:solidFill>
              </a:rPr>
              <a:t>기업과 </a:t>
            </a:r>
            <a:r>
              <a:rPr lang="ko-KR" altLang="en-US" sz="3600" b="1" spc="-150" dirty="0" err="1" smtClean="0">
                <a:solidFill>
                  <a:schemeClr val="tx2">
                    <a:lumMod val="75000"/>
                  </a:schemeClr>
                </a:solidFill>
              </a:rPr>
              <a:t>로펌의</a:t>
            </a:r>
            <a:endParaRPr lang="en-US" altLang="ko-KR" sz="3600" b="1" spc="-150" dirty="0" smtClean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ko-KR" altLang="en-US" sz="3600" b="1" spc="-150" dirty="0" smtClean="0">
                <a:solidFill>
                  <a:schemeClr val="tx2">
                    <a:lumMod val="75000"/>
                  </a:schemeClr>
                </a:solidFill>
              </a:rPr>
              <a:t>비공개접촉 기록</a:t>
            </a:r>
            <a:endParaRPr lang="ko-KR" altLang="en-US" sz="3600" b="1" spc="-15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361024" y="5013176"/>
            <a:ext cx="642195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/>
            <a:r>
              <a:rPr lang="ko-KR" altLang="en-US" sz="2400" b="1" spc="-15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altLang="ko-KR" sz="2400" b="1" spc="-15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“</a:t>
            </a:r>
            <a:r>
              <a:rPr lang="ko-KR" altLang="en-US" sz="2400" b="1" spc="-15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위원장</a:t>
            </a:r>
            <a:r>
              <a:rPr lang="en-US" altLang="ko-KR" sz="2400" b="1" spc="-15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ko-KR" altLang="en-US" sz="2400" b="1" spc="-15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부위원장</a:t>
            </a:r>
            <a:r>
              <a:rPr lang="en-US" altLang="ko-KR" sz="2400" b="1" spc="-15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ko-KR" altLang="en-US" sz="2400" b="1" spc="-15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상임위원 등 고위 임원들은</a:t>
            </a:r>
            <a:endParaRPr lang="en-US" altLang="ko-KR" sz="2400" b="1" spc="-15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fontAlgn="base"/>
            <a:r>
              <a:rPr lang="ko-KR" altLang="en-US" sz="2400" b="1" spc="-15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외부인을 만난 기록을 전혀 보관하지 않고 있다</a:t>
            </a:r>
            <a:r>
              <a:rPr lang="en-US" altLang="ko-KR" sz="2400" b="1" spc="-15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”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012160" y="6018694"/>
            <a:ext cx="160492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600" spc="-15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- </a:t>
            </a:r>
            <a:r>
              <a:rPr lang="ko-KR" altLang="en-US" sz="1600" spc="-15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공정거래위원회</a:t>
            </a:r>
            <a:endParaRPr lang="ko-KR" altLang="en-US" sz="1600" dirty="0"/>
          </a:p>
        </p:txBody>
      </p:sp>
    </p:spTree>
    <p:extLst>
      <p:ext uri="{BB962C8B-B14F-4D97-AF65-F5344CB8AC3E}">
        <p14:creationId xmlns:p14="http://schemas.microsoft.com/office/powerpoint/2010/main" val="41298183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사각형 9"/>
          <p:cNvSpPr/>
          <p:nvPr/>
        </p:nvSpPr>
        <p:spPr>
          <a:xfrm>
            <a:off x="-11382" y="548680"/>
            <a:ext cx="9155381" cy="5256584"/>
          </a:xfrm>
          <a:prstGeom prst="rect">
            <a:avLst/>
          </a:prstGeom>
          <a:solidFill>
            <a:schemeClr val="bg1">
              <a:lumMod val="75000"/>
              <a:alpha val="6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62000"/>
            <a:ext cx="9144000" cy="60960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727394" y="1646282"/>
            <a:ext cx="4937570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fontAlgn="base"/>
            <a:r>
              <a:rPr lang="ko-KR" altLang="en-US" sz="2800" spc="-300" dirty="0" err="1" smtClean="0">
                <a:solidFill>
                  <a:schemeClr val="tx2">
                    <a:lumMod val="75000"/>
                  </a:schemeClr>
                </a:solidFill>
              </a:rPr>
              <a:t>공정위는</a:t>
            </a:r>
            <a:r>
              <a:rPr lang="ko-KR" altLang="en-US" sz="2800" spc="-300" dirty="0" smtClean="0">
                <a:solidFill>
                  <a:schemeClr val="tx2">
                    <a:lumMod val="75000"/>
                  </a:schemeClr>
                </a:solidFill>
              </a:rPr>
              <a:t> 이들 기업의 불법행위를</a:t>
            </a:r>
            <a:endParaRPr lang="en-US" altLang="ko-KR" sz="2800" spc="-300" dirty="0" smtClean="0">
              <a:solidFill>
                <a:schemeClr val="tx2">
                  <a:lumMod val="75000"/>
                </a:schemeClr>
              </a:solidFill>
            </a:endParaRPr>
          </a:p>
          <a:p>
            <a:pPr algn="ctr" fontAlgn="base"/>
            <a:r>
              <a:rPr lang="ko-KR" altLang="en-US" sz="2800" spc="-300" dirty="0" smtClean="0">
                <a:solidFill>
                  <a:schemeClr val="tx2">
                    <a:lumMod val="75000"/>
                  </a:schemeClr>
                </a:solidFill>
              </a:rPr>
              <a:t>조사하는 과정에서</a:t>
            </a:r>
            <a:endParaRPr lang="en-US" altLang="ko-KR" sz="2800" spc="-300" dirty="0" smtClean="0">
              <a:solidFill>
                <a:schemeClr val="tx2">
                  <a:lumMod val="75000"/>
                </a:schemeClr>
              </a:solidFill>
            </a:endParaRPr>
          </a:p>
          <a:p>
            <a:pPr algn="ctr" fontAlgn="base"/>
            <a:r>
              <a:rPr lang="ko-KR" altLang="en-US" sz="2800" spc="-300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endParaRPr lang="en-US" altLang="ko-KR" sz="2800" spc="-300" dirty="0" smtClean="0">
              <a:solidFill>
                <a:schemeClr val="tx2">
                  <a:lumMod val="75000"/>
                </a:schemeClr>
              </a:solidFill>
            </a:endParaRPr>
          </a:p>
          <a:p>
            <a:pPr algn="ctr" fontAlgn="base"/>
            <a:r>
              <a:rPr lang="ko-KR" altLang="en-US" sz="2800" b="1" spc="-300" dirty="0" smtClean="0">
                <a:solidFill>
                  <a:schemeClr val="tx2">
                    <a:lumMod val="75000"/>
                  </a:schemeClr>
                </a:solidFill>
              </a:rPr>
              <a:t>공식적인 </a:t>
            </a:r>
            <a:r>
              <a:rPr lang="ko-KR" altLang="en-US" sz="2800" b="1" spc="-300" dirty="0">
                <a:solidFill>
                  <a:schemeClr val="tx2">
                    <a:lumMod val="75000"/>
                  </a:schemeClr>
                </a:solidFill>
              </a:rPr>
              <a:t>소명 </a:t>
            </a:r>
            <a:r>
              <a:rPr lang="ko-KR" altLang="en-US" sz="2800" b="1" spc="-300" dirty="0" smtClean="0">
                <a:solidFill>
                  <a:schemeClr val="tx2">
                    <a:lumMod val="75000"/>
                  </a:schemeClr>
                </a:solidFill>
              </a:rPr>
              <a:t>기회를 부여</a:t>
            </a:r>
            <a:endParaRPr lang="ko-KR" altLang="en-US" sz="2800" spc="-3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9" name="타원 8"/>
          <p:cNvSpPr/>
          <p:nvPr/>
        </p:nvSpPr>
        <p:spPr>
          <a:xfrm>
            <a:off x="4427984" y="2852936"/>
            <a:ext cx="101600" cy="101600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타원 11"/>
          <p:cNvSpPr/>
          <p:nvPr/>
        </p:nvSpPr>
        <p:spPr>
          <a:xfrm>
            <a:off x="4735193" y="2852936"/>
            <a:ext cx="101600" cy="101600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타원 12"/>
          <p:cNvSpPr/>
          <p:nvPr/>
        </p:nvSpPr>
        <p:spPr>
          <a:xfrm>
            <a:off x="5059545" y="2852936"/>
            <a:ext cx="101600" cy="101600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타원 13"/>
          <p:cNvSpPr/>
          <p:nvPr/>
        </p:nvSpPr>
        <p:spPr>
          <a:xfrm>
            <a:off x="5383897" y="2852936"/>
            <a:ext cx="101600" cy="101600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타원 14"/>
          <p:cNvSpPr/>
          <p:nvPr/>
        </p:nvSpPr>
        <p:spPr>
          <a:xfrm>
            <a:off x="5796136" y="2852936"/>
            <a:ext cx="101600" cy="101600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타원 15"/>
          <p:cNvSpPr/>
          <p:nvPr/>
        </p:nvSpPr>
        <p:spPr>
          <a:xfrm>
            <a:off x="6145379" y="2852936"/>
            <a:ext cx="101600" cy="101600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타원 16"/>
          <p:cNvSpPr/>
          <p:nvPr/>
        </p:nvSpPr>
        <p:spPr>
          <a:xfrm>
            <a:off x="6518601" y="2852936"/>
            <a:ext cx="101600" cy="101600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타원 17"/>
          <p:cNvSpPr/>
          <p:nvPr/>
        </p:nvSpPr>
        <p:spPr>
          <a:xfrm>
            <a:off x="6818517" y="2852936"/>
            <a:ext cx="101600" cy="101600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625409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728142" y="-240941"/>
            <a:ext cx="12360180" cy="6180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025" name="_x182953920" descr="EMB000013804c1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114" y="521168"/>
            <a:ext cx="8188621" cy="5851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타원 1"/>
          <p:cNvSpPr/>
          <p:nvPr/>
        </p:nvSpPr>
        <p:spPr>
          <a:xfrm>
            <a:off x="5508104" y="2420888"/>
            <a:ext cx="720080" cy="64807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타원 4"/>
          <p:cNvSpPr/>
          <p:nvPr/>
        </p:nvSpPr>
        <p:spPr>
          <a:xfrm>
            <a:off x="5344492" y="3573016"/>
            <a:ext cx="883692" cy="64807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타원 6"/>
          <p:cNvSpPr/>
          <p:nvPr/>
        </p:nvSpPr>
        <p:spPr>
          <a:xfrm>
            <a:off x="3995936" y="4725144"/>
            <a:ext cx="2088232" cy="72008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310737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421611" y="4082296"/>
            <a:ext cx="6314549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fontAlgn="base"/>
            <a:r>
              <a:rPr lang="ko-KR" altLang="en-US" sz="2400" b="1" spc="-150" dirty="0" smtClean="0">
                <a:solidFill>
                  <a:schemeClr val="tx2">
                    <a:lumMod val="75000"/>
                  </a:schemeClr>
                </a:solidFill>
              </a:rPr>
              <a:t>공정거래위원회</a:t>
            </a:r>
            <a:r>
              <a:rPr lang="ko-KR" altLang="en-US" sz="2400" spc="-150" dirty="0" smtClean="0">
                <a:solidFill>
                  <a:schemeClr val="tx2">
                    <a:lumMod val="75000"/>
                  </a:schemeClr>
                </a:solidFill>
              </a:rPr>
              <a:t>는 </a:t>
            </a:r>
            <a:r>
              <a:rPr lang="ko-KR" altLang="en-US" sz="2400" b="1" spc="-150" dirty="0" smtClean="0">
                <a:solidFill>
                  <a:schemeClr val="tx2">
                    <a:lumMod val="75000"/>
                  </a:schemeClr>
                </a:solidFill>
              </a:rPr>
              <a:t>공공기록물 관리에 관한 법률</a:t>
            </a:r>
            <a:endParaRPr lang="en-US" altLang="ko-KR" sz="2400" b="1" spc="-150" dirty="0" smtClean="0">
              <a:solidFill>
                <a:schemeClr val="tx2">
                  <a:lumMod val="75000"/>
                </a:schemeClr>
              </a:solidFill>
            </a:endParaRPr>
          </a:p>
          <a:p>
            <a:pPr algn="ctr" fontAlgn="base"/>
            <a:r>
              <a:rPr lang="ko-KR" altLang="en-US" sz="2400" b="1" spc="-150" dirty="0" smtClean="0">
                <a:solidFill>
                  <a:schemeClr val="tx2">
                    <a:lumMod val="75000"/>
                  </a:schemeClr>
                </a:solidFill>
              </a:rPr>
              <a:t> 제 </a:t>
            </a:r>
            <a:r>
              <a:rPr lang="en-US" altLang="ko-KR" sz="2400" b="1" spc="-150" dirty="0" smtClean="0">
                <a:solidFill>
                  <a:schemeClr val="tx2">
                    <a:lumMod val="75000"/>
                  </a:schemeClr>
                </a:solidFill>
              </a:rPr>
              <a:t>16</a:t>
            </a:r>
            <a:r>
              <a:rPr lang="ko-KR" altLang="en-US" sz="2400" b="1" spc="-150" dirty="0" smtClean="0">
                <a:solidFill>
                  <a:schemeClr val="tx2">
                    <a:lumMod val="75000"/>
                  </a:schemeClr>
                </a:solidFill>
              </a:rPr>
              <a:t>조</a:t>
            </a:r>
            <a:r>
              <a:rPr lang="en-US" altLang="ko-KR" sz="2400" b="1" spc="-150" dirty="0" smtClean="0">
                <a:solidFill>
                  <a:schemeClr val="tx2">
                    <a:lumMod val="75000"/>
                  </a:schemeClr>
                </a:solidFill>
              </a:rPr>
              <a:t>(</a:t>
            </a:r>
            <a:r>
              <a:rPr lang="ko-KR" altLang="en-US" sz="2400" b="1" spc="-150" dirty="0" smtClean="0">
                <a:solidFill>
                  <a:schemeClr val="tx2">
                    <a:lumMod val="75000"/>
                  </a:schemeClr>
                </a:solidFill>
              </a:rPr>
              <a:t>기록물생산의 원칙</a:t>
            </a:r>
            <a:r>
              <a:rPr lang="en-US" altLang="ko-KR" sz="2400" b="1" spc="-150" dirty="0" smtClean="0">
                <a:solidFill>
                  <a:schemeClr val="tx2">
                    <a:lumMod val="75000"/>
                  </a:schemeClr>
                </a:solidFill>
              </a:rPr>
              <a:t>)</a:t>
            </a:r>
            <a:r>
              <a:rPr lang="ko-KR" altLang="en-US" sz="2400" spc="-150" dirty="0" smtClean="0">
                <a:solidFill>
                  <a:schemeClr val="tx2">
                    <a:lumMod val="75000"/>
                  </a:schemeClr>
                </a:solidFill>
              </a:rPr>
              <a:t>에 따라</a:t>
            </a:r>
            <a:endParaRPr lang="en-US" altLang="ko-KR" sz="2400" spc="-150" dirty="0" smtClean="0">
              <a:solidFill>
                <a:schemeClr val="tx2">
                  <a:lumMod val="75000"/>
                </a:schemeClr>
              </a:solidFill>
            </a:endParaRPr>
          </a:p>
          <a:p>
            <a:pPr algn="ctr" fontAlgn="base"/>
            <a:endParaRPr lang="en-US" altLang="ko-KR" sz="2400" spc="-150" dirty="0" smtClean="0">
              <a:solidFill>
                <a:schemeClr val="tx2">
                  <a:lumMod val="75000"/>
                </a:schemeClr>
              </a:solidFill>
            </a:endParaRPr>
          </a:p>
          <a:p>
            <a:pPr algn="ctr" fontAlgn="base"/>
            <a:r>
              <a:rPr lang="ko-KR" altLang="en-US" sz="2400" spc="-150" dirty="0" smtClean="0">
                <a:solidFill>
                  <a:schemeClr val="tx2">
                    <a:lumMod val="75000"/>
                  </a:schemeClr>
                </a:solidFill>
              </a:rPr>
              <a:t>조사부터</a:t>
            </a:r>
            <a:r>
              <a:rPr lang="en-US" altLang="ko-KR" sz="2400" spc="-15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ko-KR" altLang="en-US" sz="2400" spc="-150" dirty="0" smtClean="0">
                <a:solidFill>
                  <a:schemeClr val="tx2">
                    <a:lumMod val="75000"/>
                  </a:schemeClr>
                </a:solidFill>
              </a:rPr>
              <a:t>심사</a:t>
            </a:r>
            <a:r>
              <a:rPr lang="en-US" altLang="ko-KR" sz="2400" spc="-150" dirty="0" smtClean="0">
                <a:solidFill>
                  <a:schemeClr val="tx2">
                    <a:lumMod val="75000"/>
                  </a:schemeClr>
                </a:solidFill>
              </a:rPr>
              <a:t>, </a:t>
            </a:r>
            <a:r>
              <a:rPr lang="ko-KR" altLang="en-US" sz="2400" spc="-150" dirty="0" smtClean="0">
                <a:solidFill>
                  <a:schemeClr val="tx2">
                    <a:lumMod val="75000"/>
                  </a:schemeClr>
                </a:solidFill>
              </a:rPr>
              <a:t>의결까지 </a:t>
            </a:r>
            <a:endParaRPr lang="en-US" altLang="ko-KR" sz="2400" spc="-150" dirty="0" smtClean="0">
              <a:solidFill>
                <a:schemeClr val="tx2">
                  <a:lumMod val="75000"/>
                </a:schemeClr>
              </a:solidFill>
            </a:endParaRPr>
          </a:p>
          <a:p>
            <a:pPr algn="ctr" fontAlgn="base"/>
            <a:r>
              <a:rPr lang="ko-KR" altLang="en-US" sz="2400" b="1" spc="-150" dirty="0" smtClean="0">
                <a:solidFill>
                  <a:schemeClr val="tx2">
                    <a:lumMod val="75000"/>
                  </a:schemeClr>
                </a:solidFill>
              </a:rPr>
              <a:t>전 과정이 문서화 되어야 하는 대상기관</a:t>
            </a:r>
            <a:r>
              <a:rPr lang="ko-KR" altLang="en-US" sz="2400" spc="-150" dirty="0" smtClean="0">
                <a:solidFill>
                  <a:schemeClr val="tx2">
                    <a:lumMod val="75000"/>
                  </a:schemeClr>
                </a:solidFill>
              </a:rPr>
              <a:t>입니다</a:t>
            </a:r>
            <a:endParaRPr lang="en-US" altLang="ko-KR" sz="2400" spc="-150" dirty="0" smtClean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3074" name="Picture 2" descr="C:\Users\assembly\Downloads\notepad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030" y="1268761"/>
            <a:ext cx="2088232" cy="2088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962451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3210297" y="3002705"/>
            <a:ext cx="40588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b="1" dirty="0" smtClean="0"/>
              <a:t>+</a:t>
            </a:r>
            <a:endParaRPr lang="ko-KR" altLang="en-US" sz="2400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5586561" y="3002705"/>
            <a:ext cx="40588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b="1" dirty="0" smtClean="0"/>
              <a:t>+</a:t>
            </a:r>
            <a:endParaRPr lang="ko-KR" altLang="en-US" sz="2400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873671" y="5013176"/>
            <a:ext cx="737073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b="1" spc="-150" dirty="0" smtClean="0">
                <a:solidFill>
                  <a:schemeClr val="tx2">
                    <a:lumMod val="75000"/>
                  </a:schemeClr>
                </a:solidFill>
              </a:rPr>
              <a:t>재판부</a:t>
            </a:r>
            <a:r>
              <a:rPr lang="ko-KR" altLang="en-US" sz="2400" spc="-150" dirty="0" smtClean="0">
                <a:solidFill>
                  <a:schemeClr val="tx2">
                    <a:lumMod val="75000"/>
                  </a:schemeClr>
                </a:solidFill>
              </a:rPr>
              <a:t>이자</a:t>
            </a:r>
            <a:r>
              <a:rPr lang="ko-KR" altLang="en-US" sz="2400" b="1" spc="-150" dirty="0" smtClean="0">
                <a:solidFill>
                  <a:schemeClr val="tx2">
                    <a:lumMod val="75000"/>
                  </a:schemeClr>
                </a:solidFill>
              </a:rPr>
              <a:t> 판사와 같은 역할을 하는 이들을 </a:t>
            </a:r>
            <a:endParaRPr lang="en-US" altLang="ko-KR" sz="2400" b="1" spc="-150" dirty="0" smtClean="0">
              <a:solidFill>
                <a:schemeClr val="tx2">
                  <a:lumMod val="75000"/>
                </a:schemeClr>
              </a:solidFill>
            </a:endParaRPr>
          </a:p>
          <a:p>
            <a:pPr algn="ctr"/>
            <a:r>
              <a:rPr lang="ko-KR" altLang="en-US" sz="2400" b="1" spc="-150" dirty="0" smtClean="0">
                <a:solidFill>
                  <a:schemeClr val="accent6">
                    <a:lumMod val="75000"/>
                  </a:schemeClr>
                </a:solidFill>
              </a:rPr>
              <a:t>아무런 감시</a:t>
            </a:r>
            <a:r>
              <a:rPr lang="en-US" altLang="ko-KR" sz="2400" b="1" spc="-150" dirty="0" smtClean="0">
                <a:solidFill>
                  <a:schemeClr val="accent6">
                    <a:lumMod val="75000"/>
                  </a:schemeClr>
                </a:solidFill>
              </a:rPr>
              <a:t>, </a:t>
            </a:r>
            <a:r>
              <a:rPr lang="ko-KR" altLang="en-US" sz="2400" b="1" spc="-150" dirty="0" smtClean="0">
                <a:solidFill>
                  <a:schemeClr val="accent6">
                    <a:lumMod val="75000"/>
                  </a:schemeClr>
                </a:solidFill>
              </a:rPr>
              <a:t>관리 없이 비공식으로 </a:t>
            </a:r>
            <a:r>
              <a:rPr lang="ko-KR" altLang="en-US" sz="2400" b="1" spc="-150" dirty="0">
                <a:solidFill>
                  <a:schemeClr val="accent6">
                    <a:lumMod val="75000"/>
                  </a:schemeClr>
                </a:solidFill>
              </a:rPr>
              <a:t>만난다는 </a:t>
            </a:r>
            <a:r>
              <a:rPr lang="ko-KR" altLang="en-US" sz="2400" b="1" spc="-150" dirty="0" smtClean="0">
                <a:solidFill>
                  <a:schemeClr val="accent6">
                    <a:lumMod val="75000"/>
                  </a:schemeClr>
                </a:solidFill>
              </a:rPr>
              <a:t>것은</a:t>
            </a:r>
            <a:endParaRPr lang="en-US" altLang="ko-KR" sz="2400" b="1" spc="-150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algn="ctr"/>
            <a:r>
              <a:rPr lang="ko-KR" altLang="en-US" sz="2400" b="1" spc="-150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endParaRPr lang="en-US" altLang="ko-KR" sz="2400" b="1" spc="-150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algn="ctr"/>
            <a:r>
              <a:rPr lang="ko-KR" altLang="en-US" sz="2400" b="1" spc="-150" dirty="0" smtClean="0">
                <a:solidFill>
                  <a:schemeClr val="accent6">
                    <a:lumMod val="75000"/>
                  </a:schemeClr>
                </a:solidFill>
              </a:rPr>
              <a:t>불공정행위 그 자체</a:t>
            </a:r>
            <a:endParaRPr lang="ko-KR" altLang="en-US" sz="2400" b="1" spc="-15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683568" y="548680"/>
            <a:ext cx="2978996" cy="576064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/>
          <p:cNvSpPr txBox="1"/>
          <p:nvPr/>
        </p:nvSpPr>
        <p:spPr>
          <a:xfrm>
            <a:off x="796314" y="605879"/>
            <a:ext cx="274947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400" b="1" spc="-300" dirty="0" err="1" smtClean="0">
                <a:solidFill>
                  <a:schemeClr val="bg1"/>
                </a:solidFill>
                <a:latin typeface="+mj-ea"/>
                <a:ea typeface="+mj-ea"/>
              </a:rPr>
              <a:t>공정위</a:t>
            </a:r>
            <a:r>
              <a:rPr lang="ko-KR" altLang="en-US" sz="2400" b="1" spc="-300" dirty="0" smtClean="0">
                <a:solidFill>
                  <a:schemeClr val="bg1"/>
                </a:solidFill>
                <a:latin typeface="+mj-ea"/>
                <a:ea typeface="+mj-ea"/>
              </a:rPr>
              <a:t> 전원회의 구성</a:t>
            </a:r>
            <a:endParaRPr lang="ko-KR" altLang="en-US" sz="2400" b="1" spc="-300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pic>
        <p:nvPicPr>
          <p:cNvPr id="4098" name="Picture 2" descr="C:\Users\assembly\Downloads\judge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314" y="1783097"/>
            <a:ext cx="2008982" cy="20089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assembly\Downloads\man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9545" y="1772816"/>
            <a:ext cx="2026503" cy="20265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assembly\Downloads\man (1)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1835589"/>
            <a:ext cx="1963733" cy="19637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TextBox 19"/>
          <p:cNvSpPr txBox="1"/>
          <p:nvPr/>
        </p:nvSpPr>
        <p:spPr>
          <a:xfrm>
            <a:off x="1275661" y="4036341"/>
            <a:ext cx="10502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fontAlgn="base"/>
            <a:r>
              <a:rPr lang="ko-KR" altLang="en-US" sz="2400" b="1" spc="-150" smtClean="0">
                <a:solidFill>
                  <a:schemeClr val="tx2">
                    <a:lumMod val="75000"/>
                  </a:schemeClr>
                </a:solidFill>
              </a:rPr>
              <a:t>위원장</a:t>
            </a:r>
            <a:endParaRPr lang="en-US" altLang="ko-KR" sz="2400" b="1" spc="-150" dirty="0" smtClean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3943381" y="4036341"/>
            <a:ext cx="133882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fontAlgn="base"/>
            <a:r>
              <a:rPr lang="ko-KR" altLang="en-US" sz="2400" b="1" spc="-150" smtClean="0">
                <a:solidFill>
                  <a:schemeClr val="tx2">
                    <a:lumMod val="75000"/>
                  </a:schemeClr>
                </a:solidFill>
              </a:rPr>
              <a:t>부위원장</a:t>
            </a:r>
            <a:endParaRPr lang="en-US" altLang="ko-KR" sz="2400" b="1" spc="-150" dirty="0" smtClean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6684652" y="4036341"/>
            <a:ext cx="133882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fontAlgn="base"/>
            <a:r>
              <a:rPr lang="ko-KR" altLang="en-US" sz="2400" b="1" spc="-150" dirty="0" smtClean="0">
                <a:solidFill>
                  <a:schemeClr val="tx2">
                    <a:lumMod val="75000"/>
                  </a:schemeClr>
                </a:solidFill>
              </a:rPr>
              <a:t>상임위원</a:t>
            </a:r>
            <a:endParaRPr lang="en-US" altLang="ko-KR" sz="2400" b="1" spc="-150" dirty="0" smtClean="0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3565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직사각형 13"/>
          <p:cNvSpPr/>
          <p:nvPr/>
        </p:nvSpPr>
        <p:spPr>
          <a:xfrm>
            <a:off x="16053" y="5805263"/>
            <a:ext cx="9155381" cy="1074303"/>
          </a:xfrm>
          <a:prstGeom prst="rect">
            <a:avLst/>
          </a:prstGeom>
          <a:solidFill>
            <a:schemeClr val="bg1">
              <a:lumMod val="75000"/>
              <a:alpha val="6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/>
          <p:cNvSpPr txBox="1"/>
          <p:nvPr/>
        </p:nvSpPr>
        <p:spPr>
          <a:xfrm>
            <a:off x="1671444" y="764704"/>
            <a:ext cx="58528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2400" spc="-150" dirty="0">
                <a:solidFill>
                  <a:schemeClr val="tx2">
                    <a:lumMod val="75000"/>
                  </a:schemeClr>
                </a:solidFill>
              </a:rPr>
              <a:t>사법부는 </a:t>
            </a:r>
            <a:r>
              <a:rPr lang="ko-KR" altLang="en-US" sz="2400" spc="-150" dirty="0" smtClean="0">
                <a:solidFill>
                  <a:schemeClr val="tx2">
                    <a:lumMod val="75000"/>
                  </a:schemeClr>
                </a:solidFill>
              </a:rPr>
              <a:t>이와 유사한 </a:t>
            </a:r>
            <a:r>
              <a:rPr lang="ko-KR" altLang="en-US" sz="2400" b="1" spc="-150" dirty="0">
                <a:solidFill>
                  <a:schemeClr val="tx2">
                    <a:lumMod val="75000"/>
                  </a:schemeClr>
                </a:solidFill>
              </a:rPr>
              <a:t>‘뒷문 변론</a:t>
            </a:r>
            <a:r>
              <a:rPr lang="ko-KR" altLang="en-US" sz="2400" b="1" spc="-150" dirty="0" smtClean="0">
                <a:solidFill>
                  <a:schemeClr val="tx2">
                    <a:lumMod val="75000"/>
                  </a:schemeClr>
                </a:solidFill>
              </a:rPr>
              <a:t>’ 차단 </a:t>
            </a:r>
            <a:r>
              <a:rPr lang="ko-KR" altLang="en-US" sz="2400" b="1" spc="-150" dirty="0">
                <a:solidFill>
                  <a:schemeClr val="tx2">
                    <a:lumMod val="75000"/>
                  </a:schemeClr>
                </a:solidFill>
              </a:rPr>
              <a:t>위해 </a:t>
            </a:r>
            <a:endParaRPr lang="en-US" altLang="ko-KR" sz="2400" b="1" spc="-150" dirty="0" smtClean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465" y="2903054"/>
            <a:ext cx="1349271" cy="1349271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07504" y="4357432"/>
            <a:ext cx="298190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600" b="1" spc="-150" dirty="0">
                <a:solidFill>
                  <a:schemeClr val="tx2">
                    <a:lumMod val="75000"/>
                  </a:schemeClr>
                </a:solidFill>
              </a:rPr>
              <a:t>재판일자 외 직접적 </a:t>
            </a:r>
            <a:r>
              <a:rPr lang="ko-KR" altLang="en-US" sz="1600" b="1" spc="-150" dirty="0" smtClean="0">
                <a:solidFill>
                  <a:schemeClr val="tx2">
                    <a:lumMod val="75000"/>
                  </a:schemeClr>
                </a:solidFill>
              </a:rPr>
              <a:t>만남</a:t>
            </a:r>
            <a:endParaRPr lang="en-US" altLang="ko-KR" sz="1600" b="1" spc="-150" dirty="0" smtClean="0">
              <a:solidFill>
                <a:schemeClr val="tx2">
                  <a:lumMod val="75000"/>
                </a:schemeClr>
              </a:solidFill>
            </a:endParaRPr>
          </a:p>
          <a:p>
            <a:pPr algn="ctr"/>
            <a:r>
              <a:rPr lang="ko-KR" altLang="en-US" sz="1600" b="1" spc="-150" dirty="0" smtClean="0">
                <a:solidFill>
                  <a:schemeClr val="tx2">
                    <a:lumMod val="75000"/>
                  </a:schemeClr>
                </a:solidFill>
              </a:rPr>
              <a:t>전화</a:t>
            </a:r>
            <a:r>
              <a:rPr lang="en-US" altLang="ko-KR" sz="1600" b="1" spc="-150" dirty="0">
                <a:solidFill>
                  <a:schemeClr val="tx2">
                    <a:lumMod val="75000"/>
                  </a:schemeClr>
                </a:solidFill>
              </a:rPr>
              <a:t>, </a:t>
            </a:r>
            <a:r>
              <a:rPr lang="ko-KR" altLang="en-US" sz="1600" b="1" spc="-150" dirty="0">
                <a:solidFill>
                  <a:schemeClr val="tx2">
                    <a:lumMod val="75000"/>
                  </a:schemeClr>
                </a:solidFill>
              </a:rPr>
              <a:t>휴대전화 </a:t>
            </a:r>
            <a:r>
              <a:rPr lang="ko-KR" altLang="en-US" sz="1600" b="1" spc="-150" dirty="0" smtClean="0">
                <a:solidFill>
                  <a:schemeClr val="tx2">
                    <a:lumMod val="75000"/>
                  </a:schemeClr>
                </a:solidFill>
              </a:rPr>
              <a:t>문자전송 방법으로</a:t>
            </a:r>
            <a:endParaRPr lang="en-US" altLang="ko-KR" sz="1600" b="1" spc="-150" dirty="0" smtClean="0">
              <a:solidFill>
                <a:schemeClr val="tx2">
                  <a:lumMod val="75000"/>
                </a:schemeClr>
              </a:solidFill>
            </a:endParaRPr>
          </a:p>
          <a:p>
            <a:pPr algn="ctr"/>
            <a:r>
              <a:rPr lang="ko-KR" altLang="en-US" sz="1600" b="1" spc="-150" dirty="0" smtClean="0">
                <a:solidFill>
                  <a:schemeClr val="tx2">
                    <a:lumMod val="75000"/>
                  </a:schemeClr>
                </a:solidFill>
              </a:rPr>
              <a:t>의사전달 불가</a:t>
            </a:r>
            <a:endParaRPr lang="en-US" altLang="ko-KR" sz="1600" b="1" spc="-150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4522" y="2854308"/>
            <a:ext cx="1210717" cy="1210717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3498458" y="4468349"/>
            <a:ext cx="244169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600" b="1" spc="-150" dirty="0">
                <a:solidFill>
                  <a:schemeClr val="tx2">
                    <a:lumMod val="75000"/>
                  </a:schemeClr>
                </a:solidFill>
              </a:rPr>
              <a:t>전화 변론 원칙적 </a:t>
            </a:r>
            <a:r>
              <a:rPr lang="ko-KR" altLang="en-US" sz="1600" b="1" spc="-150" dirty="0" smtClean="0">
                <a:solidFill>
                  <a:schemeClr val="tx2">
                    <a:lumMod val="75000"/>
                  </a:schemeClr>
                </a:solidFill>
              </a:rPr>
              <a:t>거절</a:t>
            </a:r>
            <a:endParaRPr lang="en-US" altLang="ko-KR" sz="1600" b="1" spc="-150" dirty="0" smtClean="0">
              <a:solidFill>
                <a:schemeClr val="tx2">
                  <a:lumMod val="75000"/>
                </a:schemeClr>
              </a:solidFill>
            </a:endParaRPr>
          </a:p>
          <a:p>
            <a:pPr algn="ctr"/>
            <a:r>
              <a:rPr lang="ko-KR" altLang="en-US" sz="1600" b="1" spc="-150" dirty="0" smtClean="0">
                <a:solidFill>
                  <a:schemeClr val="tx2">
                    <a:lumMod val="75000"/>
                  </a:schemeClr>
                </a:solidFill>
              </a:rPr>
              <a:t>전화 </a:t>
            </a:r>
            <a:r>
              <a:rPr lang="ko-KR" altLang="en-US" sz="1600" b="1" spc="-150" dirty="0">
                <a:solidFill>
                  <a:schemeClr val="tx2">
                    <a:lumMod val="75000"/>
                  </a:schemeClr>
                </a:solidFill>
              </a:rPr>
              <a:t>변론을 </a:t>
            </a:r>
            <a:r>
              <a:rPr lang="ko-KR" altLang="en-US" sz="1600" b="1" spc="-150" dirty="0" smtClean="0">
                <a:solidFill>
                  <a:schemeClr val="tx2">
                    <a:lumMod val="75000"/>
                  </a:schemeClr>
                </a:solidFill>
              </a:rPr>
              <a:t>허용할 시 </a:t>
            </a:r>
            <a:r>
              <a:rPr lang="ko-KR" altLang="en-US" sz="1600" b="1" spc="-150" dirty="0">
                <a:solidFill>
                  <a:schemeClr val="tx2">
                    <a:lumMod val="75000"/>
                  </a:schemeClr>
                </a:solidFill>
              </a:rPr>
              <a:t>기록</a:t>
            </a:r>
            <a:endParaRPr lang="en-US" altLang="ko-KR" sz="1600" b="1" spc="-150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4248" y="2708920"/>
            <a:ext cx="1644685" cy="1644685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6545619" y="4531646"/>
            <a:ext cx="220284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600" b="1" spc="-150" dirty="0" smtClean="0">
                <a:solidFill>
                  <a:schemeClr val="tx2">
                    <a:lumMod val="75000"/>
                  </a:schemeClr>
                </a:solidFill>
              </a:rPr>
              <a:t>전화변론 </a:t>
            </a:r>
            <a:r>
              <a:rPr lang="ko-KR" altLang="en-US" sz="1600" b="1" spc="-150" dirty="0" err="1" smtClean="0">
                <a:solidFill>
                  <a:schemeClr val="tx2">
                    <a:lumMod val="75000"/>
                  </a:schemeClr>
                </a:solidFill>
              </a:rPr>
              <a:t>요청시</a:t>
            </a:r>
            <a:r>
              <a:rPr lang="en-US" altLang="ko-KR" sz="1600" b="1" spc="-150" dirty="0" smtClean="0">
                <a:solidFill>
                  <a:schemeClr val="tx2">
                    <a:lumMod val="75000"/>
                  </a:schemeClr>
                </a:solidFill>
              </a:rPr>
              <a:t/>
            </a:r>
            <a:br>
              <a:rPr lang="en-US" altLang="ko-KR" sz="1600" b="1" spc="-150" dirty="0" smtClean="0">
                <a:solidFill>
                  <a:schemeClr val="tx2">
                    <a:lumMod val="75000"/>
                  </a:schemeClr>
                </a:solidFill>
              </a:rPr>
            </a:br>
            <a:r>
              <a:rPr lang="ko-KR" altLang="en-US" sz="1600" b="1" spc="-150" dirty="0" smtClean="0">
                <a:solidFill>
                  <a:schemeClr val="tx2">
                    <a:lumMod val="75000"/>
                  </a:schemeClr>
                </a:solidFill>
              </a:rPr>
              <a:t>판사실 </a:t>
            </a:r>
            <a:r>
              <a:rPr lang="ko-KR" altLang="en-US" sz="1600" b="1" spc="-150" dirty="0">
                <a:solidFill>
                  <a:schemeClr val="tx2">
                    <a:lumMod val="75000"/>
                  </a:schemeClr>
                </a:solidFill>
              </a:rPr>
              <a:t>면담 유도와 </a:t>
            </a:r>
            <a:r>
              <a:rPr lang="ko-KR" altLang="en-US" sz="1600" b="1" spc="-150" dirty="0" smtClean="0">
                <a:solidFill>
                  <a:schemeClr val="tx2">
                    <a:lumMod val="75000"/>
                  </a:schemeClr>
                </a:solidFill>
              </a:rPr>
              <a:t>기록</a:t>
            </a:r>
            <a:r>
              <a:rPr lang="en-US" altLang="ko-KR" sz="1600" b="1" spc="-150" dirty="0" smtClean="0">
                <a:solidFill>
                  <a:schemeClr val="tx2">
                    <a:lumMod val="75000"/>
                  </a:schemeClr>
                </a:solidFill>
              </a:rPr>
              <a:t/>
            </a:r>
            <a:br>
              <a:rPr lang="en-US" altLang="ko-KR" sz="1600" b="1" spc="-150" dirty="0" smtClean="0">
                <a:solidFill>
                  <a:schemeClr val="tx2">
                    <a:lumMod val="75000"/>
                  </a:schemeClr>
                </a:solidFill>
              </a:rPr>
            </a:br>
            <a:r>
              <a:rPr lang="en-US" altLang="ko-KR" sz="1600" b="1" spc="-150" dirty="0" smtClean="0">
                <a:solidFill>
                  <a:schemeClr val="tx2">
                    <a:lumMod val="75000"/>
                  </a:schemeClr>
                </a:solidFill>
              </a:rPr>
              <a:t>(</a:t>
            </a:r>
            <a:r>
              <a:rPr lang="ko-KR" altLang="en-US" sz="1600" b="1" spc="-150" dirty="0" smtClean="0">
                <a:solidFill>
                  <a:schemeClr val="tx2">
                    <a:lumMod val="75000"/>
                  </a:schemeClr>
                </a:solidFill>
              </a:rPr>
              <a:t>도입 예정</a:t>
            </a:r>
            <a:r>
              <a:rPr lang="en-US" altLang="ko-KR" sz="1600" b="1" spc="-150" dirty="0" smtClean="0">
                <a:solidFill>
                  <a:schemeClr val="tx2">
                    <a:lumMod val="75000"/>
                  </a:schemeClr>
                </a:solidFill>
              </a:rPr>
              <a:t>)</a:t>
            </a:r>
          </a:p>
        </p:txBody>
      </p:sp>
      <p:sp>
        <p:nvSpPr>
          <p:cNvPr id="8" name="직사각형 7"/>
          <p:cNvSpPr/>
          <p:nvPr/>
        </p:nvSpPr>
        <p:spPr>
          <a:xfrm>
            <a:off x="2022319" y="1289978"/>
            <a:ext cx="5141969" cy="512455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b="1" spc="-150" dirty="0"/>
              <a:t>민사소송규칙과 형사소송규칙을 </a:t>
            </a:r>
            <a:r>
              <a:rPr lang="ko-KR" altLang="en-US" sz="2400" b="1" spc="-150" dirty="0" smtClean="0"/>
              <a:t>개정</a:t>
            </a:r>
            <a:endParaRPr lang="ko-KR" altLang="en-US" sz="2400" dirty="0"/>
          </a:p>
        </p:txBody>
      </p:sp>
    </p:spTree>
    <p:extLst>
      <p:ext uri="{BB962C8B-B14F-4D97-AF65-F5344CB8AC3E}">
        <p14:creationId xmlns:p14="http://schemas.microsoft.com/office/powerpoint/2010/main" val="27975201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-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1065" y="0"/>
            <a:ext cx="10326130" cy="6878588"/>
          </a:xfrm>
          <a:prstGeom prst="rect">
            <a:avLst/>
          </a:prstGeom>
        </p:spPr>
      </p:pic>
      <p:sp>
        <p:nvSpPr>
          <p:cNvPr id="6" name="직사각형 5"/>
          <p:cNvSpPr/>
          <p:nvPr/>
        </p:nvSpPr>
        <p:spPr>
          <a:xfrm>
            <a:off x="-11382" y="980728"/>
            <a:ext cx="9155382" cy="5231150"/>
          </a:xfrm>
          <a:prstGeom prst="rect">
            <a:avLst/>
          </a:prstGeom>
          <a:solidFill>
            <a:schemeClr val="tx1">
              <a:alpha val="6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15990737"/>
              </p:ext>
            </p:extLst>
          </p:nvPr>
        </p:nvGraphicFramePr>
        <p:xfrm>
          <a:off x="323527" y="2112685"/>
          <a:ext cx="8568953" cy="3358939"/>
        </p:xfrm>
        <a:graphic>
          <a:graphicData uri="http://schemas.openxmlformats.org/drawingml/2006/table">
            <a:tbl>
              <a:tblPr/>
              <a:tblGrid>
                <a:gridCol w="1408309"/>
                <a:gridCol w="1764704"/>
                <a:gridCol w="1815618"/>
                <a:gridCol w="1815618"/>
                <a:gridCol w="1764704"/>
              </a:tblGrid>
              <a:tr h="492141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조정단계</a:t>
                      </a:r>
                      <a:endParaRPr lang="ko-KR" altLang="en-US" sz="1400" kern="0" spc="0" dirty="0">
                        <a:solidFill>
                          <a:schemeClr val="tx1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기본과징금</a:t>
                      </a:r>
                      <a:endParaRPr lang="ko-KR" altLang="en-US" sz="1400" kern="0" spc="0" dirty="0">
                        <a:solidFill>
                          <a:schemeClr val="tx1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0" spc="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1</a:t>
                      </a:r>
                      <a:r>
                        <a:rPr lang="ko-KR" altLang="en-US" sz="1400" b="1" kern="0" spc="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차 조정</a:t>
                      </a:r>
                      <a:endParaRPr lang="ko-KR" altLang="en-US" sz="1400" kern="0" spc="0" dirty="0">
                        <a:solidFill>
                          <a:schemeClr val="tx1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0" spc="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2</a:t>
                      </a:r>
                      <a:r>
                        <a:rPr lang="ko-KR" altLang="en-US" sz="1400" b="1" kern="0" spc="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차 조정</a:t>
                      </a:r>
                      <a:endParaRPr lang="ko-KR" altLang="en-US" sz="1400" kern="0" spc="0" dirty="0">
                        <a:solidFill>
                          <a:schemeClr val="tx1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0" spc="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3</a:t>
                      </a:r>
                      <a:r>
                        <a:rPr lang="ko-KR" altLang="en-US" sz="1400" b="1" kern="0" spc="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차 조정</a:t>
                      </a:r>
                      <a:endParaRPr lang="ko-KR" altLang="en-US" sz="1400" kern="0" spc="0" dirty="0">
                        <a:solidFill>
                          <a:schemeClr val="tx1"/>
                        </a:solidFill>
                        <a:effectLst/>
                        <a:latin typeface="+mj-ea"/>
                        <a:ea typeface="+mj-ea"/>
                      </a:endParaRP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0" spc="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(</a:t>
                      </a:r>
                      <a:r>
                        <a:rPr lang="ko-KR" altLang="en-US" sz="1400" b="1" kern="0" spc="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부과과징금</a:t>
                      </a:r>
                      <a:r>
                        <a:rPr lang="en-US" altLang="ko-KR" sz="1400" b="1" kern="0" spc="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</a:rPr>
                        <a:t>)</a:t>
                      </a:r>
                      <a:endParaRPr lang="ko-KR" altLang="en-US" sz="1400" kern="0" spc="0" dirty="0">
                        <a:solidFill>
                          <a:schemeClr val="tx1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E5"/>
                    </a:solidFill>
                  </a:tcPr>
                </a:tc>
              </a:tr>
              <a:tr h="72505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>
                          <a:solidFill>
                            <a:schemeClr val="bg1"/>
                          </a:solidFill>
                          <a:effectLst/>
                          <a:latin typeface="+mj-ea"/>
                          <a:ea typeface="+mj-ea"/>
                        </a:rPr>
                        <a:t>근거 규정</a:t>
                      </a:r>
                    </a:p>
                  </a:txBody>
                  <a:tcPr marL="64770" marR="64770" marT="17907" marB="1790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>
                          <a:solidFill>
                            <a:schemeClr val="bg1"/>
                          </a:solidFill>
                          <a:effectLst/>
                          <a:latin typeface="+mj-ea"/>
                          <a:ea typeface="+mj-ea"/>
                        </a:rPr>
                        <a:t>법 제</a:t>
                      </a:r>
                      <a:r>
                        <a:rPr lang="en-US" altLang="ko-KR" sz="1400" kern="0" spc="0" dirty="0">
                          <a:solidFill>
                            <a:schemeClr val="bg1"/>
                          </a:solidFill>
                          <a:effectLst/>
                          <a:latin typeface="+mj-ea"/>
                          <a:ea typeface="+mj-ea"/>
                        </a:rPr>
                        <a:t>55</a:t>
                      </a:r>
                      <a:r>
                        <a:rPr lang="ko-KR" altLang="en-US" sz="1400" kern="0" spc="0" dirty="0">
                          <a:solidFill>
                            <a:schemeClr val="bg1"/>
                          </a:solidFill>
                          <a:effectLst/>
                          <a:latin typeface="+mj-ea"/>
                          <a:ea typeface="+mj-ea"/>
                        </a:rPr>
                        <a:t>조의</a:t>
                      </a:r>
                      <a:r>
                        <a:rPr lang="en-US" altLang="ko-KR" sz="1400" kern="0" spc="0" dirty="0">
                          <a:solidFill>
                            <a:schemeClr val="bg1"/>
                          </a:solidFill>
                          <a:effectLst/>
                          <a:latin typeface="+mj-ea"/>
                          <a:ea typeface="+mj-ea"/>
                        </a:rPr>
                        <a:t>3, </a:t>
                      </a:r>
                      <a:r>
                        <a:rPr lang="ko-KR" altLang="en-US" sz="1400" kern="0" spc="0" dirty="0">
                          <a:solidFill>
                            <a:schemeClr val="bg1"/>
                          </a:solidFill>
                          <a:effectLst/>
                          <a:latin typeface="+mj-ea"/>
                          <a:ea typeface="+mj-ea"/>
                        </a:rPr>
                        <a:t>시행령 </a:t>
                      </a:r>
                      <a:r>
                        <a:rPr lang="en-US" altLang="ko-KR" sz="1400" kern="0" spc="0" dirty="0">
                          <a:solidFill>
                            <a:schemeClr val="bg1"/>
                          </a:solidFill>
                          <a:effectLst/>
                          <a:latin typeface="+mj-ea"/>
                          <a:ea typeface="+mj-ea"/>
                        </a:rPr>
                        <a:t>61</a:t>
                      </a:r>
                      <a:r>
                        <a:rPr lang="ko-KR" altLang="en-US" sz="1400" kern="0" spc="0" dirty="0">
                          <a:solidFill>
                            <a:schemeClr val="bg1"/>
                          </a:solidFill>
                          <a:effectLst/>
                          <a:latin typeface="+mj-ea"/>
                          <a:ea typeface="+mj-ea"/>
                        </a:rPr>
                        <a:t>조 별표</a:t>
                      </a:r>
                      <a:r>
                        <a:rPr lang="en-US" altLang="ko-KR" sz="1400" kern="0" spc="0" dirty="0">
                          <a:solidFill>
                            <a:schemeClr val="bg1"/>
                          </a:solidFill>
                          <a:effectLst/>
                          <a:latin typeface="+mj-ea"/>
                          <a:ea typeface="+mj-ea"/>
                        </a:rPr>
                        <a:t>2</a:t>
                      </a:r>
                      <a:endParaRPr lang="ko-KR" altLang="en-US" sz="1400" kern="0" spc="0" dirty="0">
                        <a:solidFill>
                          <a:schemeClr val="bg1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>
                          <a:solidFill>
                            <a:schemeClr val="bg1"/>
                          </a:solidFill>
                          <a:effectLst/>
                          <a:latin typeface="+mj-ea"/>
                          <a:ea typeface="+mj-ea"/>
                        </a:rPr>
                        <a:t>법 제</a:t>
                      </a:r>
                      <a:r>
                        <a:rPr lang="en-US" altLang="ko-KR" sz="1400" kern="0" spc="0" dirty="0">
                          <a:solidFill>
                            <a:schemeClr val="bg1"/>
                          </a:solidFill>
                          <a:effectLst/>
                          <a:latin typeface="+mj-ea"/>
                          <a:ea typeface="+mj-ea"/>
                        </a:rPr>
                        <a:t>55</a:t>
                      </a:r>
                      <a:r>
                        <a:rPr lang="ko-KR" altLang="en-US" sz="1400" kern="0" spc="0" dirty="0">
                          <a:solidFill>
                            <a:schemeClr val="bg1"/>
                          </a:solidFill>
                          <a:effectLst/>
                          <a:latin typeface="+mj-ea"/>
                          <a:ea typeface="+mj-ea"/>
                        </a:rPr>
                        <a:t>조의</a:t>
                      </a:r>
                      <a:r>
                        <a:rPr lang="en-US" altLang="ko-KR" sz="1400" kern="0" spc="0" dirty="0">
                          <a:solidFill>
                            <a:schemeClr val="bg1"/>
                          </a:solidFill>
                          <a:effectLst/>
                          <a:latin typeface="+mj-ea"/>
                          <a:ea typeface="+mj-ea"/>
                        </a:rPr>
                        <a:t>3, </a:t>
                      </a:r>
                      <a:r>
                        <a:rPr lang="ko-KR" altLang="en-US" sz="1400" kern="0" spc="0" dirty="0">
                          <a:solidFill>
                            <a:schemeClr val="bg1"/>
                          </a:solidFill>
                          <a:effectLst/>
                          <a:latin typeface="+mj-ea"/>
                          <a:ea typeface="+mj-ea"/>
                        </a:rPr>
                        <a:t>시행령 </a:t>
                      </a:r>
                      <a:r>
                        <a:rPr lang="en-US" altLang="ko-KR" sz="1400" kern="0" spc="0" dirty="0">
                          <a:solidFill>
                            <a:schemeClr val="bg1"/>
                          </a:solidFill>
                          <a:effectLst/>
                          <a:latin typeface="+mj-ea"/>
                          <a:ea typeface="+mj-ea"/>
                        </a:rPr>
                        <a:t>61</a:t>
                      </a:r>
                      <a:r>
                        <a:rPr lang="ko-KR" altLang="en-US" sz="1400" kern="0" spc="0" dirty="0">
                          <a:solidFill>
                            <a:schemeClr val="bg1"/>
                          </a:solidFill>
                          <a:effectLst/>
                          <a:latin typeface="+mj-ea"/>
                          <a:ea typeface="+mj-ea"/>
                        </a:rPr>
                        <a:t>조 별표</a:t>
                      </a:r>
                      <a:r>
                        <a:rPr lang="en-US" altLang="ko-KR" sz="1400" kern="0" spc="0" dirty="0">
                          <a:solidFill>
                            <a:schemeClr val="bg1"/>
                          </a:solidFill>
                          <a:effectLst/>
                          <a:latin typeface="+mj-ea"/>
                          <a:ea typeface="+mj-ea"/>
                        </a:rPr>
                        <a:t>2</a:t>
                      </a:r>
                      <a:endParaRPr lang="ko-KR" altLang="en-US" sz="1400" kern="0" spc="0" dirty="0">
                        <a:solidFill>
                          <a:schemeClr val="bg1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>
                          <a:solidFill>
                            <a:schemeClr val="bg1"/>
                          </a:solidFill>
                          <a:effectLst/>
                          <a:latin typeface="+mj-ea"/>
                          <a:ea typeface="+mj-ea"/>
                        </a:rPr>
                        <a:t>법 제</a:t>
                      </a:r>
                      <a:r>
                        <a:rPr lang="en-US" altLang="ko-KR" sz="1400" kern="0" spc="0" dirty="0">
                          <a:solidFill>
                            <a:schemeClr val="bg1"/>
                          </a:solidFill>
                          <a:effectLst/>
                          <a:latin typeface="+mj-ea"/>
                          <a:ea typeface="+mj-ea"/>
                        </a:rPr>
                        <a:t>55</a:t>
                      </a:r>
                      <a:r>
                        <a:rPr lang="ko-KR" altLang="en-US" sz="1400" kern="0" spc="0" dirty="0">
                          <a:solidFill>
                            <a:schemeClr val="bg1"/>
                          </a:solidFill>
                          <a:effectLst/>
                          <a:latin typeface="+mj-ea"/>
                          <a:ea typeface="+mj-ea"/>
                        </a:rPr>
                        <a:t>조의</a:t>
                      </a:r>
                      <a:r>
                        <a:rPr lang="en-US" altLang="ko-KR" sz="1400" kern="0" spc="0" dirty="0">
                          <a:solidFill>
                            <a:schemeClr val="bg1"/>
                          </a:solidFill>
                          <a:effectLst/>
                          <a:latin typeface="+mj-ea"/>
                          <a:ea typeface="+mj-ea"/>
                        </a:rPr>
                        <a:t>3, </a:t>
                      </a:r>
                      <a:r>
                        <a:rPr lang="ko-KR" altLang="en-US" sz="1400" kern="0" spc="0" dirty="0">
                          <a:solidFill>
                            <a:schemeClr val="bg1"/>
                          </a:solidFill>
                          <a:effectLst/>
                          <a:latin typeface="+mj-ea"/>
                          <a:ea typeface="+mj-ea"/>
                        </a:rPr>
                        <a:t>시행령 </a:t>
                      </a:r>
                      <a:r>
                        <a:rPr lang="en-US" altLang="ko-KR" sz="1400" kern="0" spc="0" dirty="0">
                          <a:solidFill>
                            <a:schemeClr val="bg1"/>
                          </a:solidFill>
                          <a:effectLst/>
                          <a:latin typeface="+mj-ea"/>
                          <a:ea typeface="+mj-ea"/>
                        </a:rPr>
                        <a:t>61</a:t>
                      </a:r>
                      <a:r>
                        <a:rPr lang="ko-KR" altLang="en-US" sz="1400" kern="0" spc="0" dirty="0">
                          <a:solidFill>
                            <a:schemeClr val="bg1"/>
                          </a:solidFill>
                          <a:effectLst/>
                          <a:latin typeface="+mj-ea"/>
                          <a:ea typeface="+mj-ea"/>
                        </a:rPr>
                        <a:t>조 별표</a:t>
                      </a:r>
                      <a:r>
                        <a:rPr lang="en-US" altLang="ko-KR" sz="1400" kern="0" spc="0" dirty="0">
                          <a:solidFill>
                            <a:schemeClr val="bg1"/>
                          </a:solidFill>
                          <a:effectLst/>
                          <a:latin typeface="+mj-ea"/>
                          <a:ea typeface="+mj-ea"/>
                        </a:rPr>
                        <a:t>2</a:t>
                      </a:r>
                      <a:endParaRPr lang="ko-KR" altLang="en-US" sz="1400" kern="0" spc="0" dirty="0">
                        <a:solidFill>
                          <a:schemeClr val="bg1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>
                          <a:solidFill>
                            <a:schemeClr val="bg1"/>
                          </a:solidFill>
                          <a:effectLst/>
                          <a:latin typeface="+mj-ea"/>
                          <a:ea typeface="+mj-ea"/>
                        </a:rPr>
                        <a:t>시행령 </a:t>
                      </a:r>
                      <a:r>
                        <a:rPr lang="en-US" altLang="ko-KR" sz="1400" kern="0" spc="0" dirty="0">
                          <a:solidFill>
                            <a:schemeClr val="bg1"/>
                          </a:solidFill>
                          <a:effectLst/>
                          <a:latin typeface="+mj-ea"/>
                          <a:ea typeface="+mj-ea"/>
                        </a:rPr>
                        <a:t>61</a:t>
                      </a:r>
                      <a:r>
                        <a:rPr lang="ko-KR" altLang="en-US" sz="1400" kern="0" spc="0" dirty="0">
                          <a:solidFill>
                            <a:schemeClr val="bg1"/>
                          </a:solidFill>
                          <a:effectLst/>
                          <a:latin typeface="+mj-ea"/>
                          <a:ea typeface="+mj-ea"/>
                        </a:rPr>
                        <a:t>조 별표</a:t>
                      </a:r>
                      <a:r>
                        <a:rPr lang="en-US" altLang="ko-KR" sz="1400" kern="0" spc="0" dirty="0">
                          <a:solidFill>
                            <a:schemeClr val="bg1"/>
                          </a:solidFill>
                          <a:effectLst/>
                          <a:latin typeface="+mj-ea"/>
                          <a:ea typeface="+mj-ea"/>
                        </a:rPr>
                        <a:t>2, </a:t>
                      </a:r>
                      <a:r>
                        <a:rPr lang="ko-KR" altLang="en-US" sz="1400" kern="0" spc="0" dirty="0">
                          <a:solidFill>
                            <a:schemeClr val="bg1"/>
                          </a:solidFill>
                          <a:effectLst/>
                          <a:latin typeface="+mj-ea"/>
                          <a:ea typeface="+mj-ea"/>
                        </a:rPr>
                        <a:t>과징금 고시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57967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>
                          <a:solidFill>
                            <a:schemeClr val="bg1"/>
                          </a:solidFill>
                          <a:effectLst/>
                          <a:latin typeface="+mj-ea"/>
                          <a:ea typeface="+mj-ea"/>
                        </a:rPr>
                        <a:t>조정 요소</a:t>
                      </a:r>
                    </a:p>
                  </a:txBody>
                  <a:tcPr marL="64770" marR="64770" marT="17907" marB="1790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>
                          <a:solidFill>
                            <a:schemeClr val="bg1"/>
                          </a:solidFill>
                          <a:effectLst/>
                          <a:latin typeface="+mj-ea"/>
                          <a:ea typeface="+mj-ea"/>
                        </a:rPr>
                        <a:t>위반행위의 내용과 정도에 따른 기본산정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>
                          <a:solidFill>
                            <a:schemeClr val="bg1"/>
                          </a:solidFill>
                          <a:effectLst/>
                          <a:latin typeface="+mj-ea"/>
                          <a:ea typeface="+mj-ea"/>
                        </a:rPr>
                        <a:t>위반행위 기간 및 횟수에 따른 가중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>
                          <a:solidFill>
                            <a:schemeClr val="bg1"/>
                          </a:solidFill>
                          <a:effectLst/>
                          <a:latin typeface="+mj-ea"/>
                          <a:ea typeface="+mj-ea"/>
                        </a:rPr>
                        <a:t>임원가중</a:t>
                      </a:r>
                      <a:r>
                        <a:rPr lang="en-US" altLang="ko-KR" sz="1400" kern="0" spc="0" dirty="0">
                          <a:solidFill>
                            <a:schemeClr val="bg1"/>
                          </a:solidFill>
                          <a:effectLst/>
                          <a:latin typeface="+mj-ea"/>
                          <a:ea typeface="+mj-ea"/>
                        </a:rPr>
                        <a:t>, </a:t>
                      </a:r>
                      <a:r>
                        <a:rPr lang="ko-KR" altLang="en-US" sz="1400" kern="0" spc="0" dirty="0">
                          <a:solidFill>
                            <a:schemeClr val="bg1"/>
                          </a:solidFill>
                          <a:effectLst/>
                          <a:latin typeface="+mj-ea"/>
                          <a:ea typeface="+mj-ea"/>
                        </a:rPr>
                        <a:t>자진시정</a:t>
                      </a:r>
                      <a:r>
                        <a:rPr lang="en-US" altLang="ko-KR" sz="1400" kern="0" spc="0" dirty="0">
                          <a:solidFill>
                            <a:schemeClr val="bg1"/>
                          </a:solidFill>
                          <a:effectLst/>
                          <a:latin typeface="+mj-ea"/>
                          <a:ea typeface="+mj-ea"/>
                        </a:rPr>
                        <a:t>, </a:t>
                      </a:r>
                      <a:r>
                        <a:rPr lang="ko-KR" altLang="en-US" sz="1400" kern="0" spc="0" dirty="0">
                          <a:solidFill>
                            <a:schemeClr val="bg1"/>
                          </a:solidFill>
                          <a:effectLst/>
                          <a:latin typeface="+mj-ea"/>
                          <a:ea typeface="+mj-ea"/>
                        </a:rPr>
                        <a:t>조사협력 등에 따른 가감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>
                          <a:solidFill>
                            <a:schemeClr val="bg1"/>
                          </a:solidFill>
                          <a:effectLst/>
                          <a:latin typeface="+mj-ea"/>
                          <a:ea typeface="+mj-ea"/>
                        </a:rPr>
                        <a:t>현실적 부담능력 등을 고려하여 감액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031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>
                          <a:solidFill>
                            <a:schemeClr val="bg1"/>
                          </a:solidFill>
                          <a:effectLst/>
                          <a:latin typeface="+mj-ea"/>
                          <a:ea typeface="+mj-ea"/>
                        </a:rPr>
                        <a:t>조정 후 금액</a:t>
                      </a:r>
                    </a:p>
                  </a:txBody>
                  <a:tcPr marL="64770" marR="64770" marT="17907" marB="1790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  <a:alpha val="6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spc="0" dirty="0" smtClean="0">
                          <a:solidFill>
                            <a:schemeClr val="bg1"/>
                          </a:solidFill>
                          <a:effectLst/>
                          <a:latin typeface="+mj-ea"/>
                          <a:ea typeface="+mj-ea"/>
                        </a:rPr>
                        <a:t>7</a:t>
                      </a:r>
                      <a:r>
                        <a:rPr lang="ko-KR" altLang="en-US" sz="1400" kern="0" spc="0" dirty="0" smtClean="0">
                          <a:solidFill>
                            <a:schemeClr val="bg1"/>
                          </a:solidFill>
                          <a:effectLst/>
                          <a:latin typeface="+mj-ea"/>
                          <a:ea typeface="+mj-ea"/>
                        </a:rPr>
                        <a:t>조 </a:t>
                      </a:r>
                      <a:r>
                        <a:rPr lang="en-US" altLang="ko-KR" sz="1400" kern="0" spc="0" dirty="0" smtClean="0">
                          <a:solidFill>
                            <a:schemeClr val="bg1"/>
                          </a:solidFill>
                          <a:effectLst/>
                          <a:latin typeface="+mj-ea"/>
                          <a:ea typeface="+mj-ea"/>
                        </a:rPr>
                        <a:t>5,247</a:t>
                      </a:r>
                      <a:r>
                        <a:rPr lang="ko-KR" altLang="en-US" sz="1400" kern="0" spc="0" dirty="0" err="1">
                          <a:solidFill>
                            <a:schemeClr val="bg1"/>
                          </a:solidFill>
                          <a:effectLst/>
                          <a:latin typeface="+mj-ea"/>
                          <a:ea typeface="+mj-ea"/>
                        </a:rPr>
                        <a:t>억원</a:t>
                      </a:r>
                      <a:endParaRPr lang="ko-KR" altLang="en-US" sz="1400" kern="0" spc="0" dirty="0">
                        <a:solidFill>
                          <a:schemeClr val="bg1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  <a:alpha val="6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spc="0" dirty="0" smtClean="0">
                          <a:solidFill>
                            <a:schemeClr val="bg1"/>
                          </a:solidFill>
                          <a:effectLst/>
                          <a:latin typeface="+mj-ea"/>
                          <a:ea typeface="+mj-ea"/>
                        </a:rPr>
                        <a:t>7</a:t>
                      </a:r>
                      <a:r>
                        <a:rPr lang="ko-KR" altLang="en-US" sz="1400" kern="0" spc="0" dirty="0" smtClean="0">
                          <a:solidFill>
                            <a:schemeClr val="bg1"/>
                          </a:solidFill>
                          <a:effectLst/>
                          <a:latin typeface="+mj-ea"/>
                          <a:ea typeface="+mj-ea"/>
                        </a:rPr>
                        <a:t>조 </a:t>
                      </a:r>
                      <a:r>
                        <a:rPr lang="en-US" altLang="ko-KR" sz="1400" kern="0" spc="0" dirty="0" smtClean="0">
                          <a:solidFill>
                            <a:schemeClr val="bg1"/>
                          </a:solidFill>
                          <a:effectLst/>
                          <a:latin typeface="+mj-ea"/>
                          <a:ea typeface="+mj-ea"/>
                        </a:rPr>
                        <a:t>8,940</a:t>
                      </a:r>
                      <a:r>
                        <a:rPr lang="ko-KR" altLang="en-US" sz="1400" kern="0" spc="0" dirty="0" err="1" smtClean="0">
                          <a:solidFill>
                            <a:schemeClr val="bg1"/>
                          </a:solidFill>
                          <a:effectLst/>
                          <a:latin typeface="+mj-ea"/>
                          <a:ea typeface="+mj-ea"/>
                        </a:rPr>
                        <a:t>억원</a:t>
                      </a:r>
                      <a:endParaRPr lang="ko-KR" altLang="en-US" sz="1400" kern="0" spc="0" dirty="0">
                        <a:solidFill>
                          <a:schemeClr val="bg1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  <a:alpha val="6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spc="0" dirty="0" smtClean="0">
                          <a:solidFill>
                            <a:schemeClr val="bg1"/>
                          </a:solidFill>
                          <a:effectLst/>
                          <a:latin typeface="+mj-ea"/>
                          <a:ea typeface="+mj-ea"/>
                        </a:rPr>
                        <a:t>6</a:t>
                      </a:r>
                      <a:r>
                        <a:rPr lang="ko-KR" altLang="en-US" sz="1400" kern="0" spc="0" dirty="0" smtClean="0">
                          <a:solidFill>
                            <a:schemeClr val="bg1"/>
                          </a:solidFill>
                          <a:effectLst/>
                          <a:latin typeface="+mj-ea"/>
                          <a:ea typeface="+mj-ea"/>
                        </a:rPr>
                        <a:t>조 </a:t>
                      </a:r>
                      <a:r>
                        <a:rPr lang="en-US" altLang="ko-KR" sz="1400" kern="0" spc="0" dirty="0" smtClean="0">
                          <a:solidFill>
                            <a:schemeClr val="bg1"/>
                          </a:solidFill>
                          <a:effectLst/>
                          <a:latin typeface="+mj-ea"/>
                          <a:ea typeface="+mj-ea"/>
                        </a:rPr>
                        <a:t>2,786</a:t>
                      </a:r>
                      <a:r>
                        <a:rPr lang="ko-KR" altLang="en-US" sz="1400" kern="0" spc="0" dirty="0" err="1" smtClean="0">
                          <a:solidFill>
                            <a:schemeClr val="bg1"/>
                          </a:solidFill>
                          <a:effectLst/>
                          <a:latin typeface="+mj-ea"/>
                          <a:ea typeface="+mj-ea"/>
                        </a:rPr>
                        <a:t>억원</a:t>
                      </a:r>
                      <a:endParaRPr lang="ko-KR" altLang="en-US" sz="1400" kern="0" spc="0" dirty="0">
                        <a:solidFill>
                          <a:schemeClr val="bg1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  <a:alpha val="6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spc="0" dirty="0" smtClean="0">
                          <a:solidFill>
                            <a:schemeClr val="bg1"/>
                          </a:solidFill>
                          <a:effectLst/>
                          <a:latin typeface="+mj-ea"/>
                          <a:ea typeface="+mj-ea"/>
                        </a:rPr>
                        <a:t>3</a:t>
                      </a:r>
                      <a:r>
                        <a:rPr lang="ko-KR" altLang="en-US" sz="1400" kern="0" spc="0" dirty="0" smtClean="0">
                          <a:solidFill>
                            <a:schemeClr val="bg1"/>
                          </a:solidFill>
                          <a:effectLst/>
                          <a:latin typeface="+mj-ea"/>
                          <a:ea typeface="+mj-ea"/>
                        </a:rPr>
                        <a:t>조 </a:t>
                      </a:r>
                      <a:r>
                        <a:rPr lang="en-US" altLang="ko-KR" sz="1400" kern="0" spc="0" dirty="0" smtClean="0">
                          <a:solidFill>
                            <a:schemeClr val="bg1"/>
                          </a:solidFill>
                          <a:effectLst/>
                          <a:latin typeface="+mj-ea"/>
                          <a:ea typeface="+mj-ea"/>
                        </a:rPr>
                        <a:t>2,735</a:t>
                      </a:r>
                      <a:r>
                        <a:rPr lang="ko-KR" altLang="en-US" sz="1400" kern="0" spc="0" dirty="0" err="1" smtClean="0">
                          <a:solidFill>
                            <a:schemeClr val="bg1"/>
                          </a:solidFill>
                          <a:effectLst/>
                          <a:latin typeface="+mj-ea"/>
                          <a:ea typeface="+mj-ea"/>
                        </a:rPr>
                        <a:t>억원</a:t>
                      </a:r>
                      <a:endParaRPr lang="ko-KR" altLang="en-US" sz="1400" kern="0" spc="0" dirty="0">
                        <a:solidFill>
                          <a:schemeClr val="bg1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  <a:alpha val="63000"/>
                      </a:schemeClr>
                    </a:solidFill>
                  </a:tcPr>
                </a:tc>
              </a:tr>
              <a:tr h="72505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>
                          <a:solidFill>
                            <a:schemeClr val="bg1"/>
                          </a:solidFill>
                          <a:effectLst/>
                          <a:latin typeface="+mj-ea"/>
                          <a:ea typeface="+mj-ea"/>
                        </a:rPr>
                        <a:t>조정금액</a:t>
                      </a: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50" kern="0" spc="0" dirty="0">
                          <a:solidFill>
                            <a:schemeClr val="bg1"/>
                          </a:solidFill>
                          <a:effectLst/>
                          <a:latin typeface="+mj-ea"/>
                          <a:ea typeface="+mj-ea"/>
                        </a:rPr>
                        <a:t>(</a:t>
                      </a:r>
                      <a:r>
                        <a:rPr lang="ko-KR" altLang="en-US" sz="1050" kern="0" spc="0" dirty="0" err="1">
                          <a:solidFill>
                            <a:schemeClr val="bg1"/>
                          </a:solidFill>
                          <a:effectLst/>
                          <a:latin typeface="+mj-ea"/>
                          <a:ea typeface="+mj-ea"/>
                        </a:rPr>
                        <a:t>전단계</a:t>
                      </a:r>
                      <a:r>
                        <a:rPr lang="ko-KR" altLang="en-US" sz="1050" kern="0" spc="0" dirty="0">
                          <a:solidFill>
                            <a:schemeClr val="bg1"/>
                          </a:solidFill>
                          <a:effectLst/>
                          <a:latin typeface="+mj-ea"/>
                          <a:ea typeface="+mj-ea"/>
                        </a:rPr>
                        <a:t> 대비 증감률</a:t>
                      </a:r>
                      <a:r>
                        <a:rPr lang="en-US" altLang="ko-KR" sz="1050" kern="0" spc="0" dirty="0">
                          <a:solidFill>
                            <a:schemeClr val="bg1"/>
                          </a:solidFill>
                          <a:effectLst/>
                          <a:latin typeface="+mj-ea"/>
                          <a:ea typeface="+mj-ea"/>
                        </a:rPr>
                        <a:t>)</a:t>
                      </a:r>
                      <a:endParaRPr lang="ko-KR" altLang="en-US" sz="1050" kern="0" spc="0" dirty="0">
                        <a:solidFill>
                          <a:schemeClr val="bg1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0">
                          <a:solidFill>
                            <a:schemeClr val="bg1"/>
                          </a:solidFill>
                          <a:effectLst/>
                          <a:latin typeface="+mj-ea"/>
                          <a:ea typeface="+mj-ea"/>
                        </a:rPr>
                        <a:t>-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spc="0" dirty="0" smtClean="0">
                          <a:solidFill>
                            <a:schemeClr val="bg1"/>
                          </a:solidFill>
                          <a:effectLst/>
                          <a:latin typeface="+mj-ea"/>
                          <a:ea typeface="+mj-ea"/>
                        </a:rPr>
                        <a:t>3,693</a:t>
                      </a:r>
                      <a:r>
                        <a:rPr lang="ko-KR" altLang="en-US" sz="1400" kern="0" spc="0" dirty="0" err="1" smtClean="0">
                          <a:solidFill>
                            <a:schemeClr val="bg1"/>
                          </a:solidFill>
                          <a:effectLst/>
                          <a:latin typeface="+mj-ea"/>
                          <a:ea typeface="+mj-ea"/>
                        </a:rPr>
                        <a:t>억원</a:t>
                      </a:r>
                      <a:endParaRPr lang="ko-KR" altLang="en-US" sz="1400" kern="0" spc="0" dirty="0">
                        <a:solidFill>
                          <a:schemeClr val="bg1"/>
                        </a:solidFill>
                        <a:effectLst/>
                        <a:latin typeface="+mj-ea"/>
                        <a:ea typeface="+mj-ea"/>
                      </a:endParaRP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spc="0" dirty="0" smtClean="0">
                          <a:solidFill>
                            <a:schemeClr val="bg1"/>
                          </a:solidFill>
                          <a:effectLst/>
                          <a:latin typeface="+mj-ea"/>
                          <a:ea typeface="+mj-ea"/>
                        </a:rPr>
                        <a:t>(4.9% </a:t>
                      </a:r>
                      <a:r>
                        <a:rPr lang="ko-KR" altLang="en-US" sz="1400" kern="0" spc="0" dirty="0">
                          <a:solidFill>
                            <a:schemeClr val="bg1"/>
                          </a:solidFill>
                          <a:effectLst/>
                          <a:latin typeface="+mj-ea"/>
                          <a:ea typeface="+mj-ea"/>
                        </a:rPr>
                        <a:t>증가</a:t>
                      </a:r>
                      <a:r>
                        <a:rPr lang="en-US" altLang="ko-KR" sz="1400" kern="0" spc="0" dirty="0">
                          <a:solidFill>
                            <a:schemeClr val="bg1"/>
                          </a:solidFill>
                          <a:effectLst/>
                          <a:latin typeface="+mj-ea"/>
                          <a:ea typeface="+mj-ea"/>
                        </a:rPr>
                        <a:t>)</a:t>
                      </a:r>
                      <a:endParaRPr lang="ko-KR" altLang="en-US" sz="1400" kern="0" spc="0" dirty="0">
                        <a:solidFill>
                          <a:schemeClr val="bg1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spc="0" dirty="0" smtClean="0">
                          <a:solidFill>
                            <a:schemeClr val="bg1"/>
                          </a:solidFill>
                          <a:effectLst/>
                          <a:latin typeface="+mj-ea"/>
                          <a:ea typeface="+mj-ea"/>
                        </a:rPr>
                        <a:t>1</a:t>
                      </a:r>
                      <a:r>
                        <a:rPr lang="ko-KR" altLang="en-US" sz="1400" kern="0" spc="0" dirty="0" smtClean="0">
                          <a:solidFill>
                            <a:schemeClr val="bg1"/>
                          </a:solidFill>
                          <a:effectLst/>
                          <a:latin typeface="+mj-ea"/>
                          <a:ea typeface="+mj-ea"/>
                        </a:rPr>
                        <a:t>조 </a:t>
                      </a:r>
                      <a:r>
                        <a:rPr lang="en-US" altLang="ko-KR" sz="1400" kern="0" spc="0" dirty="0" smtClean="0">
                          <a:solidFill>
                            <a:schemeClr val="bg1"/>
                          </a:solidFill>
                          <a:effectLst/>
                          <a:latin typeface="+mj-ea"/>
                          <a:ea typeface="+mj-ea"/>
                        </a:rPr>
                        <a:t>6,154</a:t>
                      </a:r>
                      <a:r>
                        <a:rPr lang="ko-KR" altLang="en-US" sz="1400" kern="0" spc="0" dirty="0" err="1" smtClean="0">
                          <a:solidFill>
                            <a:schemeClr val="bg1"/>
                          </a:solidFill>
                          <a:effectLst/>
                          <a:latin typeface="+mj-ea"/>
                          <a:ea typeface="+mj-ea"/>
                        </a:rPr>
                        <a:t>억원</a:t>
                      </a:r>
                      <a:endParaRPr lang="ko-KR" altLang="en-US" sz="1400" kern="0" spc="0" dirty="0">
                        <a:solidFill>
                          <a:schemeClr val="bg1"/>
                        </a:solidFill>
                        <a:effectLst/>
                        <a:latin typeface="+mj-ea"/>
                        <a:ea typeface="+mj-ea"/>
                      </a:endParaRP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0" spc="0" dirty="0" smtClean="0">
                          <a:solidFill>
                            <a:srgbClr val="FFC000"/>
                          </a:solidFill>
                          <a:effectLst/>
                          <a:latin typeface="+mj-ea"/>
                          <a:ea typeface="+mj-ea"/>
                        </a:rPr>
                        <a:t>(20.5</a:t>
                      </a:r>
                      <a:r>
                        <a:rPr lang="en-US" altLang="ko-KR" sz="1400" b="1" kern="0" spc="0" dirty="0">
                          <a:solidFill>
                            <a:srgbClr val="FFC000"/>
                          </a:solidFill>
                          <a:effectLst/>
                          <a:latin typeface="+mj-ea"/>
                          <a:ea typeface="+mj-ea"/>
                        </a:rPr>
                        <a:t>%) </a:t>
                      </a:r>
                      <a:r>
                        <a:rPr lang="ko-KR" altLang="en-US" sz="1400" b="1" kern="0" spc="0" dirty="0">
                          <a:solidFill>
                            <a:srgbClr val="FFC000"/>
                          </a:solidFill>
                          <a:effectLst/>
                          <a:latin typeface="+mj-ea"/>
                          <a:ea typeface="+mj-ea"/>
                        </a:rPr>
                        <a:t>감소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spc="0" dirty="0" smtClean="0">
                          <a:solidFill>
                            <a:schemeClr val="bg1"/>
                          </a:solidFill>
                          <a:effectLst/>
                          <a:latin typeface="+mj-ea"/>
                          <a:ea typeface="+mj-ea"/>
                        </a:rPr>
                        <a:t>3</a:t>
                      </a:r>
                      <a:r>
                        <a:rPr lang="ko-KR" altLang="en-US" sz="1400" kern="0" spc="0" dirty="0" smtClean="0">
                          <a:solidFill>
                            <a:schemeClr val="bg1"/>
                          </a:solidFill>
                          <a:effectLst/>
                          <a:latin typeface="+mj-ea"/>
                          <a:ea typeface="+mj-ea"/>
                        </a:rPr>
                        <a:t>조 </a:t>
                      </a:r>
                      <a:r>
                        <a:rPr lang="en-US" altLang="ko-KR" sz="1400" kern="0" spc="0" dirty="0" smtClean="0">
                          <a:solidFill>
                            <a:schemeClr val="bg1"/>
                          </a:solidFill>
                          <a:effectLst/>
                          <a:latin typeface="+mj-ea"/>
                          <a:ea typeface="+mj-ea"/>
                        </a:rPr>
                        <a:t>51</a:t>
                      </a:r>
                      <a:r>
                        <a:rPr lang="ko-KR" altLang="en-US" sz="1400" kern="0" spc="0" dirty="0" err="1" smtClean="0">
                          <a:solidFill>
                            <a:schemeClr val="bg1"/>
                          </a:solidFill>
                          <a:effectLst/>
                          <a:latin typeface="+mj-ea"/>
                          <a:ea typeface="+mj-ea"/>
                        </a:rPr>
                        <a:t>억원</a:t>
                      </a:r>
                      <a:endParaRPr lang="ko-KR" altLang="en-US" sz="1400" kern="0" spc="0" dirty="0">
                        <a:solidFill>
                          <a:schemeClr val="bg1"/>
                        </a:solidFill>
                        <a:effectLst/>
                        <a:latin typeface="+mj-ea"/>
                        <a:ea typeface="+mj-ea"/>
                      </a:endParaRP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0" spc="0" dirty="0">
                          <a:solidFill>
                            <a:srgbClr val="FFC000"/>
                          </a:solidFill>
                          <a:effectLst/>
                          <a:latin typeface="+mj-ea"/>
                          <a:ea typeface="+mj-ea"/>
                        </a:rPr>
                        <a:t>(</a:t>
                      </a:r>
                      <a:r>
                        <a:rPr lang="en-US" altLang="ko-KR" sz="1400" b="1" kern="0" spc="0" dirty="0" smtClean="0">
                          <a:solidFill>
                            <a:srgbClr val="FFC000"/>
                          </a:solidFill>
                          <a:effectLst/>
                          <a:latin typeface="+mj-ea"/>
                          <a:ea typeface="+mj-ea"/>
                        </a:rPr>
                        <a:t>47.9</a:t>
                      </a:r>
                      <a:r>
                        <a:rPr lang="en-US" altLang="ko-KR" sz="1400" b="1" kern="0" spc="0" dirty="0">
                          <a:solidFill>
                            <a:srgbClr val="FFC000"/>
                          </a:solidFill>
                          <a:effectLst/>
                          <a:latin typeface="+mj-ea"/>
                          <a:ea typeface="+mj-ea"/>
                        </a:rPr>
                        <a:t>%) </a:t>
                      </a:r>
                      <a:r>
                        <a:rPr lang="ko-KR" altLang="en-US" sz="1400" b="1" kern="0" spc="0" dirty="0">
                          <a:solidFill>
                            <a:srgbClr val="FFC000"/>
                          </a:solidFill>
                          <a:effectLst/>
                          <a:latin typeface="+mj-ea"/>
                          <a:ea typeface="+mj-ea"/>
                        </a:rPr>
                        <a:t>감소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1547813" y="264795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7" name="TextBox 6"/>
          <p:cNvSpPr txBox="1"/>
          <p:nvPr/>
        </p:nvSpPr>
        <p:spPr>
          <a:xfrm>
            <a:off x="2483768" y="1412776"/>
            <a:ext cx="422102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3200" b="1" spc="-3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과징금</a:t>
            </a:r>
            <a:r>
              <a:rPr lang="en-US" altLang="ko-KR" sz="3200" b="1" spc="-3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altLang="ko-KR" sz="3200" b="1" spc="-3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단계별</a:t>
            </a:r>
            <a:r>
              <a:rPr lang="en-US" altLang="ko-KR" sz="3200" b="1" spc="-3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altLang="ko-KR" sz="3200" b="1" spc="-3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조정</a:t>
            </a:r>
            <a:r>
              <a:rPr lang="en-US" altLang="ko-KR" sz="3200" b="1" spc="-3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altLang="ko-KR" sz="3200" b="1" spc="-3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현황</a:t>
            </a:r>
            <a:endParaRPr lang="en-US" altLang="ko-KR" sz="3200" b="1" spc="-3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3486" y="5675762"/>
            <a:ext cx="384111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spc="-150" dirty="0" err="1" smtClean="0">
                <a:solidFill>
                  <a:schemeClr val="bg1"/>
                </a:solidFill>
              </a:rPr>
              <a:t>자료ㅣ감사원</a:t>
            </a:r>
            <a:r>
              <a:rPr lang="ko-KR" altLang="en-US" sz="1400" spc="-150" dirty="0" smtClean="0">
                <a:solidFill>
                  <a:schemeClr val="bg1"/>
                </a:solidFill>
              </a:rPr>
              <a:t> </a:t>
            </a:r>
            <a:r>
              <a:rPr lang="ko-KR" altLang="en-US" sz="1400" spc="-150" dirty="0">
                <a:solidFill>
                  <a:schemeClr val="bg1"/>
                </a:solidFill>
              </a:rPr>
              <a:t>및 공정거래위원회 </a:t>
            </a:r>
            <a:r>
              <a:rPr lang="ko-KR" altLang="en-US" sz="1400" spc="-150" dirty="0" smtClean="0">
                <a:solidFill>
                  <a:schemeClr val="bg1"/>
                </a:solidFill>
              </a:rPr>
              <a:t>자료</a:t>
            </a:r>
            <a:r>
              <a:rPr lang="en-US" altLang="ko-KR" sz="1400" spc="-150" dirty="0" smtClean="0">
                <a:solidFill>
                  <a:schemeClr val="bg1"/>
                </a:solidFill>
              </a:rPr>
              <a:t>(2012~2016. 8)</a:t>
            </a:r>
          </a:p>
        </p:txBody>
      </p:sp>
    </p:spTree>
    <p:extLst>
      <p:ext uri="{BB962C8B-B14F-4D97-AF65-F5344CB8AC3E}">
        <p14:creationId xmlns:p14="http://schemas.microsoft.com/office/powerpoint/2010/main" val="32053788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14237" y="0"/>
            <a:ext cx="10372474" cy="6903060"/>
          </a:xfrm>
          <a:prstGeom prst="rect">
            <a:avLst/>
          </a:prstGeom>
        </p:spPr>
      </p:pic>
      <p:sp>
        <p:nvSpPr>
          <p:cNvPr id="43" name="직사각형 42"/>
          <p:cNvSpPr/>
          <p:nvPr/>
        </p:nvSpPr>
        <p:spPr>
          <a:xfrm>
            <a:off x="-11382" y="980728"/>
            <a:ext cx="9155382" cy="5760640"/>
          </a:xfrm>
          <a:prstGeom prst="rect">
            <a:avLst/>
          </a:prstGeom>
          <a:solidFill>
            <a:schemeClr val="bg1">
              <a:alpha val="7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0" name="TextBox 29"/>
          <p:cNvSpPr txBox="1"/>
          <p:nvPr/>
        </p:nvSpPr>
        <p:spPr>
          <a:xfrm>
            <a:off x="985059" y="2878164"/>
            <a:ext cx="9957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b="1" spc="-150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  <a:r>
              <a:rPr lang="ko-KR" altLang="en-US" b="1" spc="-150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차 조정</a:t>
            </a:r>
            <a:endParaRPr lang="en-US" altLang="ko-KR" b="1" spc="-150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6372200" y="3227450"/>
            <a:ext cx="24482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3600" i="1" spc="-300" dirty="0" smtClean="0">
                <a:solidFill>
                  <a:schemeClr val="tx2">
                    <a:lumMod val="75000"/>
                  </a:schemeClr>
                </a:solidFill>
              </a:rPr>
              <a:t>3,505</a:t>
            </a:r>
            <a:r>
              <a:rPr lang="ko-KR" altLang="en-US" sz="3600" i="1" spc="-300" dirty="0" err="1" smtClean="0">
                <a:solidFill>
                  <a:schemeClr val="tx2">
                    <a:lumMod val="75000"/>
                  </a:schemeClr>
                </a:solidFill>
              </a:rPr>
              <a:t>억원</a:t>
            </a:r>
            <a:endParaRPr lang="ko-KR" altLang="en-US" sz="3600" i="1" spc="-3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4102880" y="2858118"/>
            <a:ext cx="9957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b="1" spc="-150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ko-KR" altLang="en-US" b="1" spc="-150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차 조정</a:t>
            </a:r>
            <a:endParaRPr lang="en-US" altLang="ko-KR" b="1" spc="-150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7127745" y="2878164"/>
            <a:ext cx="9957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b="1" spc="-150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r>
              <a:rPr lang="ko-KR" altLang="en-US" b="1" spc="-150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차 조정</a:t>
            </a:r>
            <a:endParaRPr lang="en-US" altLang="ko-KR" b="1" spc="-150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66112" y="3227450"/>
            <a:ext cx="272222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3600" i="1" spc="-300" dirty="0" smtClean="0">
                <a:solidFill>
                  <a:schemeClr val="tx2">
                    <a:lumMod val="75000"/>
                  </a:schemeClr>
                </a:solidFill>
              </a:rPr>
              <a:t>1</a:t>
            </a:r>
            <a:r>
              <a:rPr lang="ko-KR" altLang="en-US" sz="3600" i="1" spc="-300" dirty="0" smtClean="0">
                <a:solidFill>
                  <a:schemeClr val="tx2">
                    <a:lumMod val="75000"/>
                  </a:schemeClr>
                </a:solidFill>
              </a:rPr>
              <a:t>조 </a:t>
            </a:r>
            <a:r>
              <a:rPr lang="en-US" altLang="ko-KR" sz="3600" i="1" spc="-300" dirty="0" smtClean="0">
                <a:solidFill>
                  <a:schemeClr val="tx2">
                    <a:lumMod val="75000"/>
                  </a:schemeClr>
                </a:solidFill>
              </a:rPr>
              <a:t>3,204</a:t>
            </a:r>
            <a:r>
              <a:rPr lang="ko-KR" altLang="en-US" sz="3600" i="1" spc="-300" dirty="0" err="1" smtClean="0">
                <a:solidFill>
                  <a:schemeClr val="tx2">
                    <a:lumMod val="75000"/>
                  </a:schemeClr>
                </a:solidFill>
              </a:rPr>
              <a:t>억원</a:t>
            </a:r>
            <a:endParaRPr lang="ko-KR" altLang="en-US" sz="3600" i="1" spc="-3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3290977" y="3227450"/>
            <a:ext cx="23611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3600" i="1" spc="-300" dirty="0" smtClean="0">
                <a:solidFill>
                  <a:schemeClr val="tx2">
                    <a:lumMod val="75000"/>
                  </a:schemeClr>
                </a:solidFill>
              </a:rPr>
              <a:t>9,494</a:t>
            </a:r>
            <a:r>
              <a:rPr lang="ko-KR" altLang="en-US" sz="3600" i="1" spc="-300" dirty="0" err="1" smtClean="0">
                <a:solidFill>
                  <a:schemeClr val="tx2">
                    <a:lumMod val="75000"/>
                  </a:schemeClr>
                </a:solidFill>
              </a:rPr>
              <a:t>억원</a:t>
            </a:r>
            <a:endParaRPr lang="ko-KR" altLang="en-US" sz="3600" i="1" spc="-3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164317" y="4446364"/>
            <a:ext cx="8863324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2400" b="1" spc="-150" dirty="0">
                <a:solidFill>
                  <a:schemeClr val="tx2">
                    <a:lumMod val="75000"/>
                  </a:schemeClr>
                </a:solidFill>
                <a:latin typeface="+mj-ea"/>
                <a:ea typeface="+mj-ea"/>
              </a:rPr>
              <a:t>한국가스공사 </a:t>
            </a:r>
            <a:r>
              <a:rPr lang="en-US" altLang="ko-KR" sz="2400" b="1" spc="-150" dirty="0">
                <a:solidFill>
                  <a:schemeClr val="tx2">
                    <a:lumMod val="75000"/>
                  </a:schemeClr>
                </a:solidFill>
                <a:latin typeface="+mj-ea"/>
                <a:ea typeface="+mj-ea"/>
              </a:rPr>
              <a:t>LNG </a:t>
            </a:r>
            <a:r>
              <a:rPr lang="ko-KR" altLang="en-US" sz="2400" b="1" spc="-150" dirty="0">
                <a:solidFill>
                  <a:schemeClr val="tx2">
                    <a:lumMod val="75000"/>
                  </a:schemeClr>
                </a:solidFill>
                <a:latin typeface="+mj-ea"/>
                <a:ea typeface="+mj-ea"/>
              </a:rPr>
              <a:t>저장탱크 건설공사에 입찰한 </a:t>
            </a:r>
            <a:r>
              <a:rPr lang="ko-KR" altLang="en-US" sz="2400" b="1" spc="-150" dirty="0" err="1">
                <a:solidFill>
                  <a:schemeClr val="tx2">
                    <a:lumMod val="75000"/>
                  </a:schemeClr>
                </a:solidFill>
                <a:latin typeface="+mj-ea"/>
                <a:ea typeface="+mj-ea"/>
              </a:rPr>
              <a:t>건설사</a:t>
            </a:r>
            <a:r>
              <a:rPr lang="ko-KR" altLang="en-US" sz="2400" spc="-150" dirty="0" err="1">
                <a:solidFill>
                  <a:schemeClr val="tx2">
                    <a:lumMod val="75000"/>
                  </a:schemeClr>
                </a:solidFill>
                <a:latin typeface="+mj-ea"/>
                <a:ea typeface="+mj-ea"/>
              </a:rPr>
              <a:t>에</a:t>
            </a:r>
            <a:r>
              <a:rPr lang="ko-KR" altLang="en-US" sz="2400" spc="-150" dirty="0">
                <a:solidFill>
                  <a:schemeClr val="tx2">
                    <a:lumMod val="75000"/>
                  </a:schemeClr>
                </a:solidFill>
                <a:latin typeface="+mj-ea"/>
                <a:ea typeface="+mj-ea"/>
              </a:rPr>
              <a:t> </a:t>
            </a:r>
            <a:r>
              <a:rPr lang="ko-KR" altLang="en-US" sz="2400" spc="-150" dirty="0" smtClean="0">
                <a:solidFill>
                  <a:schemeClr val="tx2">
                    <a:lumMod val="75000"/>
                  </a:schemeClr>
                </a:solidFill>
                <a:latin typeface="+mj-ea"/>
                <a:ea typeface="+mj-ea"/>
              </a:rPr>
              <a:t>대한</a:t>
            </a:r>
            <a:endParaRPr lang="en-US" altLang="ko-KR" sz="2400" spc="-150" dirty="0" smtClean="0">
              <a:solidFill>
                <a:schemeClr val="tx2">
                  <a:lumMod val="75000"/>
                </a:schemeClr>
              </a:solidFill>
              <a:latin typeface="+mj-ea"/>
              <a:ea typeface="+mj-ea"/>
            </a:endParaRPr>
          </a:p>
          <a:p>
            <a:pPr algn="ctr"/>
            <a:r>
              <a:rPr lang="ko-KR" altLang="en-US" sz="2400" b="1" spc="-150" dirty="0" err="1" smtClean="0">
                <a:solidFill>
                  <a:schemeClr val="tx2">
                    <a:lumMod val="75000"/>
                  </a:schemeClr>
                </a:solidFill>
                <a:latin typeface="+mj-ea"/>
                <a:ea typeface="+mj-ea"/>
              </a:rPr>
              <a:t>공정위의</a:t>
            </a:r>
            <a:r>
              <a:rPr lang="ko-KR" altLang="en-US" sz="2400" b="1" spc="-150" dirty="0" smtClean="0">
                <a:solidFill>
                  <a:schemeClr val="tx2">
                    <a:lumMod val="75000"/>
                  </a:schemeClr>
                </a:solidFill>
                <a:latin typeface="+mj-ea"/>
                <a:ea typeface="+mj-ea"/>
              </a:rPr>
              <a:t> 부과과징금은 </a:t>
            </a:r>
            <a:r>
              <a:rPr lang="en-US" altLang="ko-KR" sz="2400" b="1" spc="-150" dirty="0" smtClean="0">
                <a:solidFill>
                  <a:schemeClr val="tx2">
                    <a:lumMod val="75000"/>
                  </a:schemeClr>
                </a:solidFill>
                <a:latin typeface="+mj-ea"/>
                <a:ea typeface="+mj-ea"/>
              </a:rPr>
              <a:t>1</a:t>
            </a:r>
            <a:r>
              <a:rPr lang="ko-KR" altLang="en-US" sz="2400" b="1" spc="-150" dirty="0" smtClean="0">
                <a:solidFill>
                  <a:schemeClr val="tx2">
                    <a:lumMod val="75000"/>
                  </a:schemeClr>
                </a:solidFill>
                <a:latin typeface="+mj-ea"/>
                <a:ea typeface="+mj-ea"/>
              </a:rPr>
              <a:t>차 </a:t>
            </a:r>
            <a:r>
              <a:rPr lang="en-US" altLang="ko-KR" sz="2400" b="1" spc="-150" dirty="0" smtClean="0">
                <a:solidFill>
                  <a:schemeClr val="tx2">
                    <a:lumMod val="75000"/>
                  </a:schemeClr>
                </a:solidFill>
                <a:latin typeface="+mj-ea"/>
                <a:ea typeface="+mj-ea"/>
              </a:rPr>
              <a:t>1</a:t>
            </a:r>
            <a:r>
              <a:rPr lang="ko-KR" altLang="en-US" sz="2400" b="1" spc="-150" dirty="0" smtClean="0">
                <a:solidFill>
                  <a:schemeClr val="tx2">
                    <a:lumMod val="75000"/>
                  </a:schemeClr>
                </a:solidFill>
                <a:latin typeface="+mj-ea"/>
                <a:ea typeface="+mj-ea"/>
              </a:rPr>
              <a:t>조 </a:t>
            </a:r>
            <a:r>
              <a:rPr lang="en-US" altLang="ko-KR" sz="2400" b="1" spc="-150" dirty="0" smtClean="0">
                <a:solidFill>
                  <a:schemeClr val="tx2">
                    <a:lumMod val="75000"/>
                  </a:schemeClr>
                </a:solidFill>
                <a:latin typeface="+mj-ea"/>
                <a:ea typeface="+mj-ea"/>
              </a:rPr>
              <a:t>3,204</a:t>
            </a:r>
            <a:r>
              <a:rPr lang="ko-KR" altLang="en-US" sz="2400" b="1" spc="-150" dirty="0" err="1" smtClean="0">
                <a:solidFill>
                  <a:schemeClr val="tx2">
                    <a:lumMod val="75000"/>
                  </a:schemeClr>
                </a:solidFill>
                <a:latin typeface="+mj-ea"/>
                <a:ea typeface="+mj-ea"/>
              </a:rPr>
              <a:t>억원</a:t>
            </a:r>
            <a:r>
              <a:rPr lang="ko-KR" altLang="en-US" sz="2400" b="1" spc="-150" dirty="0" smtClean="0">
                <a:solidFill>
                  <a:schemeClr val="tx2">
                    <a:lumMod val="75000"/>
                  </a:schemeClr>
                </a:solidFill>
                <a:latin typeface="+mj-ea"/>
                <a:ea typeface="+mj-ea"/>
              </a:rPr>
              <a:t> 대비 </a:t>
            </a:r>
            <a:r>
              <a:rPr lang="en-US" altLang="ko-KR" sz="2400" b="1" spc="-150" dirty="0" smtClean="0">
                <a:solidFill>
                  <a:schemeClr val="tx2">
                    <a:lumMod val="75000"/>
                  </a:schemeClr>
                </a:solidFill>
                <a:latin typeface="+mj-ea"/>
                <a:ea typeface="+mj-ea"/>
              </a:rPr>
              <a:t>73.5% </a:t>
            </a:r>
            <a:r>
              <a:rPr lang="ko-KR" altLang="en-US" sz="2400" b="1" spc="-150" dirty="0" smtClean="0">
                <a:solidFill>
                  <a:schemeClr val="tx2">
                    <a:lumMod val="75000"/>
                  </a:schemeClr>
                </a:solidFill>
                <a:latin typeface="+mj-ea"/>
                <a:ea typeface="+mj-ea"/>
              </a:rPr>
              <a:t>감면됨</a:t>
            </a:r>
            <a:r>
              <a:rPr lang="en-US" altLang="ko-KR" sz="2400" b="1" spc="-150" dirty="0" smtClean="0">
                <a:solidFill>
                  <a:schemeClr val="tx2">
                    <a:lumMod val="75000"/>
                  </a:schemeClr>
                </a:solidFill>
                <a:latin typeface="+mj-ea"/>
                <a:ea typeface="+mj-ea"/>
              </a:rPr>
              <a:t/>
            </a:r>
            <a:br>
              <a:rPr lang="en-US" altLang="ko-KR" sz="2400" b="1" spc="-150" dirty="0" smtClean="0">
                <a:solidFill>
                  <a:schemeClr val="tx2">
                    <a:lumMod val="75000"/>
                  </a:schemeClr>
                </a:solidFill>
                <a:latin typeface="+mj-ea"/>
                <a:ea typeface="+mj-ea"/>
              </a:rPr>
            </a:br>
            <a:endParaRPr lang="en-US" altLang="ko-KR" sz="2400" b="1" spc="-150" dirty="0" smtClean="0">
              <a:solidFill>
                <a:schemeClr val="tx2">
                  <a:lumMod val="75000"/>
                </a:schemeClr>
              </a:solidFill>
              <a:latin typeface="+mj-ea"/>
              <a:ea typeface="+mj-ea"/>
            </a:endParaRPr>
          </a:p>
          <a:p>
            <a:pPr algn="ctr"/>
            <a:r>
              <a:rPr lang="ko-KR" altLang="en-US" sz="2400" b="1" spc="-150" dirty="0" smtClean="0">
                <a:solidFill>
                  <a:schemeClr val="tx2">
                    <a:lumMod val="75000"/>
                  </a:schemeClr>
                </a:solidFill>
                <a:latin typeface="+mj-ea"/>
                <a:ea typeface="+mj-ea"/>
              </a:rPr>
              <a:t>한양</a:t>
            </a:r>
            <a:r>
              <a:rPr lang="en-US" altLang="ko-KR" sz="2400" b="1" spc="-150" dirty="0">
                <a:solidFill>
                  <a:schemeClr val="tx2">
                    <a:lumMod val="75000"/>
                  </a:schemeClr>
                </a:solidFill>
                <a:latin typeface="+mj-ea"/>
                <a:ea typeface="+mj-ea"/>
              </a:rPr>
              <a:t> </a:t>
            </a:r>
            <a:r>
              <a:rPr lang="en-US" altLang="ko-KR" sz="2400" b="1" spc="-150" dirty="0" smtClean="0">
                <a:solidFill>
                  <a:schemeClr val="tx2">
                    <a:lumMod val="75000"/>
                  </a:schemeClr>
                </a:solidFill>
                <a:latin typeface="+mj-ea"/>
                <a:ea typeface="+mj-ea"/>
              </a:rPr>
              <a:t>32</a:t>
            </a:r>
            <a:r>
              <a:rPr lang="ko-KR" altLang="en-US" sz="2400" b="1" spc="-150" dirty="0" smtClean="0">
                <a:solidFill>
                  <a:schemeClr val="tx2">
                    <a:lumMod val="75000"/>
                  </a:schemeClr>
                </a:solidFill>
                <a:latin typeface="+mj-ea"/>
                <a:ea typeface="+mj-ea"/>
              </a:rPr>
              <a:t>회</a:t>
            </a:r>
            <a:r>
              <a:rPr lang="en-US" altLang="ko-KR" sz="2400" b="1" spc="-150" dirty="0" smtClean="0">
                <a:solidFill>
                  <a:schemeClr val="tx2">
                    <a:lumMod val="75000"/>
                  </a:schemeClr>
                </a:solidFill>
                <a:latin typeface="+mj-ea"/>
                <a:ea typeface="+mj-ea"/>
              </a:rPr>
              <a:t>, </a:t>
            </a:r>
            <a:r>
              <a:rPr lang="ko-KR" altLang="en-US" sz="2400" b="1" spc="-150" dirty="0" smtClean="0">
                <a:solidFill>
                  <a:schemeClr val="tx2">
                    <a:lumMod val="75000"/>
                  </a:schemeClr>
                </a:solidFill>
                <a:latin typeface="+mj-ea"/>
                <a:ea typeface="+mj-ea"/>
              </a:rPr>
              <a:t>현대건설 </a:t>
            </a:r>
            <a:r>
              <a:rPr lang="en-US" altLang="ko-KR" sz="2400" b="1" spc="-150" dirty="0" smtClean="0">
                <a:solidFill>
                  <a:schemeClr val="tx2">
                    <a:lumMod val="75000"/>
                  </a:schemeClr>
                </a:solidFill>
                <a:latin typeface="+mj-ea"/>
                <a:ea typeface="+mj-ea"/>
              </a:rPr>
              <a:t>28</a:t>
            </a:r>
            <a:r>
              <a:rPr lang="ko-KR" altLang="en-US" sz="2400" b="1" spc="-150" dirty="0" smtClean="0">
                <a:solidFill>
                  <a:schemeClr val="tx2">
                    <a:lumMod val="75000"/>
                  </a:schemeClr>
                </a:solidFill>
                <a:latin typeface="+mj-ea"/>
                <a:ea typeface="+mj-ea"/>
              </a:rPr>
              <a:t>회</a:t>
            </a:r>
            <a:r>
              <a:rPr lang="en-US" altLang="ko-KR" sz="2400" b="1" spc="-150" dirty="0" smtClean="0">
                <a:solidFill>
                  <a:schemeClr val="tx2">
                    <a:lumMod val="75000"/>
                  </a:schemeClr>
                </a:solidFill>
                <a:latin typeface="+mj-ea"/>
                <a:ea typeface="+mj-ea"/>
              </a:rPr>
              <a:t>, </a:t>
            </a:r>
            <a:r>
              <a:rPr lang="ko-KR" altLang="en-US" sz="2400" b="1" spc="-150" dirty="0" smtClean="0">
                <a:solidFill>
                  <a:schemeClr val="tx2">
                    <a:lumMod val="75000"/>
                  </a:schemeClr>
                </a:solidFill>
                <a:latin typeface="+mj-ea"/>
                <a:ea typeface="+mj-ea"/>
              </a:rPr>
              <a:t>대림산업 </a:t>
            </a:r>
            <a:r>
              <a:rPr lang="en-US" altLang="ko-KR" sz="2400" b="1" spc="-150" dirty="0" smtClean="0">
                <a:solidFill>
                  <a:schemeClr val="tx2">
                    <a:lumMod val="75000"/>
                  </a:schemeClr>
                </a:solidFill>
                <a:latin typeface="+mj-ea"/>
                <a:ea typeface="+mj-ea"/>
              </a:rPr>
              <a:t>24</a:t>
            </a:r>
            <a:r>
              <a:rPr lang="ko-KR" altLang="en-US" sz="2400" b="1" spc="-150" dirty="0" smtClean="0">
                <a:solidFill>
                  <a:schemeClr val="tx2">
                    <a:lumMod val="75000"/>
                  </a:schemeClr>
                </a:solidFill>
                <a:latin typeface="+mj-ea"/>
                <a:ea typeface="+mj-ea"/>
              </a:rPr>
              <a:t>회</a:t>
            </a:r>
            <a:r>
              <a:rPr lang="en-US" altLang="ko-KR" sz="2400" b="1" spc="-150" dirty="0" smtClean="0">
                <a:solidFill>
                  <a:schemeClr val="tx2">
                    <a:lumMod val="75000"/>
                  </a:schemeClr>
                </a:solidFill>
                <a:latin typeface="+mj-ea"/>
                <a:ea typeface="+mj-ea"/>
              </a:rPr>
              <a:t>, GS</a:t>
            </a:r>
            <a:r>
              <a:rPr lang="ko-KR" altLang="en-US" sz="2400" b="1" spc="-150" dirty="0" smtClean="0">
                <a:solidFill>
                  <a:schemeClr val="tx2">
                    <a:lumMod val="75000"/>
                  </a:schemeClr>
                </a:solidFill>
                <a:latin typeface="+mj-ea"/>
                <a:ea typeface="+mj-ea"/>
              </a:rPr>
              <a:t>건설 </a:t>
            </a:r>
            <a:r>
              <a:rPr lang="en-US" altLang="ko-KR" sz="2400" b="1" spc="-150" dirty="0" smtClean="0">
                <a:solidFill>
                  <a:schemeClr val="tx2">
                    <a:lumMod val="75000"/>
                  </a:schemeClr>
                </a:solidFill>
                <a:latin typeface="+mj-ea"/>
                <a:ea typeface="+mj-ea"/>
              </a:rPr>
              <a:t>22</a:t>
            </a:r>
            <a:r>
              <a:rPr lang="ko-KR" altLang="en-US" sz="2400" b="1" spc="-150" dirty="0" smtClean="0">
                <a:solidFill>
                  <a:schemeClr val="tx2">
                    <a:lumMod val="75000"/>
                  </a:schemeClr>
                </a:solidFill>
                <a:latin typeface="+mj-ea"/>
                <a:ea typeface="+mj-ea"/>
              </a:rPr>
              <a:t>회 </a:t>
            </a:r>
            <a:r>
              <a:rPr lang="ko-KR" altLang="en-US" sz="2400" b="1" spc="-150" dirty="0" err="1" smtClean="0">
                <a:solidFill>
                  <a:schemeClr val="tx2">
                    <a:lumMod val="75000"/>
                  </a:schemeClr>
                </a:solidFill>
                <a:latin typeface="+mj-ea"/>
                <a:ea typeface="+mj-ea"/>
              </a:rPr>
              <a:t>공정위</a:t>
            </a:r>
            <a:r>
              <a:rPr lang="ko-KR" altLang="en-US" sz="2400" b="1" spc="-150" dirty="0" smtClean="0">
                <a:solidFill>
                  <a:schemeClr val="tx2">
                    <a:lumMod val="75000"/>
                  </a:schemeClr>
                </a:solidFill>
                <a:latin typeface="+mj-ea"/>
                <a:ea typeface="+mj-ea"/>
              </a:rPr>
              <a:t> 방문</a:t>
            </a:r>
            <a:r>
              <a:rPr lang="en-US" altLang="ko-KR" sz="2400" b="1" spc="-150" dirty="0" smtClean="0">
                <a:solidFill>
                  <a:schemeClr val="tx2">
                    <a:lumMod val="75000"/>
                  </a:schemeClr>
                </a:solidFill>
                <a:latin typeface="+mj-ea"/>
                <a:ea typeface="+mj-ea"/>
              </a:rPr>
              <a:t/>
            </a:r>
            <a:br>
              <a:rPr lang="en-US" altLang="ko-KR" sz="2400" b="1" spc="-150" dirty="0" smtClean="0">
                <a:solidFill>
                  <a:schemeClr val="tx2">
                    <a:lumMod val="75000"/>
                  </a:schemeClr>
                </a:solidFill>
                <a:latin typeface="+mj-ea"/>
                <a:ea typeface="+mj-ea"/>
              </a:rPr>
            </a:br>
            <a:r>
              <a:rPr lang="ko-KR" altLang="en-US" sz="2400" b="1" spc="-150" dirty="0" err="1" smtClean="0">
                <a:solidFill>
                  <a:schemeClr val="tx2">
                    <a:lumMod val="75000"/>
                  </a:schemeClr>
                </a:solidFill>
                <a:latin typeface="+mj-ea"/>
                <a:ea typeface="+mj-ea"/>
              </a:rPr>
              <a:t>김앤장</a:t>
            </a:r>
            <a:r>
              <a:rPr lang="ko-KR" altLang="en-US" sz="2400" b="1" spc="-150" dirty="0" smtClean="0">
                <a:solidFill>
                  <a:schemeClr val="tx2">
                    <a:lumMod val="75000"/>
                  </a:schemeClr>
                </a:solidFill>
                <a:latin typeface="+mj-ea"/>
                <a:ea typeface="+mj-ea"/>
              </a:rPr>
              <a:t> </a:t>
            </a:r>
            <a:r>
              <a:rPr lang="en-US" altLang="ko-KR" sz="2400" b="1" spc="-150" dirty="0" smtClean="0">
                <a:solidFill>
                  <a:schemeClr val="tx2">
                    <a:lumMod val="75000"/>
                  </a:schemeClr>
                </a:solidFill>
                <a:latin typeface="+mj-ea"/>
                <a:ea typeface="+mj-ea"/>
              </a:rPr>
              <a:t>123</a:t>
            </a:r>
            <a:r>
              <a:rPr lang="ko-KR" altLang="en-US" sz="2400" b="1" spc="-150" dirty="0" smtClean="0">
                <a:solidFill>
                  <a:schemeClr val="tx2">
                    <a:lumMod val="75000"/>
                  </a:schemeClr>
                </a:solidFill>
                <a:latin typeface="+mj-ea"/>
                <a:ea typeface="+mj-ea"/>
              </a:rPr>
              <a:t>회</a:t>
            </a:r>
            <a:r>
              <a:rPr lang="en-US" altLang="ko-KR" sz="2400" b="1" spc="-150" dirty="0" smtClean="0">
                <a:solidFill>
                  <a:schemeClr val="tx2">
                    <a:lumMod val="75000"/>
                  </a:schemeClr>
                </a:solidFill>
                <a:latin typeface="+mj-ea"/>
                <a:ea typeface="+mj-ea"/>
              </a:rPr>
              <a:t>, </a:t>
            </a:r>
            <a:r>
              <a:rPr lang="ko-KR" altLang="en-US" sz="2400" b="1" spc="-150" dirty="0" smtClean="0">
                <a:solidFill>
                  <a:schemeClr val="tx2">
                    <a:lumMod val="75000"/>
                  </a:schemeClr>
                </a:solidFill>
                <a:latin typeface="+mj-ea"/>
                <a:ea typeface="+mj-ea"/>
              </a:rPr>
              <a:t>세종 </a:t>
            </a:r>
            <a:r>
              <a:rPr lang="en-US" altLang="ko-KR" sz="2400" b="1" spc="-150" dirty="0" smtClean="0">
                <a:solidFill>
                  <a:schemeClr val="tx2">
                    <a:lumMod val="75000"/>
                  </a:schemeClr>
                </a:solidFill>
                <a:latin typeface="+mj-ea"/>
                <a:ea typeface="+mj-ea"/>
              </a:rPr>
              <a:t>36</a:t>
            </a:r>
            <a:r>
              <a:rPr lang="ko-KR" altLang="en-US" sz="2400" b="1" spc="-150" dirty="0" smtClean="0">
                <a:solidFill>
                  <a:schemeClr val="tx2">
                    <a:lumMod val="75000"/>
                  </a:schemeClr>
                </a:solidFill>
                <a:latin typeface="+mj-ea"/>
                <a:ea typeface="+mj-ea"/>
              </a:rPr>
              <a:t>회</a:t>
            </a:r>
            <a:r>
              <a:rPr lang="en-US" altLang="ko-KR" sz="2400" b="1" spc="-150" dirty="0" smtClean="0">
                <a:solidFill>
                  <a:schemeClr val="tx2">
                    <a:lumMod val="75000"/>
                  </a:schemeClr>
                </a:solidFill>
                <a:latin typeface="+mj-ea"/>
                <a:ea typeface="+mj-ea"/>
              </a:rPr>
              <a:t>, </a:t>
            </a:r>
            <a:r>
              <a:rPr lang="ko-KR" altLang="en-US" sz="2400" b="1" spc="-150" dirty="0" err="1" smtClean="0">
                <a:solidFill>
                  <a:schemeClr val="tx2">
                    <a:lumMod val="75000"/>
                  </a:schemeClr>
                </a:solidFill>
                <a:latin typeface="+mj-ea"/>
                <a:ea typeface="+mj-ea"/>
              </a:rPr>
              <a:t>화우</a:t>
            </a:r>
            <a:r>
              <a:rPr lang="ko-KR" altLang="en-US" sz="2400" b="1" spc="-150" dirty="0" smtClean="0">
                <a:solidFill>
                  <a:schemeClr val="tx2">
                    <a:lumMod val="75000"/>
                  </a:schemeClr>
                </a:solidFill>
                <a:latin typeface="+mj-ea"/>
                <a:ea typeface="+mj-ea"/>
              </a:rPr>
              <a:t> </a:t>
            </a:r>
            <a:r>
              <a:rPr lang="en-US" altLang="ko-KR" sz="2400" b="1" spc="-150" dirty="0" smtClean="0">
                <a:solidFill>
                  <a:schemeClr val="tx2">
                    <a:lumMod val="75000"/>
                  </a:schemeClr>
                </a:solidFill>
                <a:latin typeface="+mj-ea"/>
                <a:ea typeface="+mj-ea"/>
              </a:rPr>
              <a:t>30</a:t>
            </a:r>
            <a:r>
              <a:rPr lang="ko-KR" altLang="en-US" sz="2400" b="1" spc="-150" dirty="0" smtClean="0">
                <a:solidFill>
                  <a:schemeClr val="tx2">
                    <a:lumMod val="75000"/>
                  </a:schemeClr>
                </a:solidFill>
                <a:latin typeface="+mj-ea"/>
                <a:ea typeface="+mj-ea"/>
              </a:rPr>
              <a:t>회 </a:t>
            </a:r>
            <a:r>
              <a:rPr lang="ko-KR" altLang="en-US" sz="2400" b="1" spc="-150" dirty="0" err="1" smtClean="0">
                <a:solidFill>
                  <a:schemeClr val="tx2">
                    <a:lumMod val="75000"/>
                  </a:schemeClr>
                </a:solidFill>
                <a:latin typeface="+mj-ea"/>
                <a:ea typeface="+mj-ea"/>
              </a:rPr>
              <a:t>공정위</a:t>
            </a:r>
            <a:r>
              <a:rPr lang="ko-KR" altLang="en-US" sz="2400" b="1" spc="-150" dirty="0" smtClean="0">
                <a:solidFill>
                  <a:schemeClr val="tx2">
                    <a:lumMod val="75000"/>
                  </a:schemeClr>
                </a:solidFill>
                <a:latin typeface="+mj-ea"/>
                <a:ea typeface="+mj-ea"/>
              </a:rPr>
              <a:t> 출입</a:t>
            </a:r>
            <a:endParaRPr lang="ko-KR" altLang="en-US" sz="2400" b="1" spc="-150" dirty="0">
              <a:solidFill>
                <a:schemeClr val="tx2">
                  <a:lumMod val="75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46" name="직사각형 45"/>
          <p:cNvSpPr/>
          <p:nvPr/>
        </p:nvSpPr>
        <p:spPr>
          <a:xfrm>
            <a:off x="530360" y="1316292"/>
            <a:ext cx="8016938" cy="576064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bg1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587510" y="1354392"/>
            <a:ext cx="801693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400" b="1" spc="-150" dirty="0" smtClean="0">
                <a:solidFill>
                  <a:schemeClr val="bg1"/>
                </a:solidFill>
                <a:latin typeface="+mj-ea"/>
                <a:ea typeface="+mj-ea"/>
              </a:rPr>
              <a:t>구체적 사례 </a:t>
            </a:r>
            <a:r>
              <a:rPr lang="ko-KR" altLang="en-US" sz="2400" b="1" spc="-150" dirty="0" err="1" smtClean="0">
                <a:solidFill>
                  <a:schemeClr val="bg1"/>
                </a:solidFill>
                <a:latin typeface="+mj-ea"/>
                <a:ea typeface="+mj-ea"/>
              </a:rPr>
              <a:t>ㅣ한국가스공사</a:t>
            </a:r>
            <a:r>
              <a:rPr lang="ko-KR" altLang="en-US" sz="2400" b="1" spc="-150" dirty="0" smtClean="0">
                <a:solidFill>
                  <a:schemeClr val="bg1"/>
                </a:solidFill>
                <a:latin typeface="+mj-ea"/>
                <a:ea typeface="+mj-ea"/>
              </a:rPr>
              <a:t> </a:t>
            </a:r>
            <a:r>
              <a:rPr lang="en-US" altLang="ko-KR" sz="2400" b="1" spc="-150" dirty="0" smtClean="0">
                <a:solidFill>
                  <a:schemeClr val="bg1"/>
                </a:solidFill>
                <a:latin typeface="+mj-ea"/>
                <a:ea typeface="+mj-ea"/>
              </a:rPr>
              <a:t>LNG </a:t>
            </a:r>
            <a:r>
              <a:rPr lang="ko-KR" altLang="en-US" sz="2400" b="1" spc="-150" dirty="0" smtClean="0">
                <a:solidFill>
                  <a:schemeClr val="bg1"/>
                </a:solidFill>
                <a:latin typeface="+mj-ea"/>
                <a:ea typeface="+mj-ea"/>
              </a:rPr>
              <a:t>저장탱크 </a:t>
            </a:r>
            <a:r>
              <a:rPr lang="ko-KR" altLang="en-US" sz="2400" b="1" spc="-150" dirty="0" err="1" smtClean="0">
                <a:solidFill>
                  <a:schemeClr val="bg1"/>
                </a:solidFill>
                <a:latin typeface="+mj-ea"/>
                <a:ea typeface="+mj-ea"/>
              </a:rPr>
              <a:t>건설사</a:t>
            </a:r>
            <a:r>
              <a:rPr lang="ko-KR" altLang="en-US" sz="2400" b="1" spc="-150" dirty="0">
                <a:solidFill>
                  <a:schemeClr val="bg1"/>
                </a:solidFill>
                <a:latin typeface="+mj-ea"/>
                <a:ea typeface="+mj-ea"/>
              </a:rPr>
              <a:t> </a:t>
            </a:r>
            <a:r>
              <a:rPr lang="ko-KR" altLang="en-US" sz="2400" b="1" spc="-150" dirty="0" smtClean="0">
                <a:solidFill>
                  <a:schemeClr val="bg1"/>
                </a:solidFill>
                <a:latin typeface="+mj-ea"/>
                <a:ea typeface="+mj-ea"/>
              </a:rPr>
              <a:t>담합행위 </a:t>
            </a:r>
            <a:endParaRPr lang="ko-KR" altLang="en-US" sz="2400" b="1" spc="-150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cxnSp>
        <p:nvCxnSpPr>
          <p:cNvPr id="8" name="직선 연결선 7"/>
          <p:cNvCxnSpPr/>
          <p:nvPr/>
        </p:nvCxnSpPr>
        <p:spPr>
          <a:xfrm>
            <a:off x="2987824" y="2705718"/>
            <a:ext cx="0" cy="1723010"/>
          </a:xfrm>
          <a:prstGeom prst="line">
            <a:avLst/>
          </a:prstGeom>
          <a:ln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직선 연결선 47"/>
          <p:cNvCxnSpPr/>
          <p:nvPr/>
        </p:nvCxnSpPr>
        <p:spPr>
          <a:xfrm>
            <a:off x="6012160" y="2705718"/>
            <a:ext cx="0" cy="1723010"/>
          </a:xfrm>
          <a:prstGeom prst="line">
            <a:avLst/>
          </a:prstGeom>
          <a:ln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6582741" y="6385356"/>
            <a:ext cx="244490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050" b="1" spc="-150" dirty="0" err="1" smtClean="0"/>
              <a:t>로펌</a:t>
            </a:r>
            <a:r>
              <a:rPr lang="ko-KR" altLang="en-US" sz="1050" b="1" spc="-150" dirty="0" smtClean="0"/>
              <a:t>  </a:t>
            </a:r>
            <a:r>
              <a:rPr lang="ko-KR" altLang="en-US" sz="1200" b="1" spc="-150" dirty="0" smtClean="0"/>
              <a:t>출입횟수는</a:t>
            </a:r>
            <a:r>
              <a:rPr lang="ko-KR" altLang="en-US" sz="1050" b="1" spc="-150" dirty="0" smtClean="0"/>
              <a:t> 타 </a:t>
            </a:r>
            <a:r>
              <a:rPr lang="ko-KR" altLang="en-US" sz="1050" b="1" spc="-150" dirty="0"/>
              <a:t>사건과 중복될 수 </a:t>
            </a:r>
            <a:r>
              <a:rPr lang="ko-KR" altLang="en-US" sz="1050" b="1" spc="-150" dirty="0" smtClean="0"/>
              <a:t>있음</a:t>
            </a:r>
            <a:endParaRPr lang="ko-KR" altLang="en-US" sz="1050" b="1" spc="-150" dirty="0"/>
          </a:p>
        </p:txBody>
      </p:sp>
    </p:spTree>
    <p:extLst>
      <p:ext uri="{BB962C8B-B14F-4D97-AF65-F5344CB8AC3E}">
        <p14:creationId xmlns:p14="http://schemas.microsoft.com/office/powerpoint/2010/main" val="23214283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344" y="0"/>
            <a:ext cx="10402094" cy="6932020"/>
          </a:xfrm>
          <a:prstGeom prst="rect">
            <a:avLst/>
          </a:prstGeom>
        </p:spPr>
      </p:pic>
      <p:sp>
        <p:nvSpPr>
          <p:cNvPr id="46" name="직사각형 45"/>
          <p:cNvSpPr/>
          <p:nvPr/>
        </p:nvSpPr>
        <p:spPr>
          <a:xfrm>
            <a:off x="880925" y="836712"/>
            <a:ext cx="7382149" cy="676704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bg1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880925" y="927656"/>
            <a:ext cx="73821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400" b="1" spc="-300" dirty="0">
                <a:solidFill>
                  <a:schemeClr val="bg1"/>
                </a:solidFill>
                <a:latin typeface="+mj-ea"/>
                <a:ea typeface="+mj-ea"/>
              </a:rPr>
              <a:t>구체적 사례 </a:t>
            </a:r>
            <a:r>
              <a:rPr lang="ko-KR" altLang="en-US" sz="2400" b="1" spc="-300" dirty="0" err="1" smtClean="0">
                <a:solidFill>
                  <a:schemeClr val="bg1"/>
                </a:solidFill>
                <a:latin typeface="+mj-ea"/>
                <a:ea typeface="+mj-ea"/>
              </a:rPr>
              <a:t>ㅣ제지업자</a:t>
            </a:r>
            <a:r>
              <a:rPr lang="ko-KR" altLang="en-US" sz="2400" b="1" spc="-300" dirty="0" smtClean="0">
                <a:solidFill>
                  <a:schemeClr val="bg1"/>
                </a:solidFill>
                <a:latin typeface="+mj-ea"/>
                <a:ea typeface="+mj-ea"/>
              </a:rPr>
              <a:t> </a:t>
            </a:r>
            <a:r>
              <a:rPr lang="ko-KR" altLang="en-US" sz="2400" b="1" spc="-300" dirty="0">
                <a:solidFill>
                  <a:schemeClr val="bg1"/>
                </a:solidFill>
              </a:rPr>
              <a:t>골판지</a:t>
            </a:r>
            <a:r>
              <a:rPr lang="en-US" altLang="ko-KR" sz="2400" b="1" spc="-300" dirty="0">
                <a:solidFill>
                  <a:schemeClr val="bg1"/>
                </a:solidFill>
              </a:rPr>
              <a:t>, </a:t>
            </a:r>
            <a:r>
              <a:rPr lang="ko-KR" altLang="en-US" sz="2400" b="1" spc="-300" dirty="0">
                <a:solidFill>
                  <a:schemeClr val="bg1"/>
                </a:solidFill>
              </a:rPr>
              <a:t>신문폐지</a:t>
            </a:r>
            <a:r>
              <a:rPr lang="ko-KR" altLang="en-US" sz="2400" b="1" spc="-300" dirty="0" smtClean="0">
                <a:solidFill>
                  <a:schemeClr val="bg1"/>
                </a:solidFill>
                <a:latin typeface="+mj-ea"/>
                <a:ea typeface="+mj-ea"/>
              </a:rPr>
              <a:t> </a:t>
            </a:r>
            <a:r>
              <a:rPr lang="ko-KR" altLang="en-US" sz="2400" b="1" spc="-300" dirty="0">
                <a:solidFill>
                  <a:schemeClr val="bg1"/>
                </a:solidFill>
                <a:latin typeface="+mj-ea"/>
                <a:ea typeface="+mj-ea"/>
              </a:rPr>
              <a:t>구매가격 담합사건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-323322" y="1988840"/>
            <a:ext cx="1094399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ase"/>
            <a:r>
              <a:rPr lang="ko-KR" altLang="en-US" sz="2400" spc="-300" dirty="0" smtClean="0">
                <a:solidFill>
                  <a:schemeClr val="bg1"/>
                </a:solidFill>
              </a:rPr>
              <a:t>폐지로 </a:t>
            </a:r>
            <a:r>
              <a:rPr lang="ko-KR" altLang="en-US" sz="2400" spc="-300" dirty="0" err="1" smtClean="0">
                <a:solidFill>
                  <a:schemeClr val="bg1"/>
                </a:solidFill>
              </a:rPr>
              <a:t>근근히</a:t>
            </a:r>
            <a:r>
              <a:rPr lang="ko-KR" altLang="en-US" sz="2400" spc="-300" dirty="0" smtClean="0">
                <a:solidFill>
                  <a:schemeClr val="bg1"/>
                </a:solidFill>
              </a:rPr>
              <a:t> 살아가시는 </a:t>
            </a:r>
            <a:r>
              <a:rPr lang="ko-KR" altLang="en-US" sz="2400" spc="-300" dirty="0">
                <a:solidFill>
                  <a:schemeClr val="bg1"/>
                </a:solidFill>
              </a:rPr>
              <a:t>가난한 </a:t>
            </a:r>
            <a:r>
              <a:rPr lang="ko-KR" altLang="en-US" sz="2400" spc="-300" dirty="0" err="1">
                <a:solidFill>
                  <a:schemeClr val="bg1"/>
                </a:solidFill>
              </a:rPr>
              <a:t>노인분들의</a:t>
            </a:r>
            <a:r>
              <a:rPr lang="ko-KR" altLang="en-US" sz="2400" spc="-300" dirty="0">
                <a:solidFill>
                  <a:schemeClr val="bg1"/>
                </a:solidFill>
              </a:rPr>
              <a:t> 고혈을 짜내</a:t>
            </a:r>
            <a:endParaRPr lang="en-US" altLang="ko-KR" sz="2400" spc="-300" dirty="0">
              <a:solidFill>
                <a:schemeClr val="bg1"/>
              </a:solidFill>
            </a:endParaRPr>
          </a:p>
          <a:p>
            <a:pPr algn="ctr" fontAlgn="base"/>
            <a:r>
              <a:rPr lang="ko-KR" altLang="en-US" sz="2400" spc="-300" dirty="0" smtClean="0">
                <a:solidFill>
                  <a:schemeClr val="bg1"/>
                </a:solidFill>
              </a:rPr>
              <a:t>큰 문제를 일으켰던 </a:t>
            </a:r>
            <a:r>
              <a:rPr lang="ko-KR" altLang="en-US" sz="2400" b="1" spc="-300" dirty="0" smtClean="0">
                <a:solidFill>
                  <a:schemeClr val="bg1"/>
                </a:solidFill>
              </a:rPr>
              <a:t>골판지</a:t>
            </a:r>
            <a:r>
              <a:rPr lang="en-US" altLang="ko-KR" sz="2400" b="1" spc="-300" dirty="0" smtClean="0">
                <a:solidFill>
                  <a:schemeClr val="bg1"/>
                </a:solidFill>
              </a:rPr>
              <a:t>, </a:t>
            </a:r>
            <a:r>
              <a:rPr lang="ko-KR" altLang="en-US" sz="2400" b="1" spc="-300" dirty="0" smtClean="0">
                <a:solidFill>
                  <a:schemeClr val="bg1"/>
                </a:solidFill>
              </a:rPr>
              <a:t>신문폐지 구매가격 담합사건 </a:t>
            </a:r>
            <a:r>
              <a:rPr lang="ko-KR" altLang="en-US" sz="2400" spc="-300" dirty="0" smtClean="0">
                <a:solidFill>
                  <a:schemeClr val="bg1"/>
                </a:solidFill>
              </a:rPr>
              <a:t>기억하시나요</a:t>
            </a:r>
            <a:endParaRPr lang="en-US" altLang="ko-KR" sz="2400" spc="-300" dirty="0">
              <a:solidFill>
                <a:schemeClr val="bg1"/>
              </a:solidFill>
            </a:endParaRPr>
          </a:p>
          <a:p>
            <a:pPr algn="ctr" fontAlgn="base"/>
            <a:endParaRPr lang="en-US" altLang="ko-KR" sz="2400" spc="-150" dirty="0">
              <a:solidFill>
                <a:schemeClr val="bg1"/>
              </a:solidFill>
            </a:endParaRPr>
          </a:p>
          <a:p>
            <a:pPr algn="ctr" fontAlgn="base"/>
            <a:r>
              <a:rPr lang="ko-KR" altLang="en-US" sz="2400" spc="-150" dirty="0" err="1" smtClean="0">
                <a:solidFill>
                  <a:schemeClr val="bg1"/>
                </a:solidFill>
              </a:rPr>
              <a:t>공정위는</a:t>
            </a:r>
            <a:r>
              <a:rPr lang="ko-KR" altLang="en-US" sz="2400" spc="-150" dirty="0" smtClean="0">
                <a:solidFill>
                  <a:schemeClr val="bg1"/>
                </a:solidFill>
              </a:rPr>
              <a:t> </a:t>
            </a:r>
            <a:r>
              <a:rPr lang="ko-KR" altLang="en-US" sz="2400" b="1" spc="-150" dirty="0" smtClean="0">
                <a:solidFill>
                  <a:srgbClr val="FFC000"/>
                </a:solidFill>
              </a:rPr>
              <a:t>담합 </a:t>
            </a:r>
            <a:r>
              <a:rPr lang="ko-KR" altLang="en-US" sz="2400" b="1" spc="-150" dirty="0">
                <a:solidFill>
                  <a:srgbClr val="FFC000"/>
                </a:solidFill>
              </a:rPr>
              <a:t>제지업체들에게 부과된 과징금</a:t>
            </a:r>
            <a:r>
              <a:rPr lang="ko-KR" altLang="en-US" sz="2400" spc="-150" dirty="0">
                <a:solidFill>
                  <a:schemeClr val="bg1"/>
                </a:solidFill>
              </a:rPr>
              <a:t>을 당초 </a:t>
            </a:r>
          </a:p>
          <a:p>
            <a:pPr algn="ctr" fontAlgn="base"/>
            <a:r>
              <a:rPr lang="ko-KR" altLang="en-US" sz="2400" spc="-150" dirty="0" smtClean="0">
                <a:solidFill>
                  <a:schemeClr val="bg1"/>
                </a:solidFill>
              </a:rPr>
              <a:t>산정기준 </a:t>
            </a:r>
            <a:r>
              <a:rPr lang="en-US" altLang="ko-KR" sz="2400" b="1" spc="-150" dirty="0" smtClean="0">
                <a:solidFill>
                  <a:srgbClr val="FFC000"/>
                </a:solidFill>
              </a:rPr>
              <a:t>323</a:t>
            </a:r>
            <a:r>
              <a:rPr lang="ko-KR" altLang="en-US" sz="2400" b="1" spc="-150" dirty="0" smtClean="0">
                <a:solidFill>
                  <a:srgbClr val="FFC000"/>
                </a:solidFill>
              </a:rPr>
              <a:t>억 </a:t>
            </a:r>
            <a:r>
              <a:rPr lang="en-US" altLang="ko-KR" sz="2400" b="1" spc="-150" dirty="0" smtClean="0">
                <a:solidFill>
                  <a:srgbClr val="FFC000"/>
                </a:solidFill>
              </a:rPr>
              <a:t>7400</a:t>
            </a:r>
            <a:r>
              <a:rPr lang="ko-KR" altLang="en-US" sz="2400" b="1" spc="-150" dirty="0" smtClean="0">
                <a:solidFill>
                  <a:srgbClr val="FFC000"/>
                </a:solidFill>
              </a:rPr>
              <a:t>만원에서 </a:t>
            </a:r>
            <a:r>
              <a:rPr lang="ko-KR" altLang="en-US" sz="2400" spc="-150" dirty="0" smtClean="0">
                <a:solidFill>
                  <a:schemeClr val="bg1"/>
                </a:solidFill>
              </a:rPr>
              <a:t>무려</a:t>
            </a:r>
            <a:r>
              <a:rPr lang="ko-KR" altLang="en-US" sz="2400" spc="-150" dirty="0" smtClean="0">
                <a:solidFill>
                  <a:srgbClr val="FFC000"/>
                </a:solidFill>
              </a:rPr>
              <a:t> </a:t>
            </a:r>
            <a:r>
              <a:rPr lang="en-US" altLang="ko-KR" sz="2400" b="1" spc="-150" dirty="0">
                <a:solidFill>
                  <a:srgbClr val="FFC000"/>
                </a:solidFill>
              </a:rPr>
              <a:t>71%</a:t>
            </a:r>
            <a:r>
              <a:rPr lang="ko-KR" altLang="en-US" sz="2400" b="1" spc="-150" dirty="0">
                <a:solidFill>
                  <a:srgbClr val="FFC000"/>
                </a:solidFill>
              </a:rPr>
              <a:t>나 </a:t>
            </a:r>
            <a:r>
              <a:rPr lang="ko-KR" altLang="en-US" sz="2400" b="1" spc="-150" dirty="0" smtClean="0">
                <a:solidFill>
                  <a:srgbClr val="FFC000"/>
                </a:solidFill>
              </a:rPr>
              <a:t>대폭</a:t>
            </a:r>
            <a:r>
              <a:rPr lang="en-US" altLang="ko-KR" sz="2400" b="1" spc="-150" dirty="0">
                <a:solidFill>
                  <a:schemeClr val="bg2">
                    <a:lumMod val="90000"/>
                  </a:schemeClr>
                </a:solidFill>
              </a:rPr>
              <a:t>(228</a:t>
            </a:r>
            <a:r>
              <a:rPr lang="ko-KR" altLang="en-US" sz="2400" b="1" spc="-150" dirty="0">
                <a:solidFill>
                  <a:schemeClr val="bg2">
                    <a:lumMod val="90000"/>
                  </a:schemeClr>
                </a:solidFill>
              </a:rPr>
              <a:t>억 </a:t>
            </a:r>
            <a:r>
              <a:rPr lang="en-US" altLang="ko-KR" sz="2400" b="1" spc="-150" dirty="0">
                <a:solidFill>
                  <a:schemeClr val="bg2">
                    <a:lumMod val="90000"/>
                  </a:schemeClr>
                </a:solidFill>
              </a:rPr>
              <a:t>5900</a:t>
            </a:r>
            <a:r>
              <a:rPr lang="ko-KR" altLang="en-US" sz="2400" b="1" spc="-150" dirty="0">
                <a:solidFill>
                  <a:schemeClr val="bg2">
                    <a:lumMod val="90000"/>
                  </a:schemeClr>
                </a:solidFill>
              </a:rPr>
              <a:t>만원</a:t>
            </a:r>
            <a:r>
              <a:rPr lang="en-US" altLang="ko-KR" sz="2400" b="1" spc="-150" dirty="0">
                <a:solidFill>
                  <a:schemeClr val="bg2">
                    <a:lumMod val="90000"/>
                  </a:schemeClr>
                </a:solidFill>
              </a:rPr>
              <a:t>)</a:t>
            </a:r>
            <a:endParaRPr lang="ko-KR" altLang="en-US" sz="2400" dirty="0">
              <a:solidFill>
                <a:schemeClr val="bg2">
                  <a:lumMod val="90000"/>
                </a:schemeClr>
              </a:solidFill>
            </a:endParaRPr>
          </a:p>
          <a:p>
            <a:pPr algn="ctr" fontAlgn="base"/>
            <a:r>
              <a:rPr lang="ko-KR" altLang="en-US" sz="2400" b="1" spc="-150" dirty="0" smtClean="0">
                <a:solidFill>
                  <a:srgbClr val="FFC000"/>
                </a:solidFill>
              </a:rPr>
              <a:t> 삭감한</a:t>
            </a:r>
            <a:r>
              <a:rPr lang="en-US" altLang="ko-KR" sz="2400" b="1" spc="-150" dirty="0" smtClean="0">
                <a:solidFill>
                  <a:srgbClr val="FFC000"/>
                </a:solidFill>
              </a:rPr>
              <a:t/>
            </a:r>
            <a:br>
              <a:rPr lang="en-US" altLang="ko-KR" sz="2400" b="1" spc="-150" dirty="0" smtClean="0">
                <a:solidFill>
                  <a:srgbClr val="FFC000"/>
                </a:solidFill>
              </a:rPr>
            </a:br>
            <a:r>
              <a:rPr lang="en-US" altLang="ko-KR" sz="2400" b="1" spc="-150" dirty="0" smtClean="0">
                <a:solidFill>
                  <a:srgbClr val="FFFF00"/>
                </a:solidFill>
              </a:rPr>
              <a:t>95</a:t>
            </a:r>
            <a:r>
              <a:rPr lang="ko-KR" altLang="en-US" sz="2400" b="1" spc="-150" dirty="0" smtClean="0">
                <a:solidFill>
                  <a:srgbClr val="FFFF00"/>
                </a:solidFill>
              </a:rPr>
              <a:t>억</a:t>
            </a:r>
            <a:r>
              <a:rPr lang="en-US" altLang="ko-KR" sz="2400" b="1" spc="-150" dirty="0" smtClean="0">
                <a:solidFill>
                  <a:srgbClr val="FFFF00"/>
                </a:solidFill>
              </a:rPr>
              <a:t>1</a:t>
            </a:r>
            <a:r>
              <a:rPr lang="ko-KR" altLang="en-US" sz="2400" b="1" spc="-150" dirty="0" smtClean="0">
                <a:solidFill>
                  <a:srgbClr val="FFFF00"/>
                </a:solidFill>
              </a:rPr>
              <a:t>천</a:t>
            </a:r>
            <a:r>
              <a:rPr lang="en-US" altLang="ko-KR" sz="2400" b="1" spc="-150" dirty="0" smtClean="0">
                <a:solidFill>
                  <a:srgbClr val="FFFF00"/>
                </a:solidFill>
              </a:rPr>
              <a:t>500</a:t>
            </a:r>
            <a:r>
              <a:rPr lang="ko-KR" altLang="en-US" sz="2400" b="1" spc="-150" dirty="0" smtClean="0">
                <a:solidFill>
                  <a:srgbClr val="FFFF00"/>
                </a:solidFill>
              </a:rPr>
              <a:t>만원만 부과</a:t>
            </a:r>
            <a:endParaRPr lang="en-US" altLang="ko-KR" sz="2400" b="1" spc="-150" dirty="0" smtClean="0">
              <a:solidFill>
                <a:srgbClr val="FFFF00"/>
              </a:solidFill>
            </a:endParaRPr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70000" y="4403256"/>
            <a:ext cx="3805896" cy="2532650"/>
          </a:xfrm>
          <a:prstGeom prst="rect">
            <a:avLst/>
          </a:prstGeom>
        </p:spPr>
      </p:pic>
      <p:cxnSp>
        <p:nvCxnSpPr>
          <p:cNvPr id="10" name="직선 연결선 9"/>
          <p:cNvCxnSpPr/>
          <p:nvPr/>
        </p:nvCxnSpPr>
        <p:spPr>
          <a:xfrm flipH="1" flipV="1">
            <a:off x="5689380" y="3889084"/>
            <a:ext cx="2376264" cy="5182"/>
          </a:xfrm>
          <a:prstGeom prst="line">
            <a:avLst/>
          </a:prstGeom>
          <a:ln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249287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520" y="0"/>
            <a:ext cx="10287000" cy="6858000"/>
          </a:xfrm>
          <a:prstGeom prst="rect">
            <a:avLst/>
          </a:prstGeom>
        </p:spPr>
      </p:pic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37883476"/>
              </p:ext>
            </p:extLst>
          </p:nvPr>
        </p:nvGraphicFramePr>
        <p:xfrm>
          <a:off x="323528" y="1791432"/>
          <a:ext cx="4824536" cy="4236720"/>
        </p:xfrm>
        <a:graphic>
          <a:graphicData uri="http://schemas.openxmlformats.org/drawingml/2006/table">
            <a:tbl>
              <a:tblPr/>
              <a:tblGrid>
                <a:gridCol w="2412268"/>
                <a:gridCol w="2412268"/>
              </a:tblGrid>
              <a:tr h="234696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kern="0" spc="-15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ea"/>
                          <a:ea typeface="+mj-ea"/>
                        </a:rPr>
                        <a:t>전주페이퍼 </a:t>
                      </a:r>
                      <a:r>
                        <a:rPr lang="en-US" altLang="ko-KR" sz="1800" kern="0" spc="-150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ea"/>
                          <a:ea typeface="+mj-ea"/>
                        </a:rPr>
                        <a:t>(9</a:t>
                      </a:r>
                      <a:r>
                        <a:rPr lang="ko-KR" altLang="en-US" sz="1800" kern="0" spc="-150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ea"/>
                          <a:ea typeface="+mj-ea"/>
                        </a:rPr>
                        <a:t>회</a:t>
                      </a:r>
                      <a:r>
                        <a:rPr lang="en-US" altLang="ko-KR" sz="1800" kern="0" spc="-15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ea"/>
                          <a:ea typeface="+mj-ea"/>
                        </a:rPr>
                        <a:t>)</a:t>
                      </a:r>
                      <a:endParaRPr lang="ko-KR" altLang="en-US" sz="1800" kern="0" spc="-150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ea"/>
                        <a:ea typeface="+mj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75000"/>
                        <a:alpha val="22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kern="0" spc="-150" dirty="0" err="1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ea"/>
                          <a:ea typeface="+mj-ea"/>
                        </a:rPr>
                        <a:t>김앤장</a:t>
                      </a:r>
                      <a:r>
                        <a:rPr lang="ko-KR" altLang="en-US" sz="1800" kern="0" spc="-15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ea"/>
                          <a:ea typeface="+mj-ea"/>
                        </a:rPr>
                        <a:t> </a:t>
                      </a:r>
                      <a:r>
                        <a:rPr lang="en-US" altLang="ko-KR" sz="1800" kern="0" spc="-150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ea"/>
                          <a:ea typeface="+mj-ea"/>
                        </a:rPr>
                        <a:t>(103</a:t>
                      </a:r>
                      <a:r>
                        <a:rPr lang="ko-KR" altLang="en-US" sz="1800" kern="0" spc="-150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ea"/>
                          <a:ea typeface="+mj-ea"/>
                        </a:rPr>
                        <a:t>회</a:t>
                      </a:r>
                      <a:r>
                        <a:rPr lang="en-US" altLang="ko-KR" sz="1800" kern="0" spc="-15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ea"/>
                          <a:ea typeface="+mj-ea"/>
                        </a:rPr>
                        <a:t>)</a:t>
                      </a:r>
                      <a:endParaRPr lang="ko-KR" altLang="en-US" sz="1800" kern="0" spc="-150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ea"/>
                        <a:ea typeface="+mj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34696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kern="0" spc="-15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ea"/>
                          <a:ea typeface="+mj-ea"/>
                        </a:rPr>
                        <a:t>대한제지 </a:t>
                      </a:r>
                      <a:r>
                        <a:rPr lang="en-US" altLang="ko-KR" sz="1800" kern="0" spc="-150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ea"/>
                          <a:ea typeface="+mj-ea"/>
                        </a:rPr>
                        <a:t>(5</a:t>
                      </a:r>
                      <a:r>
                        <a:rPr lang="ko-KR" altLang="en-US" sz="1800" kern="0" spc="-150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ea"/>
                          <a:ea typeface="+mj-ea"/>
                        </a:rPr>
                        <a:t>회</a:t>
                      </a:r>
                      <a:r>
                        <a:rPr lang="en-US" altLang="ko-KR" sz="1800" kern="0" spc="-15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ea"/>
                          <a:ea typeface="+mj-ea"/>
                        </a:rPr>
                        <a:t>)</a:t>
                      </a:r>
                      <a:endParaRPr lang="ko-KR" altLang="en-US" sz="1800" kern="0" spc="-150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ea"/>
                        <a:ea typeface="+mj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75000"/>
                        <a:alpha val="22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kern="0" spc="-15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ea"/>
                          <a:ea typeface="+mj-ea"/>
                        </a:rPr>
                        <a:t>세종 </a:t>
                      </a:r>
                      <a:r>
                        <a:rPr lang="en-US" altLang="ko-KR" sz="1800" kern="0" spc="-150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ea"/>
                          <a:ea typeface="+mj-ea"/>
                        </a:rPr>
                        <a:t>(33</a:t>
                      </a:r>
                      <a:r>
                        <a:rPr lang="ko-KR" altLang="en-US" sz="1800" kern="0" spc="-150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ea"/>
                          <a:ea typeface="+mj-ea"/>
                        </a:rPr>
                        <a:t>회</a:t>
                      </a:r>
                      <a:r>
                        <a:rPr lang="en-US" altLang="ko-KR" sz="1800" kern="0" spc="-15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ea"/>
                          <a:ea typeface="+mj-ea"/>
                        </a:rPr>
                        <a:t>)</a:t>
                      </a:r>
                      <a:endParaRPr lang="ko-KR" altLang="en-US" sz="1800" kern="0" spc="-150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ea"/>
                        <a:ea typeface="+mj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16281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kern="0" spc="-15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ea"/>
                          <a:ea typeface="+mj-ea"/>
                        </a:rPr>
                        <a:t>깨끗한나라 </a:t>
                      </a:r>
                      <a:r>
                        <a:rPr lang="en-US" altLang="ko-KR" sz="1800" kern="0" spc="-150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ea"/>
                          <a:ea typeface="+mj-ea"/>
                        </a:rPr>
                        <a:t>(3</a:t>
                      </a:r>
                      <a:r>
                        <a:rPr lang="ko-KR" altLang="en-US" sz="1800" kern="0" spc="-150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ea"/>
                          <a:ea typeface="+mj-ea"/>
                        </a:rPr>
                        <a:t>회</a:t>
                      </a:r>
                      <a:r>
                        <a:rPr lang="en-US" altLang="ko-KR" sz="1800" kern="0" spc="-15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ea"/>
                          <a:ea typeface="+mj-ea"/>
                        </a:rPr>
                        <a:t>)</a:t>
                      </a:r>
                      <a:endParaRPr lang="ko-KR" altLang="en-US" sz="1800" kern="0" spc="-150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ea"/>
                        <a:ea typeface="+mj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75000"/>
                        <a:alpha val="22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kern="0" spc="-150" dirty="0" err="1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ea"/>
                          <a:ea typeface="+mj-ea"/>
                        </a:rPr>
                        <a:t>화우</a:t>
                      </a:r>
                      <a:r>
                        <a:rPr lang="ko-KR" altLang="en-US" sz="1800" kern="0" spc="-15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ea"/>
                          <a:ea typeface="+mj-ea"/>
                        </a:rPr>
                        <a:t> </a:t>
                      </a:r>
                      <a:r>
                        <a:rPr lang="en-US" altLang="ko-KR" sz="1800" kern="0" spc="-15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ea"/>
                          <a:ea typeface="+mj-ea"/>
                        </a:rPr>
                        <a:t>(31</a:t>
                      </a:r>
                      <a:r>
                        <a:rPr lang="ko-KR" altLang="en-US" sz="1800" kern="0" spc="-15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ea"/>
                          <a:ea typeface="+mj-ea"/>
                        </a:rPr>
                        <a:t>회</a:t>
                      </a:r>
                      <a:r>
                        <a:rPr lang="en-US" altLang="ko-KR" sz="1800" kern="0" spc="-15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ea"/>
                          <a:ea typeface="+mj-ea"/>
                        </a:rPr>
                        <a:t>)</a:t>
                      </a:r>
                      <a:endParaRPr lang="ko-KR" altLang="en-US" sz="1800" kern="0" spc="-150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ea"/>
                        <a:ea typeface="+mj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16281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kern="0" spc="-15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ea"/>
                          <a:ea typeface="+mj-ea"/>
                        </a:rPr>
                        <a:t>페이퍼코리아 </a:t>
                      </a:r>
                      <a:r>
                        <a:rPr lang="en-US" altLang="ko-KR" sz="1800" kern="0" spc="-15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ea"/>
                          <a:ea typeface="+mj-ea"/>
                        </a:rPr>
                        <a:t>(6</a:t>
                      </a:r>
                      <a:r>
                        <a:rPr lang="ko-KR" altLang="en-US" sz="1800" kern="0" spc="-15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ea"/>
                          <a:ea typeface="+mj-ea"/>
                        </a:rPr>
                        <a:t>회</a:t>
                      </a:r>
                      <a:r>
                        <a:rPr lang="en-US" altLang="ko-KR" sz="1800" kern="0" spc="-15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ea"/>
                          <a:ea typeface="+mj-ea"/>
                        </a:rPr>
                        <a:t>)</a:t>
                      </a:r>
                      <a:endParaRPr lang="ko-KR" altLang="en-US" sz="1800" kern="0" spc="-150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ea"/>
                        <a:ea typeface="+mj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75000"/>
                        <a:alpha val="22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kern="0" spc="-15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ea"/>
                          <a:ea typeface="+mj-ea"/>
                        </a:rPr>
                        <a:t>태평양 </a:t>
                      </a:r>
                      <a:r>
                        <a:rPr lang="en-US" altLang="ko-KR" sz="1800" kern="0" spc="-150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ea"/>
                          <a:ea typeface="+mj-ea"/>
                        </a:rPr>
                        <a:t>(14</a:t>
                      </a:r>
                      <a:r>
                        <a:rPr lang="ko-KR" altLang="en-US" sz="1800" kern="0" spc="-150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ea"/>
                          <a:ea typeface="+mj-ea"/>
                        </a:rPr>
                        <a:t>회</a:t>
                      </a:r>
                      <a:r>
                        <a:rPr lang="en-US" altLang="ko-KR" sz="1800" kern="0" spc="-15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ea"/>
                          <a:ea typeface="+mj-ea"/>
                        </a:rPr>
                        <a:t>)</a:t>
                      </a:r>
                      <a:endParaRPr lang="ko-KR" altLang="en-US" sz="1800" kern="0" spc="-150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ea"/>
                        <a:ea typeface="+mj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34696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kern="0" spc="-15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ea"/>
                          <a:ea typeface="+mj-ea"/>
                        </a:rPr>
                        <a:t>아세아제지 </a:t>
                      </a:r>
                      <a:r>
                        <a:rPr lang="en-US" altLang="ko-KR" sz="1800" kern="0" spc="-150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ea"/>
                          <a:ea typeface="+mj-ea"/>
                        </a:rPr>
                        <a:t>(5</a:t>
                      </a:r>
                      <a:r>
                        <a:rPr lang="ko-KR" altLang="en-US" sz="1800" kern="0" spc="-15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ea"/>
                          <a:ea typeface="+mj-ea"/>
                        </a:rPr>
                        <a:t>회</a:t>
                      </a:r>
                      <a:r>
                        <a:rPr lang="en-US" altLang="ko-KR" sz="1800" kern="0" spc="-15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ea"/>
                          <a:ea typeface="+mj-ea"/>
                        </a:rPr>
                        <a:t>)</a:t>
                      </a:r>
                      <a:endParaRPr lang="ko-KR" altLang="en-US" sz="1800" kern="0" spc="-150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ea"/>
                        <a:ea typeface="+mj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75000"/>
                        <a:alpha val="22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kern="0" spc="-15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ea"/>
                          <a:ea typeface="+mj-ea"/>
                        </a:rPr>
                        <a:t>태평양 </a:t>
                      </a:r>
                      <a:r>
                        <a:rPr lang="en-US" altLang="ko-KR" sz="1800" kern="0" spc="-150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ea"/>
                          <a:ea typeface="+mj-ea"/>
                        </a:rPr>
                        <a:t>(14</a:t>
                      </a:r>
                      <a:r>
                        <a:rPr lang="ko-KR" altLang="en-US" sz="1800" kern="0" spc="-150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ea"/>
                          <a:ea typeface="+mj-ea"/>
                        </a:rPr>
                        <a:t>회</a:t>
                      </a:r>
                      <a:r>
                        <a:rPr lang="en-US" altLang="ko-KR" sz="1800" kern="0" spc="-15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ea"/>
                          <a:ea typeface="+mj-ea"/>
                        </a:rPr>
                        <a:t>)</a:t>
                      </a:r>
                      <a:endParaRPr lang="ko-KR" altLang="en-US" sz="1800" kern="0" spc="-150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ea"/>
                        <a:ea typeface="+mj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34696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kern="0" spc="-150" dirty="0" err="1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ea"/>
                          <a:ea typeface="+mj-ea"/>
                        </a:rPr>
                        <a:t>한솔제지</a:t>
                      </a:r>
                      <a:r>
                        <a:rPr lang="ko-KR" altLang="en-US" sz="1800" kern="0" spc="-15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ea"/>
                          <a:ea typeface="+mj-ea"/>
                        </a:rPr>
                        <a:t> </a:t>
                      </a:r>
                      <a:r>
                        <a:rPr lang="en-US" altLang="ko-KR" sz="1800" kern="0" spc="-150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ea"/>
                          <a:ea typeface="+mj-ea"/>
                        </a:rPr>
                        <a:t>(4</a:t>
                      </a:r>
                      <a:r>
                        <a:rPr lang="ko-KR" altLang="en-US" sz="1800" kern="0" spc="-150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ea"/>
                          <a:ea typeface="+mj-ea"/>
                        </a:rPr>
                        <a:t>회</a:t>
                      </a:r>
                      <a:r>
                        <a:rPr lang="en-US" altLang="ko-KR" sz="1800" kern="0" spc="-15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ea"/>
                          <a:ea typeface="+mj-ea"/>
                        </a:rPr>
                        <a:t>)</a:t>
                      </a:r>
                      <a:endParaRPr lang="ko-KR" altLang="en-US" sz="1800" kern="0" spc="-150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ea"/>
                        <a:ea typeface="+mj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75000"/>
                        <a:alpha val="22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kern="0" spc="-15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ea"/>
                          <a:ea typeface="+mj-ea"/>
                        </a:rPr>
                        <a:t>정안 </a:t>
                      </a:r>
                      <a:r>
                        <a:rPr lang="en-US" altLang="ko-KR" sz="1800" kern="0" spc="-150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ea"/>
                          <a:ea typeface="+mj-ea"/>
                        </a:rPr>
                        <a:t>(3</a:t>
                      </a:r>
                      <a:r>
                        <a:rPr lang="ko-KR" altLang="en-US" sz="1800" kern="0" spc="-150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ea"/>
                          <a:ea typeface="+mj-ea"/>
                        </a:rPr>
                        <a:t>회</a:t>
                      </a:r>
                      <a:r>
                        <a:rPr lang="en-US" altLang="ko-KR" sz="1800" kern="0" spc="-15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ea"/>
                          <a:ea typeface="+mj-ea"/>
                        </a:rPr>
                        <a:t>)</a:t>
                      </a:r>
                      <a:endParaRPr lang="ko-KR" altLang="en-US" sz="1800" kern="0" spc="-150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ea"/>
                        <a:ea typeface="+mj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34696"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800" kern="0" spc="-150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ea"/>
                          <a:ea typeface="+mn-ea"/>
                          <a:cs typeface="+mn-cs"/>
                        </a:rPr>
                        <a:t>신풍제지 </a:t>
                      </a:r>
                      <a:r>
                        <a:rPr lang="en-US" altLang="ko-KR" sz="1800" kern="0" spc="-150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ea"/>
                          <a:ea typeface="+mn-ea"/>
                          <a:cs typeface="+mn-cs"/>
                        </a:rPr>
                        <a:t>(3</a:t>
                      </a:r>
                      <a:r>
                        <a:rPr lang="ko-KR" altLang="en-US" sz="1800" kern="0" spc="-150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ea"/>
                          <a:ea typeface="+mn-ea"/>
                          <a:cs typeface="+mn-cs"/>
                        </a:rPr>
                        <a:t>회</a:t>
                      </a:r>
                      <a:r>
                        <a:rPr lang="en-US" altLang="ko-KR" sz="1800" kern="0" spc="-150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ea"/>
                          <a:ea typeface="+mn-ea"/>
                          <a:cs typeface="+mn-cs"/>
                        </a:rPr>
                        <a:t>)</a:t>
                      </a:r>
                      <a:endParaRPr lang="ko-KR" altLang="en-US" sz="1800" kern="0" spc="-150" dirty="0" smtClean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ea"/>
                        <a:ea typeface="+mn-ea"/>
                        <a:cs typeface="+mn-cs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800" kern="0" spc="-150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ea"/>
                        <a:ea typeface="+mj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75000"/>
                        <a:alpha val="22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800" kern="0" spc="-150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ea"/>
                        <a:ea typeface="+mj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34696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800" kern="0" spc="-150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ea"/>
                        <a:ea typeface="+mj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75000"/>
                        <a:alpha val="22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800" kern="0" spc="-150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ea"/>
                        <a:ea typeface="+mj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sp>
        <p:nvSpPr>
          <p:cNvPr id="26" name="직사각형 25"/>
          <p:cNvSpPr/>
          <p:nvPr/>
        </p:nvSpPr>
        <p:spPr>
          <a:xfrm>
            <a:off x="5508105" y="0"/>
            <a:ext cx="3024336" cy="6858000"/>
          </a:xfrm>
          <a:prstGeom prst="rect">
            <a:avLst/>
          </a:prstGeom>
          <a:solidFill>
            <a:schemeClr val="bg1">
              <a:alpha val="1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/>
          <p:cNvSpPr txBox="1"/>
          <p:nvPr/>
        </p:nvSpPr>
        <p:spPr>
          <a:xfrm>
            <a:off x="5724128" y="3050957"/>
            <a:ext cx="267092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b="1" i="1" spc="-15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공정위를</a:t>
            </a:r>
            <a:r>
              <a:rPr lang="ko-KR" altLang="en-US" sz="2800" b="1" i="1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수시로</a:t>
            </a:r>
            <a:endParaRPr lang="en-US" altLang="ko-KR" sz="2800" b="1" i="1" spc="-15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ko-KR" altLang="en-US" sz="2800" b="1" i="1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출입해 개별접촉</a:t>
            </a:r>
            <a:endParaRPr lang="ko-KR" altLang="en-US" sz="2800" b="1" i="1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323528" y="692696"/>
            <a:ext cx="678262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400" b="1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제지업자 골판지</a:t>
            </a:r>
            <a:r>
              <a:rPr lang="en-US" altLang="ko-KR" sz="2400" b="1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ko-KR" altLang="en-US" sz="2400" b="1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신문폐지 구매가격 담합사건</a:t>
            </a:r>
            <a:endParaRPr lang="en-US" altLang="ko-KR" sz="2400" b="1" spc="-15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ko-KR" altLang="en-US" sz="2400" b="1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제지사업자 </a:t>
            </a:r>
            <a:r>
              <a:rPr lang="ko-KR" altLang="en-US" sz="2400" b="1" spc="-15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및 </a:t>
            </a:r>
            <a:r>
              <a:rPr lang="ko-KR" altLang="en-US" sz="2400" b="1" spc="-15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로펌</a:t>
            </a:r>
            <a:r>
              <a:rPr lang="ko-KR" altLang="en-US" sz="2400" b="1" spc="-15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ko-KR" altLang="en-US" sz="2400" b="1" spc="-15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공정위</a:t>
            </a:r>
            <a:r>
              <a:rPr lang="ko-KR" altLang="en-US" sz="2400" b="1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ko-KR" altLang="en-US" sz="2400" b="1" spc="-15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카르텔조사국</a:t>
            </a:r>
            <a:r>
              <a:rPr lang="ko-KR" altLang="en-US" sz="2400" b="1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ko-KR" altLang="en-US" sz="2400" b="1" spc="-15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출입 횟수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2753925" y="5281532"/>
            <a:ext cx="244490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050" spc="-150" dirty="0" err="1" smtClean="0">
                <a:solidFill>
                  <a:schemeClr val="bg1"/>
                </a:solidFill>
              </a:rPr>
              <a:t>로펌</a:t>
            </a:r>
            <a:r>
              <a:rPr lang="ko-KR" altLang="en-US" sz="1050" spc="-150" dirty="0" smtClean="0">
                <a:solidFill>
                  <a:schemeClr val="bg1"/>
                </a:solidFill>
              </a:rPr>
              <a:t>  </a:t>
            </a:r>
            <a:r>
              <a:rPr lang="ko-KR" altLang="en-US" sz="1200" b="1" spc="-150" dirty="0" smtClean="0">
                <a:solidFill>
                  <a:schemeClr val="bg1"/>
                </a:solidFill>
              </a:rPr>
              <a:t>출입횟수는</a:t>
            </a:r>
            <a:r>
              <a:rPr lang="ko-KR" altLang="en-US" sz="1050" spc="-150" dirty="0" smtClean="0">
                <a:solidFill>
                  <a:schemeClr val="bg1"/>
                </a:solidFill>
              </a:rPr>
              <a:t> 타 </a:t>
            </a:r>
            <a:r>
              <a:rPr lang="ko-KR" altLang="en-US" sz="1050" spc="-150" dirty="0">
                <a:solidFill>
                  <a:schemeClr val="bg1"/>
                </a:solidFill>
              </a:rPr>
              <a:t>사건과 중복될 수 </a:t>
            </a:r>
            <a:r>
              <a:rPr lang="ko-KR" altLang="en-US" sz="1050" spc="-150" dirty="0" smtClean="0">
                <a:solidFill>
                  <a:schemeClr val="bg1"/>
                </a:solidFill>
              </a:rPr>
              <a:t>있음</a:t>
            </a:r>
            <a:endParaRPr lang="ko-KR" altLang="en-US" sz="1050" spc="-15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73767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798</TotalTime>
  <Words>624</Words>
  <Application>Microsoft Office PowerPoint</Application>
  <PresentationFormat>화면 슬라이드 쇼(4:3)</PresentationFormat>
  <Paragraphs>167</Paragraphs>
  <Slides>14</Slides>
  <Notes>1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14</vt:i4>
      </vt:variant>
    </vt:vector>
  </HeadingPairs>
  <TitlesOfParts>
    <vt:vector size="15" baseType="lpstr"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assembly</dc:creator>
  <cp:lastModifiedBy>assembly</cp:lastModifiedBy>
  <cp:revision>77</cp:revision>
  <cp:lastPrinted>2016-10-16T07:18:06Z</cp:lastPrinted>
  <dcterms:created xsi:type="dcterms:W3CDTF">2016-10-13T11:34:33Z</dcterms:created>
  <dcterms:modified xsi:type="dcterms:W3CDTF">2016-10-17T00:40:01Z</dcterms:modified>
</cp:coreProperties>
</file>