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14" r:id="rId2"/>
    <p:sldId id="377" r:id="rId3"/>
    <p:sldId id="378" r:id="rId4"/>
    <p:sldId id="382" r:id="rId5"/>
    <p:sldId id="379" r:id="rId6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22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3F3D90-43FC-429C-BD0E-AB8811BD591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97A0EF0-20F5-4098-8395-C3F84171A08C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algn="ctr" rtl="0" latinLnBrk="1"/>
          <a:r>
            <a:rPr lang="ko-KR" sz="2000" b="1" dirty="0" err="1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디브레인</a:t>
          </a:r>
          <a:r>
            <a:rPr lang="ko-KR" sz="2000" b="1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 시스</a:t>
          </a:r>
          <a:r>
            <a:rPr lang="ko-KR" altLang="en-US" sz="2000" b="1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템 </a:t>
          </a:r>
          <a:r>
            <a:rPr lang="ko-KR" sz="2000" b="1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운영</a:t>
          </a:r>
          <a:endParaRPr lang="ko-KR" sz="2000" b="1" dirty="0">
            <a:solidFill>
              <a:schemeClr val="tx1"/>
            </a:solidFill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983D8ABC-EE38-4F89-9EA8-C8DB51D5B82C}" type="parTrans" cxnId="{542C316A-76BC-4C1A-9957-AE2958460A57}">
      <dgm:prSet/>
      <dgm:spPr/>
      <dgm:t>
        <a:bodyPr/>
        <a:lstStyle/>
        <a:p>
          <a:pPr latinLnBrk="1"/>
          <a:endParaRPr lang="ko-KR" altLang="en-US"/>
        </a:p>
      </dgm:t>
    </dgm:pt>
    <dgm:pt modelId="{9FB030C7-9EED-4AB4-A98F-6107FED21617}" type="sibTrans" cxnId="{542C316A-76BC-4C1A-9957-AE2958460A57}">
      <dgm:prSet/>
      <dgm:spPr/>
      <dgm:t>
        <a:bodyPr/>
        <a:lstStyle/>
        <a:p>
          <a:pPr latinLnBrk="1"/>
          <a:endParaRPr lang="ko-KR" altLang="en-US"/>
        </a:p>
      </dgm:t>
    </dgm:pt>
    <dgm:pt modelId="{CF24B28F-4A38-46C3-8AF1-25F9B3937491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algn="ctr" rtl="0" latinLnBrk="1"/>
          <a:r>
            <a:rPr lang="en-US" sz="2000" b="1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e</a:t>
          </a:r>
          <a:r>
            <a:rPr lang="ko-KR" sz="2000" b="1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나라도움 시스템</a:t>
          </a:r>
          <a:r>
            <a:rPr lang="en-US" altLang="ko-KR" sz="2000" b="1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         </a:t>
          </a:r>
          <a:r>
            <a:rPr lang="ko-KR" sz="2000" b="1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운영체계 구축</a:t>
          </a:r>
          <a:endParaRPr lang="ko-KR" sz="2000" dirty="0">
            <a:solidFill>
              <a:schemeClr val="tx1"/>
            </a:solidFill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BA1A9904-A1FB-4FC0-9900-C94B65A4B9D7}" type="parTrans" cxnId="{DB973AA1-6978-4201-8EED-93A3998FB69C}">
      <dgm:prSet/>
      <dgm:spPr/>
      <dgm:t>
        <a:bodyPr/>
        <a:lstStyle/>
        <a:p>
          <a:pPr latinLnBrk="1"/>
          <a:endParaRPr lang="ko-KR" altLang="en-US"/>
        </a:p>
      </dgm:t>
    </dgm:pt>
    <dgm:pt modelId="{17405866-EC69-41CF-B169-A6D7A4CF76B1}" type="sibTrans" cxnId="{DB973AA1-6978-4201-8EED-93A3998FB69C}">
      <dgm:prSet/>
      <dgm:spPr/>
      <dgm:t>
        <a:bodyPr/>
        <a:lstStyle/>
        <a:p>
          <a:pPr latinLnBrk="1"/>
          <a:endParaRPr lang="ko-KR" altLang="en-US"/>
        </a:p>
      </dgm:t>
    </dgm:pt>
    <dgm:pt modelId="{C7099567-8500-4615-97B0-DCD4D75D9D9A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algn="ctr" rtl="0" latinLnBrk="1"/>
          <a:r>
            <a:rPr lang="ko-KR" sz="2000" b="1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재정정보의 과학적</a:t>
          </a:r>
          <a:r>
            <a:rPr lang="en-US" altLang="ko-KR" sz="2000" b="1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       </a:t>
          </a:r>
          <a:r>
            <a:rPr lang="ko-KR" sz="2000" b="1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 분석과 국제협력</a:t>
          </a:r>
          <a:endParaRPr lang="ko-KR" sz="2000" dirty="0">
            <a:solidFill>
              <a:schemeClr val="tx1"/>
            </a:solidFill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EA9417A5-EDB9-4907-892A-A34A5DD56DF4}" type="parTrans" cxnId="{AD944D5F-A8B6-4E90-A1A2-F670D8041ACA}">
      <dgm:prSet/>
      <dgm:spPr/>
      <dgm:t>
        <a:bodyPr/>
        <a:lstStyle/>
        <a:p>
          <a:pPr latinLnBrk="1"/>
          <a:endParaRPr lang="ko-KR" altLang="en-US"/>
        </a:p>
      </dgm:t>
    </dgm:pt>
    <dgm:pt modelId="{249A981C-1917-48B7-932F-57A6B1246167}" type="sibTrans" cxnId="{AD944D5F-A8B6-4E90-A1A2-F670D8041ACA}">
      <dgm:prSet/>
      <dgm:spPr/>
      <dgm:t>
        <a:bodyPr/>
        <a:lstStyle/>
        <a:p>
          <a:pPr latinLnBrk="1"/>
          <a:endParaRPr lang="ko-KR" altLang="en-US"/>
        </a:p>
      </dgm:t>
    </dgm:pt>
    <dgm:pt modelId="{04D45D27-DB21-4505-93BB-D66435E5C9C4}" type="pres">
      <dgm:prSet presAssocID="{C33F3D90-43FC-429C-BD0E-AB8811BD591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0A259C8-9184-4143-BAE8-4F3C9DD23B9C}" type="pres">
      <dgm:prSet presAssocID="{A97A0EF0-20F5-4098-8395-C3F84171A08C}" presName="parentText" presStyleLbl="node1" presStyleIdx="0" presStyleCnt="3" custScaleY="72940" custLinFactNeighborY="-3846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DE60627-1B63-4804-BF53-4E1377941909}" type="pres">
      <dgm:prSet presAssocID="{9FB030C7-9EED-4AB4-A98F-6107FED21617}" presName="spacer" presStyleCnt="0"/>
      <dgm:spPr/>
    </dgm:pt>
    <dgm:pt modelId="{BEAACDDC-C651-49F1-A127-8FC699890C7C}" type="pres">
      <dgm:prSet presAssocID="{CF24B28F-4A38-46C3-8AF1-25F9B3937491}" presName="parentText" presStyleLbl="node1" presStyleIdx="1" presStyleCnt="3" custScaleY="7007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BD61426-C396-4EAB-A196-F5EF542459DD}" type="pres">
      <dgm:prSet presAssocID="{17405866-EC69-41CF-B169-A6D7A4CF76B1}" presName="spacer" presStyleCnt="0"/>
      <dgm:spPr/>
    </dgm:pt>
    <dgm:pt modelId="{172DB34A-5C6D-4AE5-A491-CF198D5E44D3}" type="pres">
      <dgm:prSet presAssocID="{C7099567-8500-4615-97B0-DCD4D75D9D9A}" presName="parentText" presStyleLbl="node1" presStyleIdx="2" presStyleCnt="3" custScaleY="7432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DED29737-E3AA-49AA-A0E9-BA72B0D7DC0F}" type="presOf" srcId="{CF24B28F-4A38-46C3-8AF1-25F9B3937491}" destId="{BEAACDDC-C651-49F1-A127-8FC699890C7C}" srcOrd="0" destOrd="0" presId="urn:microsoft.com/office/officeart/2005/8/layout/vList2"/>
    <dgm:cxn modelId="{542C316A-76BC-4C1A-9957-AE2958460A57}" srcId="{C33F3D90-43FC-429C-BD0E-AB8811BD591E}" destId="{A97A0EF0-20F5-4098-8395-C3F84171A08C}" srcOrd="0" destOrd="0" parTransId="{983D8ABC-EE38-4F89-9EA8-C8DB51D5B82C}" sibTransId="{9FB030C7-9EED-4AB4-A98F-6107FED21617}"/>
    <dgm:cxn modelId="{2B0EECEC-B762-49BD-9B9E-D2B410450784}" type="presOf" srcId="{C7099567-8500-4615-97B0-DCD4D75D9D9A}" destId="{172DB34A-5C6D-4AE5-A491-CF198D5E44D3}" srcOrd="0" destOrd="0" presId="urn:microsoft.com/office/officeart/2005/8/layout/vList2"/>
    <dgm:cxn modelId="{C593E970-3259-481D-AE9B-B4F8AC03D3F5}" type="presOf" srcId="{C33F3D90-43FC-429C-BD0E-AB8811BD591E}" destId="{04D45D27-DB21-4505-93BB-D66435E5C9C4}" srcOrd="0" destOrd="0" presId="urn:microsoft.com/office/officeart/2005/8/layout/vList2"/>
    <dgm:cxn modelId="{6A19E529-A6BF-4135-8A48-F82A4DED1F1A}" type="presOf" srcId="{A97A0EF0-20F5-4098-8395-C3F84171A08C}" destId="{70A259C8-9184-4143-BAE8-4F3C9DD23B9C}" srcOrd="0" destOrd="0" presId="urn:microsoft.com/office/officeart/2005/8/layout/vList2"/>
    <dgm:cxn modelId="{DB973AA1-6978-4201-8EED-93A3998FB69C}" srcId="{C33F3D90-43FC-429C-BD0E-AB8811BD591E}" destId="{CF24B28F-4A38-46C3-8AF1-25F9B3937491}" srcOrd="1" destOrd="0" parTransId="{BA1A9904-A1FB-4FC0-9900-C94B65A4B9D7}" sibTransId="{17405866-EC69-41CF-B169-A6D7A4CF76B1}"/>
    <dgm:cxn modelId="{AD944D5F-A8B6-4E90-A1A2-F670D8041ACA}" srcId="{C33F3D90-43FC-429C-BD0E-AB8811BD591E}" destId="{C7099567-8500-4615-97B0-DCD4D75D9D9A}" srcOrd="2" destOrd="0" parTransId="{EA9417A5-EDB9-4907-892A-A34A5DD56DF4}" sibTransId="{249A981C-1917-48B7-932F-57A6B1246167}"/>
    <dgm:cxn modelId="{6E58DF11-53E9-4142-BF67-CA2811D24A00}" type="presParOf" srcId="{04D45D27-DB21-4505-93BB-D66435E5C9C4}" destId="{70A259C8-9184-4143-BAE8-4F3C9DD23B9C}" srcOrd="0" destOrd="0" presId="urn:microsoft.com/office/officeart/2005/8/layout/vList2"/>
    <dgm:cxn modelId="{D8BDAB32-16BF-4D4C-97D3-89795551A36A}" type="presParOf" srcId="{04D45D27-DB21-4505-93BB-D66435E5C9C4}" destId="{ADE60627-1B63-4804-BF53-4E1377941909}" srcOrd="1" destOrd="0" presId="urn:microsoft.com/office/officeart/2005/8/layout/vList2"/>
    <dgm:cxn modelId="{49E64183-3389-45F5-ACC4-6E2138A62F5E}" type="presParOf" srcId="{04D45D27-DB21-4505-93BB-D66435E5C9C4}" destId="{BEAACDDC-C651-49F1-A127-8FC699890C7C}" srcOrd="2" destOrd="0" presId="urn:microsoft.com/office/officeart/2005/8/layout/vList2"/>
    <dgm:cxn modelId="{F9954E98-5EBE-4B89-BC30-73EAECA00ADC}" type="presParOf" srcId="{04D45D27-DB21-4505-93BB-D66435E5C9C4}" destId="{ABD61426-C396-4EAB-A196-F5EF542459DD}" srcOrd="3" destOrd="0" presId="urn:microsoft.com/office/officeart/2005/8/layout/vList2"/>
    <dgm:cxn modelId="{D6B4D186-26FB-4C0C-81F8-4EF0E0E9FCE4}" type="presParOf" srcId="{04D45D27-DB21-4505-93BB-D66435E5C9C4}" destId="{172DB34A-5C6D-4AE5-A491-CF198D5E44D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A259C8-9184-4143-BAE8-4F3C9DD23B9C}">
      <dsp:nvSpPr>
        <dsp:cNvPr id="0" name=""/>
        <dsp:cNvSpPr/>
      </dsp:nvSpPr>
      <dsp:spPr>
        <a:xfrm>
          <a:off x="0" y="660649"/>
          <a:ext cx="3192734" cy="887533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sz="2000" b="1" kern="1200" dirty="0" err="1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디브레인</a:t>
          </a:r>
          <a:r>
            <a:rPr lang="ko-KR" sz="2000" b="1" kern="1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 시스</a:t>
          </a:r>
          <a:r>
            <a:rPr lang="ko-KR" altLang="en-US" sz="2000" b="1" kern="1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템 </a:t>
          </a:r>
          <a:r>
            <a:rPr lang="ko-KR" sz="2000" b="1" kern="1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운영</a:t>
          </a:r>
          <a:endParaRPr lang="ko-KR" sz="2000" b="1" kern="1200" dirty="0">
            <a:solidFill>
              <a:schemeClr val="tx1"/>
            </a:solidFill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43326" y="703975"/>
        <a:ext cx="3106082" cy="800881"/>
      </dsp:txXfrm>
    </dsp:sp>
    <dsp:sp modelId="{BEAACDDC-C651-49F1-A127-8FC699890C7C}">
      <dsp:nvSpPr>
        <dsp:cNvPr id="0" name=""/>
        <dsp:cNvSpPr/>
      </dsp:nvSpPr>
      <dsp:spPr>
        <a:xfrm>
          <a:off x="0" y="1807393"/>
          <a:ext cx="3192734" cy="852636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e</a:t>
          </a:r>
          <a:r>
            <a:rPr lang="ko-KR" sz="2000" b="1" kern="1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나라도움 시스템</a:t>
          </a:r>
          <a:r>
            <a:rPr lang="en-US" altLang="ko-KR" sz="2000" b="1" kern="1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         </a:t>
          </a:r>
          <a:r>
            <a:rPr lang="ko-KR" sz="2000" b="1" kern="1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운영체계 구축</a:t>
          </a:r>
          <a:endParaRPr lang="ko-KR" sz="2000" kern="1200" dirty="0">
            <a:solidFill>
              <a:schemeClr val="tx1"/>
            </a:solidFill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41622" y="1849015"/>
        <a:ext cx="3109490" cy="769392"/>
      </dsp:txXfrm>
    </dsp:sp>
    <dsp:sp modelId="{172DB34A-5C6D-4AE5-A491-CF198D5E44D3}">
      <dsp:nvSpPr>
        <dsp:cNvPr id="0" name=""/>
        <dsp:cNvSpPr/>
      </dsp:nvSpPr>
      <dsp:spPr>
        <a:xfrm>
          <a:off x="0" y="2847229"/>
          <a:ext cx="3192734" cy="904350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sz="2000" b="1" kern="1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재정정보의 과학적</a:t>
          </a:r>
          <a:r>
            <a:rPr lang="en-US" altLang="ko-KR" sz="2000" b="1" kern="1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       </a:t>
          </a:r>
          <a:r>
            <a:rPr lang="ko-KR" sz="2000" b="1" kern="1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rPr>
            <a:t> 분석과 국제협력</a:t>
          </a:r>
          <a:endParaRPr lang="ko-KR" sz="2000" kern="1200" dirty="0">
            <a:solidFill>
              <a:schemeClr val="tx1"/>
            </a:solidFill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44147" y="2891376"/>
        <a:ext cx="3104440" cy="8160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42CFC52B-CF88-43A0-99FA-1811A76B6D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BD53C048-C99A-42F0-B678-E431C867D0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25D5FE92-3601-4DE5-8ABF-7BA66080E762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20C478DD-D46F-4A1D-BC95-ACF44F9A457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8825D1AB-1142-49BC-B7A0-15DB03547D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038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838F499D-4CF1-4FCE-8546-8CA5DE862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05095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25" tIns="46062" rIns="92125" bIns="4606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2125" tIns="46062" rIns="92125" bIns="46062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6401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173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173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1738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173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3469-34D4-47E6-9C0F-EFBDECDF4A73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995A6-CBF5-4FE0-A077-4B93C6715FD7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55AD8-0CAB-4380-998D-D42613DBB4DD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65F4-F821-4050-BE97-64C9CFCAE4A6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1AF3D-D2B4-4FD8-B67F-9CA277B40D6F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4310E-7DFA-4405-BDCA-040B9438FA56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57DF3-9ACC-4F90-A923-ACEEC6A8CE31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0FD-1A8C-4870-898E-4E036F89C058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37F0-842F-4B04-AEBE-B7C0436EB4DD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A9C9B-8928-4BF2-9DB7-9DF43AC85973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3E66C-D8DD-47E8-A5D3-7B74BB3C7BE8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AB019-E50C-4606-ABFC-0BA5C934E6BD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05502" y="4028265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040" y="4228319"/>
            <a:ext cx="20313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국회의원</a:t>
            </a:r>
            <a:endParaRPr lang="en-US" altLang="ko-KR" sz="3600" dirty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38405" y="639589"/>
            <a:ext cx="75608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한국재정정보원 국정감사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2" y="659788"/>
            <a:ext cx="1774701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직선 연결선 10"/>
          <p:cNvCxnSpPr/>
          <p:nvPr/>
        </p:nvCxnSpPr>
        <p:spPr>
          <a:xfrm>
            <a:off x="-36513" y="5351704"/>
            <a:ext cx="5597479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>
            <a:extLst>
              <a:ext uri="{FF2B5EF4-FFF2-40B4-BE49-F238E27FC236}">
                <a16:creationId xmlns="" xmlns:a16="http://schemas.microsoft.com/office/drawing/2014/main" id="{F455B114-FF95-456B-86A7-591858671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8" name="Picture 2" descr="C:\Users\assembly\Desktop\mediu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56792"/>
            <a:ext cx="3960439" cy="4542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07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한국재정정보원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설립 목적 </a:t>
            </a: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및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임무</a:t>
            </a:r>
            <a:endParaRPr lang="en-US" altLang="ko-KR" sz="24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1A667847-9BB5-4F7C-BF7F-CE428D00CB6D}"/>
              </a:ext>
            </a:extLst>
          </p:cNvPr>
          <p:cNvSpPr/>
          <p:nvPr/>
        </p:nvSpPr>
        <p:spPr>
          <a:xfrm>
            <a:off x="179512" y="1462801"/>
            <a:ext cx="8890623" cy="51845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b="1" spc="-150" dirty="0" smtClean="0">
              <a:solidFill>
                <a:schemeClr val="tx1"/>
              </a:solidFill>
            </a:endParaRPr>
          </a:p>
          <a:p>
            <a:r>
              <a:rPr lang="ko-KR" altLang="en-US" sz="2400" b="1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◈ </a:t>
            </a:r>
            <a:r>
              <a:rPr lang="en-US" altLang="ko-KR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목적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- </a:t>
            </a:r>
            <a:r>
              <a:rPr lang="ko-KR" altLang="en-US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법 제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endParaRPr lang="en-US" altLang="ko-KR" sz="24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2000" dirty="0">
              <a:solidFill>
                <a:schemeClr val="tx1"/>
              </a:solidFill>
            </a:endParaRPr>
          </a:p>
          <a:p>
            <a:pPr fontAlgn="base"/>
            <a:r>
              <a:rPr lang="en-US" altLang="ko-KR" sz="2000" dirty="0">
                <a:solidFill>
                  <a:schemeClr val="tx1"/>
                </a:solidFill>
              </a:rPr>
              <a:t>ⅰ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b="1" dirty="0">
                <a:solidFill>
                  <a:srgbClr val="0000FF"/>
                </a:solidFill>
              </a:rPr>
              <a:t>디지털예산회계시스템</a:t>
            </a:r>
            <a:r>
              <a:rPr lang="ko-KR" altLang="en-US" dirty="0">
                <a:solidFill>
                  <a:schemeClr val="tx1"/>
                </a:solidFill>
              </a:rPr>
              <a:t> 안정적 </a:t>
            </a:r>
            <a:r>
              <a:rPr lang="ko-KR" altLang="en-US" b="1" dirty="0">
                <a:solidFill>
                  <a:srgbClr val="0000FF"/>
                </a:solidFill>
              </a:rPr>
              <a:t>운영</a:t>
            </a:r>
            <a:r>
              <a:rPr lang="en-US" altLang="ko-KR" b="1" dirty="0">
                <a:solidFill>
                  <a:srgbClr val="0000FF"/>
                </a:solidFill>
              </a:rPr>
              <a:t>‧</a:t>
            </a:r>
            <a:r>
              <a:rPr lang="ko-KR" altLang="en-US" b="1" dirty="0">
                <a:solidFill>
                  <a:srgbClr val="0000FF"/>
                </a:solidFill>
              </a:rPr>
              <a:t>관리</a:t>
            </a:r>
          </a:p>
          <a:p>
            <a:pPr fontAlgn="base"/>
            <a:r>
              <a:rPr lang="en-US" altLang="ko-KR" dirty="0">
                <a:solidFill>
                  <a:schemeClr val="tx1"/>
                </a:solidFill>
              </a:rPr>
              <a:t>ⅱ. </a:t>
            </a:r>
            <a:r>
              <a:rPr lang="ko-KR" altLang="en-US" b="1" dirty="0">
                <a:solidFill>
                  <a:srgbClr val="0000FF"/>
                </a:solidFill>
              </a:rPr>
              <a:t>국가재정</a:t>
            </a:r>
            <a:r>
              <a:rPr lang="ko-KR" altLang="en-US" dirty="0">
                <a:solidFill>
                  <a:schemeClr val="tx1"/>
                </a:solidFill>
              </a:rPr>
              <a:t> 관련 </a:t>
            </a:r>
            <a:r>
              <a:rPr lang="ko-KR" altLang="en-US" b="1" dirty="0">
                <a:solidFill>
                  <a:srgbClr val="0000FF"/>
                </a:solidFill>
              </a:rPr>
              <a:t>정책 개발 지원</a:t>
            </a:r>
          </a:p>
          <a:p>
            <a:pPr fontAlgn="base"/>
            <a:r>
              <a:rPr lang="en-US" altLang="ko-KR" dirty="0">
                <a:solidFill>
                  <a:schemeClr val="tx1"/>
                </a:solidFill>
              </a:rPr>
              <a:t>ⅲ. </a:t>
            </a:r>
            <a:r>
              <a:rPr lang="ko-KR" altLang="en-US" b="1" dirty="0">
                <a:solidFill>
                  <a:srgbClr val="0000FF"/>
                </a:solidFill>
              </a:rPr>
              <a:t>디지털예산회계시스템 수출 </a:t>
            </a:r>
            <a:r>
              <a:rPr lang="ko-KR" altLang="en-US" dirty="0">
                <a:solidFill>
                  <a:schemeClr val="tx1"/>
                </a:solidFill>
              </a:rPr>
              <a:t>등 </a:t>
            </a:r>
            <a:r>
              <a:rPr lang="ko-KR" altLang="en-US" b="1" dirty="0">
                <a:solidFill>
                  <a:srgbClr val="0000FF"/>
                </a:solidFill>
              </a:rPr>
              <a:t>국제협력</a:t>
            </a:r>
            <a:r>
              <a:rPr lang="ko-KR" altLang="en-US" dirty="0">
                <a:solidFill>
                  <a:schemeClr val="tx1"/>
                </a:solidFill>
              </a:rPr>
              <a:t> 강화</a:t>
            </a:r>
          </a:p>
          <a:p>
            <a:endParaRPr lang="en-US" altLang="ko-KR" sz="2000" b="1" spc="-150" dirty="0" smtClean="0">
              <a:solidFill>
                <a:schemeClr val="tx1"/>
              </a:solidFill>
            </a:endParaRPr>
          </a:p>
          <a:p>
            <a:r>
              <a:rPr lang="ko-KR" altLang="en-US" sz="2400" b="1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◈ </a:t>
            </a:r>
            <a:r>
              <a:rPr lang="en-US" altLang="ko-KR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임무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- </a:t>
            </a:r>
            <a:r>
              <a:rPr lang="ko-KR" altLang="en-US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법 제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endParaRPr lang="en-US" altLang="ko-KR" sz="24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2400" dirty="0" smtClean="0">
              <a:solidFill>
                <a:schemeClr val="tx1"/>
              </a:solidFill>
            </a:endParaRPr>
          </a:p>
          <a:p>
            <a:pPr fontAlgn="base"/>
            <a:r>
              <a:rPr lang="en-US" altLang="ko-KR" dirty="0">
                <a:solidFill>
                  <a:schemeClr val="tx1"/>
                </a:solidFill>
              </a:rPr>
              <a:t>ⅰ. </a:t>
            </a:r>
            <a:r>
              <a:rPr lang="ko-KR" altLang="en-US" b="1" dirty="0">
                <a:solidFill>
                  <a:srgbClr val="0000FF"/>
                </a:solidFill>
              </a:rPr>
              <a:t>디지털예산회계시스템</a:t>
            </a:r>
            <a:r>
              <a:rPr lang="ko-KR" altLang="en-US" dirty="0">
                <a:solidFill>
                  <a:schemeClr val="tx1"/>
                </a:solidFill>
              </a:rPr>
              <a:t>의 </a:t>
            </a:r>
            <a:r>
              <a:rPr lang="ko-KR" altLang="en-US" b="1" dirty="0">
                <a:solidFill>
                  <a:srgbClr val="0000FF"/>
                </a:solidFill>
              </a:rPr>
              <a:t>운영</a:t>
            </a:r>
            <a:r>
              <a:rPr lang="ko-KR" altLang="en-US" dirty="0">
                <a:solidFill>
                  <a:schemeClr val="tx1"/>
                </a:solidFill>
              </a:rPr>
              <a:t> 및 </a:t>
            </a:r>
            <a:r>
              <a:rPr lang="ko-KR" altLang="en-US" b="1" dirty="0">
                <a:solidFill>
                  <a:srgbClr val="0000FF"/>
                </a:solidFill>
              </a:rPr>
              <a:t>관리</a:t>
            </a:r>
          </a:p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ⅱ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b="1" dirty="0">
                <a:solidFill>
                  <a:srgbClr val="0000FF"/>
                </a:solidFill>
              </a:rPr>
              <a:t>재정</a:t>
            </a:r>
            <a:r>
              <a:rPr lang="ko-KR" altLang="en-US" dirty="0">
                <a:solidFill>
                  <a:schemeClr val="tx1"/>
                </a:solidFill>
              </a:rPr>
              <a:t> 관련 </a:t>
            </a:r>
            <a:r>
              <a:rPr lang="ko-KR" altLang="en-US" b="1" dirty="0">
                <a:solidFill>
                  <a:srgbClr val="0000FF"/>
                </a:solidFill>
              </a:rPr>
              <a:t>통계의 관리</a:t>
            </a:r>
          </a:p>
          <a:p>
            <a:pPr fontAlgn="base"/>
            <a:r>
              <a:rPr lang="en-US" altLang="ko-KR" dirty="0">
                <a:solidFill>
                  <a:schemeClr val="tx1"/>
                </a:solidFill>
              </a:rPr>
              <a:t>ⅲ. </a:t>
            </a:r>
            <a:r>
              <a:rPr lang="ko-KR" altLang="en-US" b="1" dirty="0">
                <a:solidFill>
                  <a:srgbClr val="0000FF"/>
                </a:solidFill>
              </a:rPr>
              <a:t>디지털예산회계시스템</a:t>
            </a:r>
            <a:r>
              <a:rPr lang="ko-KR" altLang="en-US" dirty="0">
                <a:solidFill>
                  <a:schemeClr val="tx1"/>
                </a:solidFill>
              </a:rPr>
              <a:t>의 </a:t>
            </a:r>
            <a:r>
              <a:rPr lang="ko-KR" altLang="en-US" b="1" dirty="0">
                <a:solidFill>
                  <a:srgbClr val="0000FF"/>
                </a:solidFill>
              </a:rPr>
              <a:t>수출</a:t>
            </a:r>
            <a:r>
              <a:rPr lang="ko-KR" altLang="en-US" dirty="0">
                <a:solidFill>
                  <a:schemeClr val="tx1"/>
                </a:solidFill>
              </a:rPr>
              <a:t> 등 재정정보화 분야의 </a:t>
            </a:r>
            <a:r>
              <a:rPr lang="ko-KR" altLang="en-US" b="1" dirty="0">
                <a:solidFill>
                  <a:srgbClr val="0000FF"/>
                </a:solidFill>
              </a:rPr>
              <a:t>국제협력</a:t>
            </a:r>
          </a:p>
          <a:p>
            <a:pPr fontAlgn="base"/>
            <a:r>
              <a:rPr lang="en-US" altLang="ko-KR" dirty="0">
                <a:solidFill>
                  <a:schemeClr val="tx1"/>
                </a:solidFill>
              </a:rPr>
              <a:t>ⅳ. </a:t>
            </a:r>
            <a:r>
              <a:rPr lang="ko-KR" altLang="en-US" dirty="0" smtClean="0">
                <a:solidFill>
                  <a:schemeClr val="tx1"/>
                </a:solidFill>
              </a:rPr>
              <a:t>재정 분야 정보통신망과 관련된 </a:t>
            </a:r>
            <a:r>
              <a:rPr lang="ko-KR" altLang="en-US" b="1" dirty="0" smtClean="0">
                <a:solidFill>
                  <a:srgbClr val="0000FF"/>
                </a:solidFill>
              </a:rPr>
              <a:t>정보시스템</a:t>
            </a:r>
            <a:r>
              <a:rPr lang="ko-KR" altLang="en-US" dirty="0" smtClean="0">
                <a:solidFill>
                  <a:schemeClr val="tx1"/>
                </a:solidFill>
              </a:rPr>
              <a:t>에 대한 </a:t>
            </a:r>
            <a:r>
              <a:rPr lang="ko-KR" altLang="en-US" b="1" dirty="0" smtClean="0">
                <a:solidFill>
                  <a:srgbClr val="0000FF"/>
                </a:solidFill>
              </a:rPr>
              <a:t>보안관제센터 운영</a:t>
            </a:r>
            <a:r>
              <a:rPr lang="en-US" altLang="ko-KR" b="1" dirty="0" smtClean="0">
                <a:solidFill>
                  <a:srgbClr val="0000FF"/>
                </a:solidFill>
              </a:rPr>
              <a:t>·</a:t>
            </a:r>
            <a:r>
              <a:rPr lang="ko-KR" altLang="en-US" b="1" dirty="0" smtClean="0">
                <a:solidFill>
                  <a:srgbClr val="0000FF"/>
                </a:solidFill>
              </a:rPr>
              <a:t>관리</a:t>
            </a:r>
          </a:p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ⅴ. </a:t>
            </a:r>
            <a:r>
              <a:rPr lang="ko-KR" altLang="en-US" dirty="0" smtClean="0">
                <a:solidFill>
                  <a:schemeClr val="tx1"/>
                </a:solidFill>
              </a:rPr>
              <a:t>그 밖에 </a:t>
            </a:r>
            <a:r>
              <a:rPr lang="ko-KR" altLang="en-US" b="1" dirty="0" smtClean="0">
                <a:solidFill>
                  <a:srgbClr val="0000FF"/>
                </a:solidFill>
              </a:rPr>
              <a:t>국가</a:t>
            </a:r>
            <a:r>
              <a:rPr lang="en-US" altLang="ko-KR" b="1" dirty="0" smtClean="0">
                <a:solidFill>
                  <a:srgbClr val="0000FF"/>
                </a:solidFill>
              </a:rPr>
              <a:t>, </a:t>
            </a:r>
            <a:r>
              <a:rPr lang="ko-KR" altLang="en-US" b="1" dirty="0" smtClean="0">
                <a:solidFill>
                  <a:srgbClr val="0000FF"/>
                </a:solidFill>
              </a:rPr>
              <a:t>지방자치단체</a:t>
            </a:r>
            <a:r>
              <a:rPr lang="en-US" altLang="ko-KR" b="1" dirty="0" smtClean="0">
                <a:solidFill>
                  <a:srgbClr val="0000FF"/>
                </a:solidFill>
              </a:rPr>
              <a:t>, </a:t>
            </a:r>
            <a:r>
              <a:rPr lang="ko-KR" altLang="en-US" b="1" dirty="0" smtClean="0">
                <a:solidFill>
                  <a:srgbClr val="0000FF"/>
                </a:solidFill>
              </a:rPr>
              <a:t>공공기관 </a:t>
            </a:r>
            <a:r>
              <a:rPr lang="ko-KR" altLang="en-US" dirty="0" smtClean="0">
                <a:solidFill>
                  <a:schemeClr val="tx1"/>
                </a:solidFill>
              </a:rPr>
              <a:t>등으로부터 </a:t>
            </a:r>
            <a:r>
              <a:rPr lang="ko-KR" altLang="en-US" b="1" dirty="0" err="1" smtClean="0">
                <a:solidFill>
                  <a:srgbClr val="0000FF"/>
                </a:solidFill>
              </a:rPr>
              <a:t>위탁받은</a:t>
            </a:r>
            <a:r>
              <a:rPr lang="ko-KR" altLang="en-US" b="1" dirty="0" smtClean="0">
                <a:solidFill>
                  <a:srgbClr val="0000FF"/>
                </a:solidFill>
              </a:rPr>
              <a:t> 사업</a:t>
            </a:r>
          </a:p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ⅵ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b="1" dirty="0" err="1" smtClean="0">
                <a:solidFill>
                  <a:srgbClr val="0000FF"/>
                </a:solidFill>
              </a:rPr>
              <a:t>국고보조금통합관리망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>
                <a:solidFill>
                  <a:srgbClr val="0000FF"/>
                </a:solidFill>
              </a:rPr>
              <a:t>유지</a:t>
            </a:r>
            <a:r>
              <a:rPr lang="en-US" altLang="ko-KR" b="1" dirty="0">
                <a:solidFill>
                  <a:srgbClr val="0000FF"/>
                </a:solidFill>
              </a:rPr>
              <a:t>·</a:t>
            </a:r>
            <a:r>
              <a:rPr lang="ko-KR" altLang="en-US" b="1" dirty="0">
                <a:solidFill>
                  <a:srgbClr val="0000FF"/>
                </a:solidFill>
              </a:rPr>
              <a:t>개선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신청</a:t>
            </a:r>
            <a:r>
              <a:rPr lang="en-US" altLang="ko-KR" dirty="0">
                <a:solidFill>
                  <a:schemeClr val="tx1"/>
                </a:solidFill>
              </a:rPr>
              <a:t>·</a:t>
            </a:r>
            <a:r>
              <a:rPr lang="ko-KR" altLang="en-US" dirty="0">
                <a:solidFill>
                  <a:schemeClr val="tx1"/>
                </a:solidFill>
              </a:rPr>
              <a:t>접수</a:t>
            </a:r>
            <a:r>
              <a:rPr lang="en-US" altLang="ko-KR" dirty="0">
                <a:solidFill>
                  <a:schemeClr val="tx1"/>
                </a:solidFill>
              </a:rPr>
              <a:t>·</a:t>
            </a:r>
            <a:r>
              <a:rPr lang="ko-KR" altLang="en-US" dirty="0">
                <a:solidFill>
                  <a:schemeClr val="tx1"/>
                </a:solidFill>
              </a:rPr>
              <a:t>교부</a:t>
            </a:r>
            <a:r>
              <a:rPr lang="en-US" altLang="ko-KR" dirty="0">
                <a:solidFill>
                  <a:schemeClr val="tx1"/>
                </a:solidFill>
              </a:rPr>
              <a:t>·</a:t>
            </a:r>
            <a:r>
              <a:rPr lang="ko-KR" altLang="en-US" dirty="0">
                <a:solidFill>
                  <a:schemeClr val="tx1"/>
                </a:solidFill>
              </a:rPr>
              <a:t>관리 등 지원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대국민 포털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fontAlgn="base"/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</a:t>
            </a:r>
            <a:r>
              <a:rPr lang="ko-KR" altLang="en-US" dirty="0" smtClean="0">
                <a:solidFill>
                  <a:schemeClr val="tx1"/>
                </a:solidFill>
              </a:rPr>
              <a:t>구축</a:t>
            </a:r>
            <a:r>
              <a:rPr lang="en-US" altLang="ko-KR" dirty="0" smtClean="0">
                <a:solidFill>
                  <a:schemeClr val="tx1"/>
                </a:solidFill>
              </a:rPr>
              <a:t>·</a:t>
            </a:r>
            <a:r>
              <a:rPr lang="ko-KR" altLang="en-US" dirty="0" smtClean="0">
                <a:solidFill>
                  <a:schemeClr val="tx1"/>
                </a:solidFill>
              </a:rPr>
              <a:t>관리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보조금 예탁관리 등 </a:t>
            </a:r>
          </a:p>
          <a:p>
            <a:endParaRPr lang="ko-KR" altLang="en-US" dirty="0">
              <a:solidFill>
                <a:schemeClr val="tx1"/>
              </a:solidFill>
            </a:endParaRPr>
          </a:p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51520" y="2276872"/>
            <a:ext cx="5211167" cy="1080120"/>
          </a:xfrm>
          <a:prstGeom prst="rect">
            <a:avLst/>
          </a:prstGeom>
          <a:noFill/>
          <a:ln w="12700" cmpd="sng">
            <a:solidFill>
              <a:schemeClr val="tx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51520" y="4149080"/>
            <a:ext cx="8597071" cy="2088232"/>
          </a:xfrm>
          <a:prstGeom prst="rect">
            <a:avLst/>
          </a:prstGeom>
          <a:noFill/>
          <a:ln w="127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339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재정정보원 연구용역 발주 리스트</a:t>
            </a:r>
            <a:endParaRPr lang="en-US" altLang="ko-KR" sz="2400" spc="-15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050419"/>
              </p:ext>
            </p:extLst>
          </p:nvPr>
        </p:nvGraphicFramePr>
        <p:xfrm>
          <a:off x="458862" y="1634997"/>
          <a:ext cx="8235900" cy="4648206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</a:tblPr>
              <a:tblGrid>
                <a:gridCol w="3600400"/>
                <a:gridCol w="1584176"/>
                <a:gridCol w="1946625"/>
                <a:gridCol w="1104699"/>
              </a:tblGrid>
              <a:tr h="4258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 err="1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과제명</a:t>
                      </a:r>
                      <a:endParaRPr lang="ko-KR" altLang="en-US" sz="1600" b="0" kern="0" spc="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 </a:t>
                      </a:r>
                      <a:r>
                        <a:rPr lang="ko-KR" altLang="en-US" sz="1600" b="0" kern="0" spc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수행</a:t>
                      </a:r>
                      <a:endParaRPr lang="ko-KR" altLang="en-US" sz="1600" b="0" kern="0" spc="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용역기간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용역비용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009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9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우리나라 재정 </a:t>
                      </a:r>
                      <a:r>
                        <a:rPr lang="ko-KR" altLang="en-US" sz="1400" b="0" kern="0" spc="-9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현안과</a:t>
                      </a:r>
                      <a:r>
                        <a:rPr lang="en-US" altLang="ko-KR" sz="1400" b="0" kern="0" spc="-9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400" b="0" kern="0" spc="-9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</a:t>
                      </a:r>
                      <a:r>
                        <a:rPr lang="ko-KR" altLang="en-US" sz="1400" b="0" kern="0" spc="-9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정책연구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한국재정학회</a:t>
                      </a:r>
                      <a:endParaRPr lang="ko-KR" altLang="en-US" sz="1400" kern="0" spc="-1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’</a:t>
                      </a: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17.06.01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∼11.30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3,960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09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9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재정사업 집행체계 현황과 효율화 방안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서울대학교</a:t>
                      </a:r>
                      <a:endParaRPr lang="en-US" altLang="ko-KR" sz="1400" kern="0" spc="-15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400" kern="0" spc="-15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산학협력단</a:t>
                      </a:r>
                      <a:endParaRPr lang="ko-KR" altLang="en-US" sz="1400" kern="0" spc="-1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’</a:t>
                      </a: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17.09.29.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∼</a:t>
                      </a: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12.29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2,450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937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9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주요국의 국채발행에 관한 연구</a:t>
                      </a:r>
                      <a:r>
                        <a:rPr lang="en-US" altLang="ko-KR" sz="1400" b="0" kern="0" spc="-9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: </a:t>
                      </a:r>
                      <a:endParaRPr lang="en-US" altLang="ko-KR" sz="1400" b="0" kern="0" spc="-9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9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위험관리 </a:t>
                      </a:r>
                      <a:r>
                        <a:rPr lang="ko-KR" altLang="en-US" sz="1400" b="0" kern="0" spc="-9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및 관리시스템 구축 사례를 중심으로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자본시장연구원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’</a:t>
                      </a: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17.09.29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∼12.29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1,970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09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9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프로그램예산체계 개편방향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한국행정학회</a:t>
                      </a:r>
                      <a:endParaRPr lang="ko-KR" altLang="en-US" sz="1400" kern="0" spc="-1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’</a:t>
                      </a: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17.09.29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∼12.29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2,250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01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9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재정정책이 소득재분배에 미치는 효과 분석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다산경제연구원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’</a:t>
                      </a: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17.09.29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∼12.29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2,920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8918" y="6309319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*</a:t>
            </a:r>
            <a:r>
              <a:rPr lang="ko-KR" altLang="en-US" sz="1400" dirty="0" smtClean="0"/>
              <a:t>자료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한국재정정보원</a:t>
            </a:r>
            <a:endParaRPr lang="ko-KR" alt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7740352" y="1357998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(</a:t>
            </a:r>
            <a:r>
              <a:rPr lang="ko-KR" altLang="en-US" sz="1200" dirty="0" smtClean="0"/>
              <a:t>단위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만원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85559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재정정보원 업무와 관련성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endParaRPr lang="en-US" altLang="ko-KR" sz="2400" spc="-15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643961"/>
              </p:ext>
            </p:extLst>
          </p:nvPr>
        </p:nvGraphicFramePr>
        <p:xfrm>
          <a:off x="458862" y="1634997"/>
          <a:ext cx="3600400" cy="4648206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{3C2FFA5D-87B4-456A-9821-1D502468CF0F}</a:tableStyleId>
              </a:tblPr>
              <a:tblGrid>
                <a:gridCol w="3600400"/>
              </a:tblGrid>
              <a:tr h="4258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effectLst/>
                        </a:rPr>
                        <a:t>과제명</a:t>
                      </a:r>
                      <a:endParaRPr lang="ko-KR" altLang="en-US" sz="1600" b="1" kern="0" spc="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7009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 dirty="0">
                          <a:effectLst/>
                        </a:rPr>
                        <a:t>우리나라 재정 </a:t>
                      </a:r>
                      <a:r>
                        <a:rPr lang="ko-KR" altLang="en-US" sz="1400" b="1" kern="0" spc="-90" dirty="0" smtClean="0">
                          <a:effectLst/>
                        </a:rPr>
                        <a:t>현안과</a:t>
                      </a:r>
                      <a:r>
                        <a:rPr lang="en-US" altLang="ko-KR" sz="1400" b="1" kern="0" spc="-90" baseline="0" dirty="0" smtClean="0">
                          <a:effectLst/>
                        </a:rPr>
                        <a:t> </a:t>
                      </a:r>
                      <a:r>
                        <a:rPr lang="ko-KR" altLang="en-US" sz="1400" b="1" kern="0" spc="-90" dirty="0" smtClean="0">
                          <a:effectLst/>
                        </a:rPr>
                        <a:t>과제 </a:t>
                      </a:r>
                      <a:r>
                        <a:rPr lang="ko-KR" altLang="en-US" sz="1400" b="1" kern="0" spc="-90" dirty="0">
                          <a:effectLst/>
                        </a:rPr>
                        <a:t>정책연구</a:t>
                      </a:r>
                      <a:endParaRPr lang="ko-KR" altLang="en-US" sz="1400" b="1" kern="0" spc="-9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7009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 dirty="0">
                          <a:effectLst/>
                        </a:rPr>
                        <a:t>재정사업 집행체계 현황과 효율화 방안</a:t>
                      </a:r>
                      <a:endParaRPr lang="ko-KR" altLang="en-US" sz="1400" b="1" kern="0" spc="-9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117937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 dirty="0">
                          <a:effectLst/>
                        </a:rPr>
                        <a:t>주요국의 국채발행에 관한 연구</a:t>
                      </a:r>
                      <a:r>
                        <a:rPr lang="en-US" altLang="ko-KR" sz="1400" b="1" kern="0" spc="-90" dirty="0">
                          <a:effectLst/>
                        </a:rPr>
                        <a:t>: </a:t>
                      </a:r>
                      <a:endParaRPr lang="en-US" altLang="ko-KR" sz="1400" b="1" kern="0" spc="-90" dirty="0" smtClean="0"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 dirty="0" smtClean="0">
                          <a:effectLst/>
                        </a:rPr>
                        <a:t>위험관리 </a:t>
                      </a:r>
                      <a:r>
                        <a:rPr lang="ko-KR" altLang="en-US" sz="1400" b="1" kern="0" spc="-90" dirty="0">
                          <a:effectLst/>
                        </a:rPr>
                        <a:t>및 관리시스템 구축 사례를 중심으로</a:t>
                      </a:r>
                      <a:endParaRPr lang="ko-KR" altLang="en-US" sz="1400" b="1" kern="0" spc="-9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7009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 dirty="0">
                          <a:effectLst/>
                        </a:rPr>
                        <a:t>프로그램예산체계 개편방향</a:t>
                      </a:r>
                      <a:endParaRPr lang="ko-KR" altLang="en-US" sz="1400" b="1" kern="0" spc="-9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9401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 dirty="0">
                          <a:effectLst/>
                        </a:rPr>
                        <a:t>재정정책이 소득재분배에 미치는 효과 분석</a:t>
                      </a:r>
                      <a:endParaRPr lang="ko-KR" altLang="en-US" sz="1400" b="1" kern="0" spc="-9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8918" y="6309319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*</a:t>
            </a:r>
            <a:r>
              <a:rPr lang="ko-KR" altLang="en-US" sz="1400" dirty="0" smtClean="0"/>
              <a:t>자료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한국재정정보원</a:t>
            </a:r>
            <a:endParaRPr lang="ko-KR" altLang="en-US" sz="1400" dirty="0"/>
          </a:p>
        </p:txBody>
      </p:sp>
      <p:graphicFrame>
        <p:nvGraphicFramePr>
          <p:cNvPr id="8" name="다이어그램 7"/>
          <p:cNvGraphicFramePr/>
          <p:nvPr>
            <p:extLst>
              <p:ext uri="{D42A27DB-BD31-4B8C-83A1-F6EECF244321}">
                <p14:modId xmlns:p14="http://schemas.microsoft.com/office/powerpoint/2010/main" val="2845495825"/>
              </p:ext>
            </p:extLst>
          </p:nvPr>
        </p:nvGraphicFramePr>
        <p:xfrm>
          <a:off x="5652120" y="1760240"/>
          <a:ext cx="3192734" cy="4484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왼쪽/오른쪽 화살표 8"/>
          <p:cNvSpPr/>
          <p:nvPr/>
        </p:nvSpPr>
        <p:spPr>
          <a:xfrm>
            <a:off x="4302265" y="3645024"/>
            <a:ext cx="1080120" cy="576064"/>
          </a:xfrm>
          <a:prstGeom prst="left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527798" y="2780928"/>
            <a:ext cx="66712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800" b="1" dirty="0" smtClean="0">
                <a:solidFill>
                  <a:srgbClr val="FF0000"/>
                </a:solidFill>
              </a:rPr>
              <a:t>?</a:t>
            </a:r>
            <a:endParaRPr lang="ko-KR" altLang="en-US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92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연구용역은 무슨 돈으로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 </a:t>
            </a:r>
            <a:endParaRPr lang="en-US" altLang="ko-KR" sz="20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458665"/>
              </p:ext>
            </p:extLst>
          </p:nvPr>
        </p:nvGraphicFramePr>
        <p:xfrm>
          <a:off x="277289" y="1809229"/>
          <a:ext cx="4536504" cy="4169075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{284E427A-3D55-4303-BF80-6455036E1DE7}</a:tableStyleId>
              </a:tblPr>
              <a:tblGrid>
                <a:gridCol w="3456384"/>
                <a:gridCol w="1080120"/>
              </a:tblGrid>
              <a:tr h="17844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연구용역 과제</a:t>
                      </a:r>
                      <a:endParaRPr lang="ko-KR" altLang="en-US" sz="1600" b="0" kern="0" spc="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용역비용</a:t>
                      </a:r>
                      <a:endParaRPr lang="ko-KR" altLang="en-US" sz="1600" b="0" kern="0" spc="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7009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우리나라 재정 </a:t>
                      </a:r>
                      <a:r>
                        <a:rPr lang="ko-KR" altLang="en-US" sz="1400" kern="0" spc="-9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현안과</a:t>
                      </a:r>
                      <a:r>
                        <a:rPr lang="en-US" altLang="ko-KR" sz="1400" kern="0" spc="-90" baseline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</a:p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</a:t>
                      </a:r>
                      <a:r>
                        <a:rPr lang="ko-KR" altLang="en-US" sz="1400" kern="0" spc="-9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정책연구</a:t>
                      </a:r>
                      <a:endParaRPr lang="ko-KR" altLang="en-US" sz="1400" b="0" kern="0" spc="-9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3,960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7009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재정사업 </a:t>
                      </a:r>
                      <a:r>
                        <a:rPr lang="ko-KR" altLang="en-US" sz="1400" kern="0" spc="-9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집행체계 현황과</a:t>
                      </a:r>
                      <a:endParaRPr lang="en-US" altLang="ko-KR" sz="1400" kern="0" spc="-90" dirty="0" smtClean="0"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효율화 </a:t>
                      </a:r>
                      <a:r>
                        <a:rPr lang="ko-KR" altLang="en-US" sz="1400" kern="0" spc="-9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방안</a:t>
                      </a:r>
                      <a:endParaRPr lang="ko-KR" altLang="en-US" sz="1400" b="0" kern="0" spc="-9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2,450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8680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주요국의 국채발행에 </a:t>
                      </a:r>
                      <a:r>
                        <a:rPr lang="ko-KR" altLang="en-US" sz="1400" kern="0" spc="-9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관한 </a:t>
                      </a:r>
                      <a:r>
                        <a:rPr lang="ko-KR" altLang="en-US" sz="1400" kern="0" spc="-9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</a:t>
                      </a:r>
                      <a:r>
                        <a:rPr lang="en-US" altLang="ko-KR" sz="1400" kern="0" spc="-9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: </a:t>
                      </a:r>
                      <a:r>
                        <a:rPr lang="ko-KR" altLang="en-US" sz="1400" kern="0" spc="-9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위험관리 </a:t>
                      </a:r>
                      <a:r>
                        <a:rPr lang="ko-KR" altLang="en-US" sz="1400" kern="0" spc="-9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및</a:t>
                      </a:r>
                      <a:endParaRPr lang="en-US" altLang="ko-KR" sz="1400" kern="0" spc="-90" dirty="0" smtClean="0"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관리시스템 </a:t>
                      </a:r>
                      <a:r>
                        <a:rPr lang="ko-KR" altLang="en-US" sz="1400" kern="0" spc="-9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구축 사례를 중심으로</a:t>
                      </a:r>
                      <a:endParaRPr lang="ko-KR" altLang="en-US" sz="1400" b="0" kern="0" spc="-9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1,970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7009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프로그램예산체계 개편방향</a:t>
                      </a:r>
                      <a:endParaRPr lang="ko-KR" altLang="en-US" sz="1400" b="0" kern="0" spc="-9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2,250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7723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재정정책이 소득재분배에 미치는 효과 분석</a:t>
                      </a:r>
                      <a:endParaRPr lang="ko-KR" altLang="en-US" sz="1400" b="0" kern="0" spc="-9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293370" marR="0" indent="-29337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2,920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sp>
        <p:nvSpPr>
          <p:cNvPr id="10" name="타원 9"/>
          <p:cNvSpPr/>
          <p:nvPr/>
        </p:nvSpPr>
        <p:spPr>
          <a:xfrm>
            <a:off x="6090705" y="1600603"/>
            <a:ext cx="2850540" cy="4586329"/>
          </a:xfrm>
          <a:prstGeom prst="ellipse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2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디지털</a:t>
            </a:r>
            <a:endParaRPr lang="en-US" altLang="ko-KR" sz="24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예산회계</a:t>
            </a:r>
            <a:endParaRPr lang="en-US" altLang="ko-KR" sz="24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시스템 운영 </a:t>
            </a:r>
            <a:endParaRPr lang="en-US" altLang="ko-KR" sz="24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출연금 </a:t>
            </a:r>
            <a:r>
              <a:rPr lang="ko-KR" altLang="en-US" sz="24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內</a:t>
            </a:r>
            <a:endParaRPr lang="en-US" altLang="ko-KR" sz="2400" b="1" spc="50" dirty="0" smtClean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2400" b="1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8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정책연구 </a:t>
            </a:r>
            <a:r>
              <a:rPr lang="ko-KR" altLang="en-US" sz="2800" b="1" spc="50" dirty="0" err="1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용역비</a:t>
            </a:r>
            <a:endParaRPr lang="en-US" altLang="ko-KR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억 </a:t>
            </a:r>
            <a:r>
              <a:rPr lang="en-US" altLang="ko-KR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천</a:t>
            </a:r>
            <a:endParaRPr lang="en-US" altLang="ko-KR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3200" b="1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中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92773" y="3291930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ko-K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억 </a:t>
            </a:r>
            <a:r>
              <a:rPr lang="en-US" altLang="ko-K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천</a:t>
            </a:r>
            <a:endParaRPr lang="ko-KR" altLang="en-U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977139" y="1556792"/>
            <a:ext cx="9156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/>
              <a:t>(</a:t>
            </a:r>
            <a:r>
              <a:rPr lang="ko-KR" altLang="en-US" sz="1100" dirty="0"/>
              <a:t>단위</a:t>
            </a:r>
            <a:r>
              <a:rPr lang="en-US" altLang="ko-KR" sz="1100" dirty="0"/>
              <a:t>: </a:t>
            </a:r>
            <a:r>
              <a:rPr lang="ko-KR" altLang="en-US" sz="1100" dirty="0"/>
              <a:t>만원</a:t>
            </a:r>
            <a:r>
              <a:rPr lang="en-US" altLang="ko-KR" sz="1100" dirty="0"/>
              <a:t>)</a:t>
            </a:r>
            <a:endParaRPr lang="ko-KR" altLang="en-US" sz="1100" dirty="0"/>
          </a:p>
        </p:txBody>
      </p:sp>
      <p:sp>
        <p:nvSpPr>
          <p:cNvPr id="88" name="직사각형 87"/>
          <p:cNvSpPr/>
          <p:nvPr/>
        </p:nvSpPr>
        <p:spPr>
          <a:xfrm>
            <a:off x="218794" y="5949614"/>
            <a:ext cx="198002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/>
              <a:t>*</a:t>
            </a:r>
            <a:r>
              <a:rPr lang="ko-KR" altLang="en-US" sz="1400" dirty="0"/>
              <a:t>자료</a:t>
            </a:r>
            <a:r>
              <a:rPr lang="en-US" altLang="ko-KR" sz="1400" dirty="0"/>
              <a:t>: </a:t>
            </a:r>
            <a:r>
              <a:rPr lang="ko-KR" altLang="en-US" sz="1400" dirty="0"/>
              <a:t>한국재정정보원</a:t>
            </a:r>
          </a:p>
        </p:txBody>
      </p:sp>
      <p:sp>
        <p:nvSpPr>
          <p:cNvPr id="89" name="오른쪽 화살표 88"/>
          <p:cNvSpPr/>
          <p:nvPr/>
        </p:nvSpPr>
        <p:spPr>
          <a:xfrm rot="10800000">
            <a:off x="4892774" y="3789040"/>
            <a:ext cx="1014649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559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3900</TotalTime>
  <Words>341</Words>
  <Application>Microsoft Office PowerPoint</Application>
  <PresentationFormat>화면 슬라이드 쇼(4:3)</PresentationFormat>
  <Paragraphs>104</Paragraphs>
  <Slides>5</Slides>
  <Notes>5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390</cp:revision>
  <cp:lastPrinted>2017-10-24T04:32:42Z</cp:lastPrinted>
  <dcterms:created xsi:type="dcterms:W3CDTF">2016-10-03T02:11:38Z</dcterms:created>
  <dcterms:modified xsi:type="dcterms:W3CDTF">2017-10-24T06:03:31Z</dcterms:modified>
</cp:coreProperties>
</file>