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8.xml" ContentType="application/vnd.openxmlformats-officedocument.drawingml.chart+xml"/>
  <Override PartName="/ppt/notesSlides/notesSlide12.xml" ContentType="application/vnd.openxmlformats-officedocument.presentationml.notesSlide+xml"/>
  <Override PartName="/ppt/charts/chart9.xml" ContentType="application/vnd.openxmlformats-officedocument.drawingml.chart+xml"/>
  <Override PartName="/ppt/notesSlides/notesSlide13.xml" ContentType="application/vnd.openxmlformats-officedocument.presentationml.notesSlide+xml"/>
  <Override PartName="/ppt/charts/chart10.xml" ContentType="application/vnd.openxmlformats-officedocument.drawingml.chart+xml"/>
  <Override PartName="/ppt/notesSlides/notesSlide14.xml" ContentType="application/vnd.openxmlformats-officedocument.presentationml.notesSlide+xml"/>
  <Override PartName="/ppt/charts/chart11.xml" ContentType="application/vnd.openxmlformats-officedocument.drawingml.chart+xml"/>
  <Override PartName="/ppt/notesSlides/notesSlide15.xml" ContentType="application/vnd.openxmlformats-officedocument.presentationml.notesSlide+xml"/>
  <Override PartName="/ppt/charts/chart12.xml" ContentType="application/vnd.openxmlformats-officedocument.drawingml.chart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notesSlides/notesSlide17.xml" ContentType="application/vnd.openxmlformats-officedocument.presentationml.notesSlide+xml"/>
  <Override PartName="/ppt/charts/chart16.xml" ContentType="application/vnd.openxmlformats-officedocument.drawingml.chart+xml"/>
  <Override PartName="/ppt/notesSlides/notesSlide18.xml" ContentType="application/vnd.openxmlformats-officedocument.presentationml.notesSlide+xml"/>
  <Override PartName="/ppt/charts/chart17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8.xml" ContentType="application/vnd.openxmlformats-officedocument.drawingml.chart+xml"/>
  <Override PartName="/ppt/notesSlides/notesSlide21.xml" ContentType="application/vnd.openxmlformats-officedocument.presentationml.notesSlide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1"/>
  </p:notesMasterIdLst>
  <p:handoutMasterIdLst>
    <p:handoutMasterId r:id="rId32"/>
  </p:handoutMasterIdLst>
  <p:sldIdLst>
    <p:sldId id="317" r:id="rId2"/>
    <p:sldId id="341" r:id="rId3"/>
    <p:sldId id="287" r:id="rId4"/>
    <p:sldId id="325" r:id="rId5"/>
    <p:sldId id="289" r:id="rId6"/>
    <p:sldId id="327" r:id="rId7"/>
    <p:sldId id="324" r:id="rId8"/>
    <p:sldId id="288" r:id="rId9"/>
    <p:sldId id="326" r:id="rId10"/>
    <p:sldId id="291" r:id="rId11"/>
    <p:sldId id="318" r:id="rId12"/>
    <p:sldId id="319" r:id="rId13"/>
    <p:sldId id="342" r:id="rId14"/>
    <p:sldId id="292" r:id="rId15"/>
    <p:sldId id="293" r:id="rId16"/>
    <p:sldId id="295" r:id="rId17"/>
    <p:sldId id="312" r:id="rId18"/>
    <p:sldId id="296" r:id="rId19"/>
    <p:sldId id="297" r:id="rId20"/>
    <p:sldId id="298" r:id="rId21"/>
    <p:sldId id="299" r:id="rId22"/>
    <p:sldId id="330" r:id="rId23"/>
    <p:sldId id="336" r:id="rId24"/>
    <p:sldId id="337" r:id="rId25"/>
    <p:sldId id="331" r:id="rId26"/>
    <p:sldId id="333" r:id="rId27"/>
    <p:sldId id="335" r:id="rId28"/>
    <p:sldId id="301" r:id="rId29"/>
    <p:sldId id="311" r:id="rId30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B0B"/>
    <a:srgbClr val="C00000"/>
    <a:srgbClr val="BC0C0C"/>
    <a:srgbClr val="C9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04" autoAdjust="0"/>
    <p:restoredTop sz="94595" autoAdjust="0"/>
  </p:normalViewPr>
  <p:slideViewPr>
    <p:cSldViewPr>
      <p:cViewPr>
        <p:scale>
          <a:sx n="75" d="100"/>
          <a:sy n="75" d="100"/>
        </p:scale>
        <p:origin x="-168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oecd-relative%20unit%20labour%20cost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oecd-relative%20unit%20labour%20cost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oecd-relative%20unit%20labour%20cost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oecd-relative%20unit%20labour%20cost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oecd-NA-detail-gva%20and%20labour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oecd-NA-detail-gva%20and%20labour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oecd-NA-detail-gva%20and%20labour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ecos-&#50629;&#51333;&#48324;%20GDP&#44508;&#47784;,%20&#52712;&#50629;&#51088;%20&#44508;&#47784;%20&#48320;&#54868;%20&#52628;&#51060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oecd-NA-detail-gva%20and%20labour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9328;&#50629;,%20&#51333;&#49324;&#51088;&#44508;&#47784;&#48324;%20&#49324;&#50629;&#52404;%20&#49688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&#54620;&#44397;&#49373;&#49328;&#49457;&#48376;&#48512;-&#45824;&#51473;&#49548;&#44592;&#50629;%20&#49373;&#49328;&#49457;&#48708;&#44368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4592;&#50629;&#44508;&#47784;&#48324;%20&#51076;&#44552;%20&#54788;&#54889;(&#44256;&#50857;&#54805;&#53468;&#48324;&#44540;&#47196;&#49892;&#53468;&#51312;&#49324;)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e&#45208;&#46972;&#51648;&#54364;-&#53685;&#44228;&#52397;%20&#44221;&#54876;%20&#44540;&#47196;&#54805;&#53468;&#48324;%20&#48512;&#44032;&#51312;&#49324;,%20&#48708;&#51221;&#44508;&#51649;%20&#44508;&#47784;.xls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9457;_&#44540;&#47196;&#54805;&#53468;&#48324;_&#51076;&#44552;&#44540;&#47196;&#51088;_&#44508;&#47784;_&#48143;_&#48708;&#51473;_&#52509;&#44292;__20161004154906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labstat-&#44256;&#50857;&#54805;&#53468;&#48324;,%20&#44508;&#47784;&#48324;%20&#51076;&#44552;&#49688;&#51456;.xls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labstat-&#44256;&#50857;&#54805;&#53468;&#48324;,%20&#44508;&#47784;&#48324;%20&#51076;&#44552;&#49688;&#51456;.xls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9892;&#51656;&#51076;&#44552;&#49345;&#49849;&#47456;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oecd-self%20employment%20rate.csv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4221;&#54876;%20&#48512;&#44032;&#51312;&#49324;-&#52572;&#51200;&#51076;&#44552;&#48120;&#47564;&#51088;%20&#48516;&#49437;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&#49548;&#46301;&#51452;&#46020;&#49457;&#51109;%20&#48708;&#54032;&#44284;%20&#49373;&#49328;&#49457;&#51452;&#46020;&#49457;&#51109;\kosis-&#44221;&#54876;%20&#48512;&#44032;&#51312;&#49324;-&#52572;&#51200;&#51076;&#44552;&#48120;&#47564;&#51088;%20&#48516;&#4943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'[oecd-relative unit labour cost.xls]Sheet3'!$B$25</c:f>
              <c:strCache>
                <c:ptCount val="1"/>
                <c:pt idx="0">
                  <c:v>독일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cost.xls]Sheet3'!$B$26:$B$46</c:f>
              <c:numCache>
                <c:formatCode>0.00</c:formatCode>
                <c:ptCount val="21"/>
                <c:pt idx="0">
                  <c:v>1</c:v>
                </c:pt>
                <c:pt idx="1">
                  <c:v>0.95361418013870458</c:v>
                </c:pt>
                <c:pt idx="2">
                  <c:v>0.87918012392994427</c:v>
                </c:pt>
                <c:pt idx="3">
                  <c:v>0.89519439035273041</c:v>
                </c:pt>
                <c:pt idx="4">
                  <c:v>0.88802128734667585</c:v>
                </c:pt>
                <c:pt idx="5">
                  <c:v>0.82749241320619227</c:v>
                </c:pt>
                <c:pt idx="6">
                  <c:v>0.80152075693596947</c:v>
                </c:pt>
                <c:pt idx="7">
                  <c:v>0.80137079402039491</c:v>
                </c:pt>
                <c:pt idx="8">
                  <c:v>0.84149067570482561</c:v>
                </c:pt>
                <c:pt idx="9">
                  <c:v>0.8416738816312419</c:v>
                </c:pt>
                <c:pt idx="10">
                  <c:v>0.80421491828129199</c:v>
                </c:pt>
                <c:pt idx="11">
                  <c:v>0.76776801992807686</c:v>
                </c:pt>
                <c:pt idx="12">
                  <c:v>0.75069219335908055</c:v>
                </c:pt>
                <c:pt idx="13">
                  <c:v>0.74763309762807417</c:v>
                </c:pt>
                <c:pt idx="14">
                  <c:v>0.78140430297532326</c:v>
                </c:pt>
                <c:pt idx="15">
                  <c:v>0.73873357425897623</c:v>
                </c:pt>
                <c:pt idx="16">
                  <c:v>0.72850351784928058</c:v>
                </c:pt>
                <c:pt idx="17">
                  <c:v>0.71286445420886069</c:v>
                </c:pt>
                <c:pt idx="18">
                  <c:v>0.73603749220636072</c:v>
                </c:pt>
                <c:pt idx="19">
                  <c:v>0.75666780924126142</c:v>
                </c:pt>
                <c:pt idx="20">
                  <c:v>0.73611860515281435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'[oecd-relative unit labour cost.xls]Sheet3'!$C$25</c:f>
              <c:strCache>
                <c:ptCount val="1"/>
                <c:pt idx="0">
                  <c:v>프랑스</c:v>
                </c:pt>
              </c:strCache>
            </c:strRef>
          </c:tx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cost.xls]Sheet3'!$C$26:$C$46</c:f>
              <c:numCache>
                <c:formatCode>0.00</c:formatCode>
                <c:ptCount val="21"/>
                <c:pt idx="0">
                  <c:v>1</c:v>
                </c:pt>
                <c:pt idx="1">
                  <c:v>0.99578490554557253</c:v>
                </c:pt>
                <c:pt idx="2">
                  <c:v>0.94983350622253937</c:v>
                </c:pt>
                <c:pt idx="3">
                  <c:v>0.96380632352493767</c:v>
                </c:pt>
                <c:pt idx="4">
                  <c:v>0.95483096931470124</c:v>
                </c:pt>
                <c:pt idx="5">
                  <c:v>0.9043530786873244</c:v>
                </c:pt>
                <c:pt idx="6">
                  <c:v>0.90666014365669989</c:v>
                </c:pt>
                <c:pt idx="7">
                  <c:v>0.93286753022944047</c:v>
                </c:pt>
                <c:pt idx="8">
                  <c:v>0.98531145082667859</c:v>
                </c:pt>
                <c:pt idx="9">
                  <c:v>0.99822072962843367</c:v>
                </c:pt>
                <c:pt idx="10">
                  <c:v>0.99283875570804259</c:v>
                </c:pt>
                <c:pt idx="11">
                  <c:v>0.99280931383758086</c:v>
                </c:pt>
                <c:pt idx="12">
                  <c:v>0.99838265991597286</c:v>
                </c:pt>
                <c:pt idx="13">
                  <c:v>1.0013445120844158</c:v>
                </c:pt>
                <c:pt idx="14">
                  <c:v>1.0057715880061671</c:v>
                </c:pt>
                <c:pt idx="15">
                  <c:v>0.98139568205527805</c:v>
                </c:pt>
                <c:pt idx="16">
                  <c:v>0.97315382297780961</c:v>
                </c:pt>
                <c:pt idx="17">
                  <c:v>0.94719728114140245</c:v>
                </c:pt>
                <c:pt idx="18">
                  <c:v>0.96025583022639815</c:v>
                </c:pt>
                <c:pt idx="19">
                  <c:v>0.96608375034471516</c:v>
                </c:pt>
                <c:pt idx="20">
                  <c:v>0.92183939067104892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'[oecd-relative unit labour cost.xls]Sheet3'!$D$25</c:f>
              <c:strCache>
                <c:ptCount val="1"/>
                <c:pt idx="0">
                  <c:v>이탈리아</c:v>
                </c:pt>
              </c:strCache>
            </c:strRef>
          </c:tx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cost.xls]Sheet3'!$D$26:$D$46</c:f>
              <c:numCache>
                <c:formatCode>0.00</c:formatCode>
                <c:ptCount val="21"/>
                <c:pt idx="0">
                  <c:v>1</c:v>
                </c:pt>
                <c:pt idx="1">
                  <c:v>1.1354535594890878</c:v>
                </c:pt>
                <c:pt idx="2">
                  <c:v>1.152980055932503</c:v>
                </c:pt>
                <c:pt idx="3">
                  <c:v>1.142636692156108</c:v>
                </c:pt>
                <c:pt idx="4">
                  <c:v>1.1476508284866371</c:v>
                </c:pt>
                <c:pt idx="5">
                  <c:v>1.0735455602219171</c:v>
                </c:pt>
                <c:pt idx="6">
                  <c:v>1.0910317127461888</c:v>
                </c:pt>
                <c:pt idx="7">
                  <c:v>1.1406668620027309</c:v>
                </c:pt>
                <c:pt idx="8">
                  <c:v>1.2305329418951811</c:v>
                </c:pt>
                <c:pt idx="9">
                  <c:v>1.2619620039437458</c:v>
                </c:pt>
                <c:pt idx="10">
                  <c:v>1.2668119558438358</c:v>
                </c:pt>
                <c:pt idx="11">
                  <c:v>1.2733357973764963</c:v>
                </c:pt>
                <c:pt idx="12">
                  <c:v>1.2848555183395669</c:v>
                </c:pt>
                <c:pt idx="13">
                  <c:v>1.3035516054262573</c:v>
                </c:pt>
                <c:pt idx="14">
                  <c:v>1.3399875265794292</c:v>
                </c:pt>
                <c:pt idx="15">
                  <c:v>1.2767063020138127</c:v>
                </c:pt>
                <c:pt idx="16">
                  <c:v>1.2633888509068765</c:v>
                </c:pt>
                <c:pt idx="17">
                  <c:v>1.2201334030414974</c:v>
                </c:pt>
                <c:pt idx="18">
                  <c:v>1.2391551779058314</c:v>
                </c:pt>
                <c:pt idx="19">
                  <c:v>1.2537590382826769</c:v>
                </c:pt>
                <c:pt idx="20">
                  <c:v>1.2140732612377285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'[oecd-relative unit labour cost.xls]Sheet3'!$E$25</c:f>
              <c:strCache>
                <c:ptCount val="1"/>
                <c:pt idx="0">
                  <c:v>스페인</c:v>
                </c:pt>
              </c:strCache>
            </c:strRef>
          </c:tx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cost.xls]Sheet3'!$E$26:$E$46</c:f>
              <c:numCache>
                <c:formatCode>0.00</c:formatCode>
                <c:ptCount val="21"/>
                <c:pt idx="0">
                  <c:v>1</c:v>
                </c:pt>
                <c:pt idx="1">
                  <c:v>1.0218467870819705</c:v>
                </c:pt>
                <c:pt idx="2">
                  <c:v>1.0001713680943609</c:v>
                </c:pt>
                <c:pt idx="3">
                  <c:v>1.0294205679357626</c:v>
                </c:pt>
                <c:pt idx="4">
                  <c:v>1.0364818437779912</c:v>
                </c:pt>
                <c:pt idx="5">
                  <c:v>1.0089070812175278</c:v>
                </c:pt>
                <c:pt idx="6">
                  <c:v>1.0256820862275535</c:v>
                </c:pt>
                <c:pt idx="7">
                  <c:v>1.0636813926357978</c:v>
                </c:pt>
                <c:pt idx="8">
                  <c:v>1.129478375450149</c:v>
                </c:pt>
                <c:pt idx="9">
                  <c:v>1.1672119567443804</c:v>
                </c:pt>
                <c:pt idx="10">
                  <c:v>1.1847960701223974</c:v>
                </c:pt>
                <c:pt idx="11">
                  <c:v>1.214017098180878</c:v>
                </c:pt>
                <c:pt idx="12">
                  <c:v>1.2578947115904497</c:v>
                </c:pt>
                <c:pt idx="13">
                  <c:v>1.3008179289655259</c:v>
                </c:pt>
                <c:pt idx="14">
                  <c:v>1.2883817475879604</c:v>
                </c:pt>
                <c:pt idx="15">
                  <c:v>1.230208861169823</c:v>
                </c:pt>
                <c:pt idx="16">
                  <c:v>1.2034737161571081</c:v>
                </c:pt>
                <c:pt idx="17">
                  <c:v>1.1079337276644818</c:v>
                </c:pt>
                <c:pt idx="18">
                  <c:v>1.1045677531994349</c:v>
                </c:pt>
                <c:pt idx="19">
                  <c:v>1.1008402203500904</c:v>
                </c:pt>
                <c:pt idx="20">
                  <c:v>1.0605380859746225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'[oecd-relative unit labour cost.xls]Sheet3'!$F$25</c:f>
              <c:strCache>
                <c:ptCount val="1"/>
                <c:pt idx="0">
                  <c:v>영국</c:v>
                </c:pt>
              </c:strCache>
            </c:strRef>
          </c:tx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cost.xls]Sheet3'!$F$26:$F$46</c:f>
              <c:numCache>
                <c:formatCode>0.00</c:formatCode>
                <c:ptCount val="21"/>
                <c:pt idx="0">
                  <c:v>1</c:v>
                </c:pt>
                <c:pt idx="1">
                  <c:v>1.0237489210943322</c:v>
                </c:pt>
                <c:pt idx="2">
                  <c:v>1.2162945789834712</c:v>
                </c:pt>
                <c:pt idx="3">
                  <c:v>1.3368511048984795</c:v>
                </c:pt>
                <c:pt idx="4">
                  <c:v>1.3756934573295356</c:v>
                </c:pt>
                <c:pt idx="5">
                  <c:v>1.424740610970948</c:v>
                </c:pt>
                <c:pt idx="6">
                  <c:v>1.4177610164937793</c:v>
                </c:pt>
                <c:pt idx="7">
                  <c:v>1.4177726724631803</c:v>
                </c:pt>
                <c:pt idx="8">
                  <c:v>1.3578388434014681</c:v>
                </c:pt>
                <c:pt idx="9">
                  <c:v>1.4495992969119256</c:v>
                </c:pt>
                <c:pt idx="10">
                  <c:v>1.4228488471372065</c:v>
                </c:pt>
                <c:pt idx="11">
                  <c:v>1.4622460237117385</c:v>
                </c:pt>
                <c:pt idx="12">
                  <c:v>1.4957592669327724</c:v>
                </c:pt>
                <c:pt idx="13">
                  <c:v>1.2744019176400858</c:v>
                </c:pt>
                <c:pt idx="14">
                  <c:v>1.1589363694802426</c:v>
                </c:pt>
                <c:pt idx="15">
                  <c:v>1.1655969400749129</c:v>
                </c:pt>
                <c:pt idx="16">
                  <c:v>1.1312736069805269</c:v>
                </c:pt>
                <c:pt idx="17">
                  <c:v>1.1584916942476042</c:v>
                </c:pt>
                <c:pt idx="18">
                  <c:v>1.1327499520648259</c:v>
                </c:pt>
                <c:pt idx="19">
                  <c:v>1.1901898699135534</c:v>
                </c:pt>
                <c:pt idx="20">
                  <c:v>1.2691112731290857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'[oecd-relative unit labour cost.xls]Sheet3'!$G$25</c:f>
              <c:strCache>
                <c:ptCount val="1"/>
                <c:pt idx="0">
                  <c:v>미국</c:v>
                </c:pt>
              </c:strCache>
            </c:strRef>
          </c:tx>
          <c:cat>
            <c:strRef>
              <c:f>'[oecd-relative unit labour cost.xls]Sheet3'!$A$26:$A$46</c:f>
              <c:strCache>
                <c:ptCount val="21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</c:strCache>
            </c:strRef>
          </c:cat>
          <c:val>
            <c:numRef>
              <c:f>'[oecd-relative unit labour cost.xls]Sheet3'!$G$26:$G$46</c:f>
              <c:numCache>
                <c:formatCode>0.00</c:formatCode>
                <c:ptCount val="21"/>
                <c:pt idx="0">
                  <c:v>1</c:v>
                </c:pt>
                <c:pt idx="1">
                  <c:v>1.0356763928301951</c:v>
                </c:pt>
                <c:pt idx="2">
                  <c:v>1.0996720014120813</c:v>
                </c:pt>
                <c:pt idx="3">
                  <c:v>1.2086466712313622</c:v>
                </c:pt>
                <c:pt idx="4">
                  <c:v>1.2095864424664096</c:v>
                </c:pt>
                <c:pt idx="5">
                  <c:v>1.255978554982921</c:v>
                </c:pt>
                <c:pt idx="6">
                  <c:v>1.2970055338851054</c:v>
                </c:pt>
                <c:pt idx="7">
                  <c:v>1.2712767505057696</c:v>
                </c:pt>
                <c:pt idx="8">
                  <c:v>1.1818714346398318</c:v>
                </c:pt>
                <c:pt idx="9">
                  <c:v>1.1317182975108184</c:v>
                </c:pt>
                <c:pt idx="10">
                  <c:v>1.0958983689295529</c:v>
                </c:pt>
                <c:pt idx="11">
                  <c:v>1.0872804048484048</c:v>
                </c:pt>
                <c:pt idx="12">
                  <c:v>1.0463184049686645</c:v>
                </c:pt>
                <c:pt idx="13">
                  <c:v>0.99216566353280278</c:v>
                </c:pt>
                <c:pt idx="14">
                  <c:v>1.0117262889607428</c:v>
                </c:pt>
                <c:pt idx="15">
                  <c:v>0.96983615587982563</c:v>
                </c:pt>
                <c:pt idx="16">
                  <c:v>0.92349874212250571</c:v>
                </c:pt>
                <c:pt idx="17">
                  <c:v>0.94143518294019402</c:v>
                </c:pt>
                <c:pt idx="18">
                  <c:v>0.94432044550393646</c:v>
                </c:pt>
                <c:pt idx="19">
                  <c:v>0.97945596070999763</c:v>
                </c:pt>
                <c:pt idx="20">
                  <c:v>1.1117726471289939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752128"/>
        <c:axId val="24753664"/>
      </c:lineChart>
      <c:catAx>
        <c:axId val="24752128"/>
        <c:scaling>
          <c:orientation val="minMax"/>
        </c:scaling>
        <c:delete val="0"/>
        <c:axPos val="b"/>
        <c:majorTickMark val="out"/>
        <c:minorTickMark val="none"/>
        <c:tickLblPos val="nextTo"/>
        <c:crossAx val="24753664"/>
        <c:crosses val="autoZero"/>
        <c:auto val="1"/>
        <c:lblAlgn val="ctr"/>
        <c:lblOffset val="100"/>
        <c:noMultiLvlLbl val="0"/>
      </c:catAx>
      <c:valAx>
        <c:axId val="24753664"/>
        <c:scaling>
          <c:orientation val="minMax"/>
          <c:min val="0.70000000000000007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24752128"/>
        <c:crosses val="autoZero"/>
        <c:crossBetween val="midCat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txPr>
        <a:bodyPr/>
        <a:lstStyle/>
        <a:p>
          <a:pPr>
            <a:defRPr>
              <a:latin typeface="HY견고딕" panose="02030600000101010101" pitchFamily="18" charset="-127"/>
              <a:ea typeface="HY견고딕" panose="02030600000101010101" pitchFamily="18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Sheet12!$B$1</c:f>
              <c:strCache>
                <c:ptCount val="1"/>
                <c:pt idx="0">
                  <c:v>독일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Sheet12!$A$2:$A$27</c:f>
              <c:strCach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strCache>
            </c:strRef>
          </c:cat>
          <c:val>
            <c:numRef>
              <c:f>Sheet12!$B$2:$B$27</c:f>
              <c:numCache>
                <c:formatCode>General</c:formatCode>
                <c:ptCount val="26"/>
                <c:pt idx="0">
                  <c:v>45.8355820966922</c:v>
                </c:pt>
                <c:pt idx="1">
                  <c:v>-9.1499829539996202</c:v>
                </c:pt>
                <c:pt idx="2">
                  <c:v>-11.126012075975201</c:v>
                </c:pt>
                <c:pt idx="3">
                  <c:v>1.3400923369293001</c:v>
                </c:pt>
                <c:pt idx="4">
                  <c:v>4.0800134529404</c:v>
                </c:pt>
                <c:pt idx="5">
                  <c:v>12.144684861666201</c:v>
                </c:pt>
                <c:pt idx="6">
                  <c:v>20.4633710302849</c:v>
                </c:pt>
                <c:pt idx="7">
                  <c:v>26.134617499819598</c:v>
                </c:pt>
                <c:pt idx="8">
                  <c:v>29.8025356136753</c:v>
                </c:pt>
                <c:pt idx="9">
                  <c:v>15.675148617347499</c:v>
                </c:pt>
                <c:pt idx="10">
                  <c:v>5.8422262622520602</c:v>
                </c:pt>
                <c:pt idx="11">
                  <c:v>34.455898942000097</c:v>
                </c:pt>
                <c:pt idx="12">
                  <c:v>91.356592331242595</c:v>
                </c:pt>
                <c:pt idx="13">
                  <c:v>92.17876301297791</c:v>
                </c:pt>
                <c:pt idx="14">
                  <c:v>142.10638335381398</c:v>
                </c:pt>
                <c:pt idx="15">
                  <c:v>145.659354890141</c:v>
                </c:pt>
                <c:pt idx="16">
                  <c:v>159.44150342292301</c:v>
                </c:pt>
                <c:pt idx="17">
                  <c:v>229.221169399122</c:v>
                </c:pt>
                <c:pt idx="18">
                  <c:v>226.62004061384698</c:v>
                </c:pt>
                <c:pt idx="19">
                  <c:v>170.604884500465</c:v>
                </c:pt>
                <c:pt idx="20">
                  <c:v>178.32605221738902</c:v>
                </c:pt>
                <c:pt idx="21">
                  <c:v>181.70143638307198</c:v>
                </c:pt>
                <c:pt idx="22">
                  <c:v>215.61039696855701</c:v>
                </c:pt>
                <c:pt idx="23">
                  <c:v>223.804319768819</c:v>
                </c:pt>
                <c:pt idx="24">
                  <c:v>253.43724329927801</c:v>
                </c:pt>
                <c:pt idx="25">
                  <c:v>258.66118454019602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Sheet12!$C$1</c:f>
              <c:strCache>
                <c:ptCount val="1"/>
                <c:pt idx="0">
                  <c:v>프랑스</c:v>
                </c:pt>
              </c:strCache>
            </c:strRef>
          </c:tx>
          <c:cat>
            <c:strRef>
              <c:f>Sheet12!$A$2:$A$27</c:f>
              <c:strCach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strCache>
            </c:strRef>
          </c:cat>
          <c:val>
            <c:numRef>
              <c:f>Sheet12!$C$2:$C$27</c:f>
              <c:numCache>
                <c:formatCode>General</c:formatCode>
                <c:ptCount val="26"/>
                <c:pt idx="0">
                  <c:v>2.1514437114190104</c:v>
                </c:pt>
                <c:pt idx="1">
                  <c:v>6.6957522747735903</c:v>
                </c:pt>
                <c:pt idx="2">
                  <c:v>21.4894591705193</c:v>
                </c:pt>
                <c:pt idx="3">
                  <c:v>24.357080634699102</c:v>
                </c:pt>
                <c:pt idx="4">
                  <c:v>25.0954872804916</c:v>
                </c:pt>
                <c:pt idx="5">
                  <c:v>28.971201036220201</c:v>
                </c:pt>
                <c:pt idx="6">
                  <c:v>31.189392321596298</c:v>
                </c:pt>
                <c:pt idx="7">
                  <c:v>43.524973976109706</c:v>
                </c:pt>
                <c:pt idx="8">
                  <c:v>42.170696536838093</c:v>
                </c:pt>
                <c:pt idx="9">
                  <c:v>37.920337947391403</c:v>
                </c:pt>
                <c:pt idx="10">
                  <c:v>12.919123003469499</c:v>
                </c:pt>
                <c:pt idx="11">
                  <c:v>17.862580735668899</c:v>
                </c:pt>
                <c:pt idx="12">
                  <c:v>27.583815261557302</c:v>
                </c:pt>
                <c:pt idx="13">
                  <c:v>24.021504630247001</c:v>
                </c:pt>
                <c:pt idx="14">
                  <c:v>17.3560475019111</c:v>
                </c:pt>
                <c:pt idx="15">
                  <c:v>-0.28837405256330101</c:v>
                </c:pt>
                <c:pt idx="16">
                  <c:v>-8.1580703375173904</c:v>
                </c:pt>
                <c:pt idx="17">
                  <c:v>-18.516176298319401</c:v>
                </c:pt>
                <c:pt idx="18">
                  <c:v>-41.927315956906</c:v>
                </c:pt>
                <c:pt idx="19">
                  <c:v>-32.807568618186401</c:v>
                </c:pt>
                <c:pt idx="20">
                  <c:v>-43.527896228157203</c:v>
                </c:pt>
                <c:pt idx="21">
                  <c:v>-56.626690823305296</c:v>
                </c:pt>
                <c:pt idx="22">
                  <c:v>-37.831640845140505</c:v>
                </c:pt>
                <c:pt idx="23">
                  <c:v>-27.312342585964501</c:v>
                </c:pt>
                <c:pt idx="24">
                  <c:v>-22.723819328835098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Sheet12!$D$1</c:f>
              <c:strCache>
                <c:ptCount val="1"/>
                <c:pt idx="0">
                  <c:v>이탈리아</c:v>
                </c:pt>
              </c:strCache>
            </c:strRef>
          </c:tx>
          <c:cat>
            <c:strRef>
              <c:f>Sheet12!$A$2:$A$27</c:f>
              <c:strCach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strCache>
            </c:strRef>
          </c:cat>
          <c:val>
            <c:numRef>
              <c:f>Sheet12!$D$2:$D$27</c:f>
              <c:numCache>
                <c:formatCode>General</c:formatCode>
                <c:ptCount val="26"/>
                <c:pt idx="0">
                  <c:v>1.4612649165843501</c:v>
                </c:pt>
                <c:pt idx="1">
                  <c:v>0.105589450923965</c:v>
                </c:pt>
                <c:pt idx="2">
                  <c:v>0.17499307102269199</c:v>
                </c:pt>
                <c:pt idx="3">
                  <c:v>32.207609508274203</c:v>
                </c:pt>
                <c:pt idx="4">
                  <c:v>36.945252882442595</c:v>
                </c:pt>
                <c:pt idx="5">
                  <c:v>45.325897739875195</c:v>
                </c:pt>
                <c:pt idx="6">
                  <c:v>62.155136415224298</c:v>
                </c:pt>
                <c:pt idx="7">
                  <c:v>47.619296427084699</c:v>
                </c:pt>
                <c:pt idx="8">
                  <c:v>39.8869765117093</c:v>
                </c:pt>
                <c:pt idx="9">
                  <c:v>24.517026147623298</c:v>
                </c:pt>
                <c:pt idx="10">
                  <c:v>10.504051172991801</c:v>
                </c:pt>
                <c:pt idx="11">
                  <c:v>15.463417177472699</c:v>
                </c:pt>
                <c:pt idx="12">
                  <c:v>10.684789889647</c:v>
                </c:pt>
                <c:pt idx="13">
                  <c:v>8.9115250974803004</c:v>
                </c:pt>
                <c:pt idx="14">
                  <c:v>12.1715270711308</c:v>
                </c:pt>
                <c:pt idx="15">
                  <c:v>-0.30085397047017698</c:v>
                </c:pt>
                <c:pt idx="16">
                  <c:v>-14.037865831442499</c:v>
                </c:pt>
                <c:pt idx="17">
                  <c:v>-5.0799922627629099</c:v>
                </c:pt>
                <c:pt idx="18">
                  <c:v>-19.535005702249901</c:v>
                </c:pt>
                <c:pt idx="19">
                  <c:v>-12.569014802766899</c:v>
                </c:pt>
                <c:pt idx="20">
                  <c:v>-41.451620504962897</c:v>
                </c:pt>
                <c:pt idx="21">
                  <c:v>-34.240047205427203</c:v>
                </c:pt>
                <c:pt idx="22">
                  <c:v>21.159005375107498</c:v>
                </c:pt>
                <c:pt idx="23">
                  <c:v>48.239388192145107</c:v>
                </c:pt>
                <c:pt idx="24">
                  <c:v>62.023667452315102</c:v>
                </c:pt>
                <c:pt idx="25">
                  <c:v>58.0406150988861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Sheet12!$E$1</c:f>
              <c:strCache>
                <c:ptCount val="1"/>
                <c:pt idx="0">
                  <c:v>영국</c:v>
                </c:pt>
              </c:strCache>
            </c:strRef>
          </c:tx>
          <c:cat>
            <c:strRef>
              <c:f>Sheet12!$A$2:$A$27</c:f>
              <c:strCach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strCache>
            </c:strRef>
          </c:cat>
          <c:val>
            <c:numRef>
              <c:f>Sheet12!$E$2:$E$27</c:f>
              <c:numCache>
                <c:formatCode>General</c:formatCode>
                <c:ptCount val="26"/>
                <c:pt idx="0">
                  <c:v>-24.863350099978</c:v>
                </c:pt>
                <c:pt idx="1">
                  <c:v>-10.8900618786001</c:v>
                </c:pt>
                <c:pt idx="2">
                  <c:v>-13.628007847296601</c:v>
                </c:pt>
                <c:pt idx="3">
                  <c:v>-9.5776373353528506</c:v>
                </c:pt>
                <c:pt idx="4">
                  <c:v>-6.9808311420614304</c:v>
                </c:pt>
                <c:pt idx="5">
                  <c:v>-4.88652225222281</c:v>
                </c:pt>
                <c:pt idx="6">
                  <c:v>-3.66277103152325</c:v>
                </c:pt>
                <c:pt idx="7">
                  <c:v>2.8980780579898999</c:v>
                </c:pt>
                <c:pt idx="8">
                  <c:v>-11.830609610175101</c:v>
                </c:pt>
                <c:pt idx="9">
                  <c:v>-25.639797947909599</c:v>
                </c:pt>
                <c:pt idx="10">
                  <c:v>-30.386012934183899</c:v>
                </c:pt>
                <c:pt idx="11">
                  <c:v>-37.324484049432002</c:v>
                </c:pt>
                <c:pt idx="12">
                  <c:v>-49.371040590143899</c:v>
                </c:pt>
                <c:pt idx="13">
                  <c:v>-49.262322698928301</c:v>
                </c:pt>
                <c:pt idx="14">
                  <c:v>-64.480055503108403</c:v>
                </c:pt>
                <c:pt idx="15">
                  <c:v>-66.262860832439699</c:v>
                </c:pt>
                <c:pt idx="16">
                  <c:v>-66.780122214191096</c:v>
                </c:pt>
                <c:pt idx="17">
                  <c:v>-79.602740910160605</c:v>
                </c:pt>
                <c:pt idx="18">
                  <c:v>-87.360968648667807</c:v>
                </c:pt>
                <c:pt idx="19">
                  <c:v>-54.226501929539197</c:v>
                </c:pt>
                <c:pt idx="20">
                  <c:v>-66.695906472348497</c:v>
                </c:pt>
                <c:pt idx="21">
                  <c:v>-41.968487460708999</c:v>
                </c:pt>
                <c:pt idx="22">
                  <c:v>-53.552033150655603</c:v>
                </c:pt>
                <c:pt idx="23">
                  <c:v>-53.755818242042899</c:v>
                </c:pt>
                <c:pt idx="24">
                  <c:v>-56.573712233182</c:v>
                </c:pt>
                <c:pt idx="25">
                  <c:v>-56.056482920029801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620032"/>
        <c:axId val="24634112"/>
      </c:lineChart>
      <c:catAx>
        <c:axId val="24620032"/>
        <c:scaling>
          <c:orientation val="minMax"/>
        </c:scaling>
        <c:delete val="0"/>
        <c:axPos val="b"/>
        <c:majorTickMark val="out"/>
        <c:minorTickMark val="none"/>
        <c:tickLblPos val="low"/>
        <c:crossAx val="24634112"/>
        <c:crosses val="autoZero"/>
        <c:auto val="1"/>
        <c:lblAlgn val="ctr"/>
        <c:lblOffset val="100"/>
        <c:noMultiLvlLbl val="0"/>
      </c:catAx>
      <c:valAx>
        <c:axId val="24634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620032"/>
        <c:crosses val="autoZero"/>
        <c:crossBetween val="midCat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FF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Sheet14!$C$106:$C$180</c:f>
              <c:strCache>
                <c:ptCount val="4"/>
                <c:pt idx="0">
                  <c:v>독일</c:v>
                </c:pt>
                <c:pt idx="1">
                  <c:v>이탈리아</c:v>
                </c:pt>
                <c:pt idx="2">
                  <c:v>프랑스</c:v>
                </c:pt>
                <c:pt idx="3">
                  <c:v>영국</c:v>
                </c:pt>
              </c:strCache>
            </c:strRef>
          </c:cat>
          <c:val>
            <c:numRef>
              <c:f>Sheet14!$F$106:$F$180</c:f>
              <c:numCache>
                <c:formatCode>0.0</c:formatCode>
                <c:ptCount val="4"/>
                <c:pt idx="0">
                  <c:v>46.918966257972833</c:v>
                </c:pt>
                <c:pt idx="1">
                  <c:v>30.240910567228791</c:v>
                </c:pt>
                <c:pt idx="2">
                  <c:v>29.992338449124418</c:v>
                </c:pt>
                <c:pt idx="3">
                  <c:v>27.434089153938562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4532096"/>
        <c:axId val="24533632"/>
      </c:barChart>
      <c:catAx>
        <c:axId val="24532096"/>
        <c:scaling>
          <c:orientation val="minMax"/>
        </c:scaling>
        <c:delete val="0"/>
        <c:axPos val="b"/>
        <c:majorTickMark val="out"/>
        <c:minorTickMark val="none"/>
        <c:tickLblPos val="nextTo"/>
        <c:crossAx val="24533632"/>
        <c:crosses val="autoZero"/>
        <c:auto val="1"/>
        <c:lblAlgn val="ctr"/>
        <c:lblOffset val="100"/>
        <c:noMultiLvlLbl val="0"/>
      </c:catAx>
      <c:valAx>
        <c:axId val="24533632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4532096"/>
        <c:crosses val="autoZero"/>
        <c:crossBetween val="between"/>
      </c:valAx>
    </c:plotArea>
    <c:plotVisOnly val="1"/>
    <c:dispBlanksAs val="gap"/>
    <c:showDLblsOverMax val="0"/>
  </c:chart>
  <c:spPr>
    <a:gradFill>
      <a:gsLst>
        <a:gs pos="0">
          <a:srgbClr val="8488C4"/>
        </a:gs>
        <a:gs pos="53000">
          <a:srgbClr val="D4DEFF"/>
        </a:gs>
        <a:gs pos="83000">
          <a:srgbClr val="D4DEFF"/>
        </a:gs>
        <a:gs pos="100000">
          <a:srgbClr val="96AB94"/>
        </a:gs>
      </a:gsLst>
      <a:lin ang="5400000" scaled="0"/>
    </a:gradFill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200">
          <a:latin typeface="HY견고딕" panose="02030600000101010101" pitchFamily="18" charset="-127"/>
          <a:ea typeface="HY견고딕" panose="02030600000101010101" pitchFamily="18" charset="-127"/>
        </a:defRPr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'[oecd-relative unit labour cost.xls]독일의 고용률과 실업률'!$A$2</c:f>
              <c:strCache>
                <c:ptCount val="1"/>
                <c:pt idx="0">
                  <c:v>고용률(좌축)</c:v>
                </c:pt>
              </c:strCache>
            </c:strRef>
          </c:tx>
          <c:spPr>
            <a:ln w="7620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7620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 b="1">
                    <a:solidFill>
                      <a:srgbClr val="00B0F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'[oecd-relative unit labour cost.xls]독일의 고용률과 실업률'!$B$1:$L$1</c:f>
              <c:strCach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strCache>
            </c:strRef>
          </c:cat>
          <c:val>
            <c:numRef>
              <c:f>'[oecd-relative unit labour cost.xls]독일의 고용률과 실업률'!$B$2:$L$2</c:f>
              <c:numCache>
                <c:formatCode>0.0</c:formatCode>
                <c:ptCount val="11"/>
                <c:pt idx="0">
                  <c:v>65.5</c:v>
                </c:pt>
                <c:pt idx="1">
                  <c:v>67.2</c:v>
                </c:pt>
                <c:pt idx="2">
                  <c:v>69</c:v>
                </c:pt>
                <c:pt idx="3">
                  <c:v>70.099999999999994</c:v>
                </c:pt>
                <c:pt idx="4">
                  <c:v>70.3</c:v>
                </c:pt>
                <c:pt idx="5">
                  <c:v>71.3</c:v>
                </c:pt>
                <c:pt idx="6">
                  <c:v>72.7</c:v>
                </c:pt>
                <c:pt idx="7">
                  <c:v>73</c:v>
                </c:pt>
                <c:pt idx="8">
                  <c:v>73.5</c:v>
                </c:pt>
                <c:pt idx="9">
                  <c:v>73.8</c:v>
                </c:pt>
                <c:pt idx="10">
                  <c:v>74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6189184"/>
        <c:axId val="26200320"/>
      </c:lineChart>
      <c:lineChart>
        <c:grouping val="standard"/>
        <c:varyColors val="0"/>
        <c:ser>
          <c:idx val="1"/>
          <c:order val="1"/>
          <c:tx>
            <c:strRef>
              <c:f>'[oecd-relative unit labour cost.xls]독일의 고용률과 실업률'!$A$3</c:f>
              <c:strCache>
                <c:ptCount val="1"/>
                <c:pt idx="0">
                  <c:v>실업률(우축)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3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'[oecd-relative unit labour cost.xls]독일의 고용률과 실업률'!$B$1:$L$1</c:f>
              <c:strCach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strCache>
            </c:strRef>
          </c:cat>
          <c:val>
            <c:numRef>
              <c:f>'[oecd-relative unit labour cost.xls]독일의 고용률과 실업률'!$B$3:$L$3</c:f>
              <c:numCache>
                <c:formatCode>0.0</c:formatCode>
                <c:ptCount val="11"/>
                <c:pt idx="0">
                  <c:v>11.2</c:v>
                </c:pt>
                <c:pt idx="1">
                  <c:v>10.3</c:v>
                </c:pt>
                <c:pt idx="2">
                  <c:v>8.6999999999999993</c:v>
                </c:pt>
                <c:pt idx="3">
                  <c:v>7.5</c:v>
                </c:pt>
                <c:pt idx="4">
                  <c:v>7.7</c:v>
                </c:pt>
                <c:pt idx="5">
                  <c:v>7</c:v>
                </c:pt>
                <c:pt idx="6">
                  <c:v>5.8</c:v>
                </c:pt>
                <c:pt idx="7">
                  <c:v>5.4</c:v>
                </c:pt>
                <c:pt idx="8">
                  <c:v>5.2</c:v>
                </c:pt>
                <c:pt idx="9">
                  <c:v>5</c:v>
                </c:pt>
                <c:pt idx="10">
                  <c:v>4.5999999999999996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6093056"/>
        <c:axId val="26091520"/>
      </c:lineChart>
      <c:catAx>
        <c:axId val="26189184"/>
        <c:scaling>
          <c:orientation val="minMax"/>
        </c:scaling>
        <c:delete val="0"/>
        <c:axPos val="b"/>
        <c:majorTickMark val="out"/>
        <c:minorTickMark val="none"/>
        <c:tickLblPos val="nextTo"/>
        <c:crossAx val="26200320"/>
        <c:crosses val="autoZero"/>
        <c:auto val="1"/>
        <c:lblAlgn val="ctr"/>
        <c:lblOffset val="100"/>
        <c:noMultiLvlLbl val="0"/>
      </c:catAx>
      <c:valAx>
        <c:axId val="26200320"/>
        <c:scaling>
          <c:orientation val="minMax"/>
          <c:min val="64"/>
        </c:scaling>
        <c:delete val="0"/>
        <c:axPos val="l"/>
        <c:numFmt formatCode="0.0" sourceLinked="1"/>
        <c:majorTickMark val="out"/>
        <c:minorTickMark val="none"/>
        <c:tickLblPos val="nextTo"/>
        <c:crossAx val="26189184"/>
        <c:crosses val="autoZero"/>
        <c:crossBetween val="midCat"/>
      </c:valAx>
      <c:valAx>
        <c:axId val="26091520"/>
        <c:scaling>
          <c:orientation val="minMax"/>
          <c:min val="4"/>
        </c:scaling>
        <c:delete val="0"/>
        <c:axPos val="r"/>
        <c:numFmt formatCode="0.0" sourceLinked="1"/>
        <c:majorTickMark val="out"/>
        <c:minorTickMark val="none"/>
        <c:tickLblPos val="nextTo"/>
        <c:crossAx val="26093056"/>
        <c:crosses val="max"/>
        <c:crossBetween val="between"/>
      </c:valAx>
      <c:catAx>
        <c:axId val="26093056"/>
        <c:scaling>
          <c:orientation val="minMax"/>
        </c:scaling>
        <c:delete val="1"/>
        <c:axPos val="b"/>
        <c:majorTickMark val="out"/>
        <c:minorTickMark val="none"/>
        <c:tickLblPos val="nextTo"/>
        <c:crossAx val="26091520"/>
        <c:crosses val="autoZero"/>
        <c:auto val="1"/>
        <c:lblAlgn val="ctr"/>
        <c:lblOffset val="100"/>
        <c:noMultiLvlLbl val="0"/>
      </c:cat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txPr>
        <a:bodyPr/>
        <a:lstStyle/>
        <a:p>
          <a:pPr>
            <a:defRPr>
              <a:latin typeface="HY견고딕" panose="02030600000101010101" pitchFamily="18" charset="-127"/>
              <a:ea typeface="HY견고딕" panose="02030600000101010101" pitchFamily="18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/>
              </a:solidFill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2"/>
              <c:layout/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en-US" altLang="en-US" sz="2400" b="1" smtClean="0"/>
                      <a:t>11</a:t>
                    </a:r>
                    <a:r>
                      <a:rPr lang="ko-KR" altLang="en-US" sz="2400" b="1" dirty="0" err="1" smtClean="0"/>
                      <a:t>만달러</a:t>
                    </a:r>
                    <a:endParaRPr lang="en-US" altLang="en-US" sz="2400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Sheet10!$D$35:$D$60</c:f>
              <c:strCache>
                <c:ptCount val="26"/>
                <c:pt idx="0">
                  <c:v>아일랜드</c:v>
                </c:pt>
                <c:pt idx="1">
                  <c:v>미국</c:v>
                </c:pt>
                <c:pt idx="2">
                  <c:v>한국</c:v>
                </c:pt>
                <c:pt idx="3">
                  <c:v>벨기에</c:v>
                </c:pt>
                <c:pt idx="4">
                  <c:v>네덜란드</c:v>
                </c:pt>
                <c:pt idx="5">
                  <c:v>스웨덴</c:v>
                </c:pt>
                <c:pt idx="6">
                  <c:v>오스트리아</c:v>
                </c:pt>
                <c:pt idx="7">
                  <c:v>핀란드</c:v>
                </c:pt>
                <c:pt idx="8">
                  <c:v>일본</c:v>
                </c:pt>
                <c:pt idx="9">
                  <c:v>덴마크</c:v>
                </c:pt>
                <c:pt idx="10">
                  <c:v>프랑스</c:v>
                </c:pt>
                <c:pt idx="11">
                  <c:v>이스라엘</c:v>
                </c:pt>
                <c:pt idx="12">
                  <c:v>영국</c:v>
                </c:pt>
                <c:pt idx="13">
                  <c:v>독일</c:v>
                </c:pt>
                <c:pt idx="14">
                  <c:v>노르웨이</c:v>
                </c:pt>
                <c:pt idx="15">
                  <c:v>이탈리아</c:v>
                </c:pt>
                <c:pt idx="16">
                  <c:v>슬로바키아</c:v>
                </c:pt>
                <c:pt idx="17">
                  <c:v>뉴질랜드</c:v>
                </c:pt>
                <c:pt idx="18">
                  <c:v>체코</c:v>
                </c:pt>
                <c:pt idx="19">
                  <c:v>룩셈부르크</c:v>
                </c:pt>
                <c:pt idx="20">
                  <c:v>슬로베니아</c:v>
                </c:pt>
                <c:pt idx="21">
                  <c:v>폴란드</c:v>
                </c:pt>
                <c:pt idx="22">
                  <c:v>그리스</c:v>
                </c:pt>
                <c:pt idx="23">
                  <c:v>포르투갈</c:v>
                </c:pt>
                <c:pt idx="24">
                  <c:v>헝가리</c:v>
                </c:pt>
                <c:pt idx="25">
                  <c:v>에스토니아</c:v>
                </c:pt>
              </c:strCache>
            </c:strRef>
          </c:cat>
          <c:val>
            <c:numRef>
              <c:f>Sheet10!$E$35:$E$60</c:f>
              <c:numCache>
                <c:formatCode>General</c:formatCode>
                <c:ptCount val="26"/>
                <c:pt idx="0">
                  <c:v>142961</c:v>
                </c:pt>
                <c:pt idx="1">
                  <c:v>116425</c:v>
                </c:pt>
                <c:pt idx="2">
                  <c:v>110083</c:v>
                </c:pt>
                <c:pt idx="3">
                  <c:v>105269</c:v>
                </c:pt>
                <c:pt idx="4">
                  <c:v>103484</c:v>
                </c:pt>
                <c:pt idx="5">
                  <c:v>99693</c:v>
                </c:pt>
                <c:pt idx="6">
                  <c:v>94234</c:v>
                </c:pt>
                <c:pt idx="7">
                  <c:v>87805</c:v>
                </c:pt>
                <c:pt idx="8">
                  <c:v>86649</c:v>
                </c:pt>
                <c:pt idx="9">
                  <c:v>86498</c:v>
                </c:pt>
                <c:pt idx="10">
                  <c:v>85692</c:v>
                </c:pt>
                <c:pt idx="11">
                  <c:v>85642</c:v>
                </c:pt>
                <c:pt idx="12">
                  <c:v>84710</c:v>
                </c:pt>
                <c:pt idx="13">
                  <c:v>82656</c:v>
                </c:pt>
                <c:pt idx="14">
                  <c:v>80154</c:v>
                </c:pt>
                <c:pt idx="15">
                  <c:v>60298</c:v>
                </c:pt>
                <c:pt idx="16">
                  <c:v>59635</c:v>
                </c:pt>
                <c:pt idx="17">
                  <c:v>58608</c:v>
                </c:pt>
                <c:pt idx="18">
                  <c:v>57578</c:v>
                </c:pt>
                <c:pt idx="19">
                  <c:v>56063</c:v>
                </c:pt>
                <c:pt idx="20">
                  <c:v>54702</c:v>
                </c:pt>
                <c:pt idx="21">
                  <c:v>53379</c:v>
                </c:pt>
                <c:pt idx="22">
                  <c:v>43833</c:v>
                </c:pt>
                <c:pt idx="23">
                  <c:v>43744</c:v>
                </c:pt>
                <c:pt idx="24">
                  <c:v>42133</c:v>
                </c:pt>
                <c:pt idx="25">
                  <c:v>36288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729088"/>
        <c:axId val="26739072"/>
      </c:barChart>
      <c:catAx>
        <c:axId val="267290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26739072"/>
        <c:crosses val="autoZero"/>
        <c:auto val="1"/>
        <c:lblAlgn val="ctr"/>
        <c:lblOffset val="100"/>
        <c:noMultiLvlLbl val="0"/>
      </c:catAx>
      <c:valAx>
        <c:axId val="26739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6729088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/>
              </a:solidFill>
            </a:ln>
            <a:effectLst/>
          </c:spPr>
          <c:invertIfNegative val="0"/>
          <c:dPt>
            <c:idx val="20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20"/>
              <c:layout/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en-US" altLang="en-US" sz="2400" b="1" dirty="0" smtClean="0"/>
                      <a:t>4</a:t>
                    </a:r>
                    <a:r>
                      <a:rPr lang="ko-KR" altLang="en-US" sz="2400" b="1" dirty="0" smtClean="0"/>
                      <a:t>만</a:t>
                    </a:r>
                    <a:r>
                      <a:rPr lang="en-US" altLang="ko-KR" sz="2400" b="1" dirty="0" smtClean="0"/>
                      <a:t>7</a:t>
                    </a:r>
                    <a:r>
                      <a:rPr lang="ko-KR" altLang="en-US" sz="2400" b="1" dirty="0" err="1" smtClean="0"/>
                      <a:t>천달러</a:t>
                    </a:r>
                    <a:endParaRPr lang="en-US" altLang="en-US" sz="2400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Sheet10!$G$35:$G$60</c:f>
              <c:strCache>
                <c:ptCount val="26"/>
                <c:pt idx="0">
                  <c:v>룩셈부르크</c:v>
                </c:pt>
                <c:pt idx="1">
                  <c:v>미국</c:v>
                </c:pt>
                <c:pt idx="2">
                  <c:v>아일랜드</c:v>
                </c:pt>
                <c:pt idx="3">
                  <c:v>벨기에</c:v>
                </c:pt>
                <c:pt idx="4">
                  <c:v>프랑스</c:v>
                </c:pt>
                <c:pt idx="5">
                  <c:v>노르웨이</c:v>
                </c:pt>
                <c:pt idx="6">
                  <c:v>영국</c:v>
                </c:pt>
                <c:pt idx="7">
                  <c:v>오스트리아</c:v>
                </c:pt>
                <c:pt idx="8">
                  <c:v>이탈리아</c:v>
                </c:pt>
                <c:pt idx="9">
                  <c:v>네덜란드</c:v>
                </c:pt>
                <c:pt idx="10">
                  <c:v>스웨덴</c:v>
                </c:pt>
                <c:pt idx="11">
                  <c:v>일본</c:v>
                </c:pt>
                <c:pt idx="12">
                  <c:v>독일</c:v>
                </c:pt>
                <c:pt idx="13">
                  <c:v>그리스</c:v>
                </c:pt>
                <c:pt idx="14">
                  <c:v>핀란드</c:v>
                </c:pt>
                <c:pt idx="15">
                  <c:v>덴마크</c:v>
                </c:pt>
                <c:pt idx="16">
                  <c:v>이스라엘</c:v>
                </c:pt>
                <c:pt idx="17">
                  <c:v>슬로베니아</c:v>
                </c:pt>
                <c:pt idx="18">
                  <c:v>포르투갈</c:v>
                </c:pt>
                <c:pt idx="19">
                  <c:v>뉴질랜드</c:v>
                </c:pt>
                <c:pt idx="20">
                  <c:v>한국</c:v>
                </c:pt>
                <c:pt idx="21">
                  <c:v>체코</c:v>
                </c:pt>
                <c:pt idx="22">
                  <c:v>슬로바키아</c:v>
                </c:pt>
                <c:pt idx="23">
                  <c:v>폴란드</c:v>
                </c:pt>
                <c:pt idx="24">
                  <c:v>헝가리</c:v>
                </c:pt>
                <c:pt idx="25">
                  <c:v>에스토니아</c:v>
                </c:pt>
              </c:strCache>
            </c:strRef>
          </c:cat>
          <c:val>
            <c:numRef>
              <c:f>Sheet10!$H$35:$H$60</c:f>
              <c:numCache>
                <c:formatCode>General</c:formatCode>
                <c:ptCount val="26"/>
                <c:pt idx="0">
                  <c:v>92106</c:v>
                </c:pt>
                <c:pt idx="1">
                  <c:v>88874</c:v>
                </c:pt>
                <c:pt idx="2">
                  <c:v>79114</c:v>
                </c:pt>
                <c:pt idx="3">
                  <c:v>69220</c:v>
                </c:pt>
                <c:pt idx="4">
                  <c:v>68382</c:v>
                </c:pt>
                <c:pt idx="5">
                  <c:v>64984</c:v>
                </c:pt>
                <c:pt idx="6">
                  <c:v>64547</c:v>
                </c:pt>
                <c:pt idx="7">
                  <c:v>63739</c:v>
                </c:pt>
                <c:pt idx="8">
                  <c:v>63241</c:v>
                </c:pt>
                <c:pt idx="9">
                  <c:v>62186</c:v>
                </c:pt>
                <c:pt idx="10">
                  <c:v>61522</c:v>
                </c:pt>
                <c:pt idx="11">
                  <c:v>60794</c:v>
                </c:pt>
                <c:pt idx="12">
                  <c:v>59190</c:v>
                </c:pt>
                <c:pt idx="13">
                  <c:v>58720</c:v>
                </c:pt>
                <c:pt idx="14">
                  <c:v>55268</c:v>
                </c:pt>
                <c:pt idx="15">
                  <c:v>54575</c:v>
                </c:pt>
                <c:pt idx="16">
                  <c:v>52720</c:v>
                </c:pt>
                <c:pt idx="17">
                  <c:v>51522</c:v>
                </c:pt>
                <c:pt idx="18">
                  <c:v>51079</c:v>
                </c:pt>
                <c:pt idx="19">
                  <c:v>47449</c:v>
                </c:pt>
                <c:pt idx="20">
                  <c:v>46988</c:v>
                </c:pt>
                <c:pt idx="21">
                  <c:v>44953</c:v>
                </c:pt>
                <c:pt idx="22">
                  <c:v>44157</c:v>
                </c:pt>
                <c:pt idx="23">
                  <c:v>43009</c:v>
                </c:pt>
                <c:pt idx="24">
                  <c:v>37961</c:v>
                </c:pt>
                <c:pt idx="25">
                  <c:v>37741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845952"/>
        <c:axId val="26847488"/>
      </c:barChart>
      <c:catAx>
        <c:axId val="268459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26847488"/>
        <c:crosses val="autoZero"/>
        <c:auto val="1"/>
        <c:lblAlgn val="ctr"/>
        <c:lblOffset val="100"/>
        <c:noMultiLvlLbl val="0"/>
      </c:catAx>
      <c:valAx>
        <c:axId val="26847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6845952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2400" b="1"/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Sheet10!$A$35:$A$60</c:f>
              <c:strCache>
                <c:ptCount val="26"/>
                <c:pt idx="0">
                  <c:v>한국</c:v>
                </c:pt>
                <c:pt idx="1">
                  <c:v>아일랜드</c:v>
                </c:pt>
                <c:pt idx="2">
                  <c:v>네덜란드</c:v>
                </c:pt>
                <c:pt idx="3">
                  <c:v>스웨덴</c:v>
                </c:pt>
                <c:pt idx="4">
                  <c:v>이스라엘</c:v>
                </c:pt>
                <c:pt idx="5">
                  <c:v>핀란드</c:v>
                </c:pt>
                <c:pt idx="6">
                  <c:v>덴마크</c:v>
                </c:pt>
                <c:pt idx="7">
                  <c:v>벨기에</c:v>
                </c:pt>
                <c:pt idx="8">
                  <c:v>오스트리아</c:v>
                </c:pt>
                <c:pt idx="9">
                  <c:v>일본</c:v>
                </c:pt>
                <c:pt idx="10">
                  <c:v>독일</c:v>
                </c:pt>
                <c:pt idx="11">
                  <c:v>슬로바키아</c:v>
                </c:pt>
                <c:pt idx="12">
                  <c:v>미국</c:v>
                </c:pt>
                <c:pt idx="13">
                  <c:v>영국</c:v>
                </c:pt>
                <c:pt idx="14">
                  <c:v>체코</c:v>
                </c:pt>
                <c:pt idx="15">
                  <c:v>프랑스</c:v>
                </c:pt>
                <c:pt idx="16">
                  <c:v>뉴질랜드</c:v>
                </c:pt>
                <c:pt idx="17">
                  <c:v>폴란드</c:v>
                </c:pt>
                <c:pt idx="18">
                  <c:v>노르웨이</c:v>
                </c:pt>
                <c:pt idx="19">
                  <c:v>헝가리</c:v>
                </c:pt>
                <c:pt idx="20">
                  <c:v>슬로베니아</c:v>
                </c:pt>
                <c:pt idx="21">
                  <c:v>에스토니아</c:v>
                </c:pt>
                <c:pt idx="22">
                  <c:v>이탈리아</c:v>
                </c:pt>
                <c:pt idx="23">
                  <c:v>포르투갈</c:v>
                </c:pt>
                <c:pt idx="24">
                  <c:v>그리스</c:v>
                </c:pt>
                <c:pt idx="25">
                  <c:v>룩셈부르크</c:v>
                </c:pt>
              </c:strCache>
            </c:strRef>
          </c:cat>
          <c:val>
            <c:numRef>
              <c:f>Sheet10!$B$35:$B$60</c:f>
              <c:numCache>
                <c:formatCode>0.00</c:formatCode>
                <c:ptCount val="26"/>
                <c:pt idx="0">
                  <c:v>2.34</c:v>
                </c:pt>
                <c:pt idx="1">
                  <c:v>1.81</c:v>
                </c:pt>
                <c:pt idx="2">
                  <c:v>1.66</c:v>
                </c:pt>
                <c:pt idx="3">
                  <c:v>1.62</c:v>
                </c:pt>
                <c:pt idx="4">
                  <c:v>1.62</c:v>
                </c:pt>
                <c:pt idx="5">
                  <c:v>1.59</c:v>
                </c:pt>
                <c:pt idx="6">
                  <c:v>1.58</c:v>
                </c:pt>
                <c:pt idx="7">
                  <c:v>1.52</c:v>
                </c:pt>
                <c:pt idx="8">
                  <c:v>1.48</c:v>
                </c:pt>
                <c:pt idx="9">
                  <c:v>1.43</c:v>
                </c:pt>
                <c:pt idx="10">
                  <c:v>1.4</c:v>
                </c:pt>
                <c:pt idx="11">
                  <c:v>1.35</c:v>
                </c:pt>
                <c:pt idx="12">
                  <c:v>1.31</c:v>
                </c:pt>
                <c:pt idx="13">
                  <c:v>1.31</c:v>
                </c:pt>
                <c:pt idx="14">
                  <c:v>1.28</c:v>
                </c:pt>
                <c:pt idx="15">
                  <c:v>1.25</c:v>
                </c:pt>
                <c:pt idx="16">
                  <c:v>1.24</c:v>
                </c:pt>
                <c:pt idx="17">
                  <c:v>1.24</c:v>
                </c:pt>
                <c:pt idx="18">
                  <c:v>1.23</c:v>
                </c:pt>
                <c:pt idx="19">
                  <c:v>1.1100000000000001</c:v>
                </c:pt>
                <c:pt idx="20">
                  <c:v>1.06</c:v>
                </c:pt>
                <c:pt idx="21">
                  <c:v>0.96</c:v>
                </c:pt>
                <c:pt idx="22">
                  <c:v>0.95</c:v>
                </c:pt>
                <c:pt idx="23">
                  <c:v>0.86</c:v>
                </c:pt>
                <c:pt idx="24">
                  <c:v>0.75</c:v>
                </c:pt>
                <c:pt idx="25">
                  <c:v>0.61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933504"/>
        <c:axId val="26947584"/>
      </c:barChart>
      <c:catAx>
        <c:axId val="26933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26947584"/>
        <c:crosses val="autoZero"/>
        <c:auto val="1"/>
        <c:lblAlgn val="ctr"/>
        <c:lblOffset val="100"/>
        <c:noMultiLvlLbl val="0"/>
      </c:catAx>
      <c:valAx>
        <c:axId val="26947584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26933504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'업종별 90년대 취업자 이동'!$B$44</c:f>
              <c:strCache>
                <c:ptCount val="1"/>
                <c:pt idx="0">
                  <c:v>천명</c:v>
                </c:pt>
              </c:strCache>
            </c:strRef>
          </c:tx>
          <c:invertIfNegative val="0"/>
          <c:dLbls>
            <c:dLbl>
              <c:idx val="11"/>
              <c:spPr/>
              <c:txPr>
                <a:bodyPr/>
                <a:lstStyle/>
                <a:p>
                  <a:pPr>
                    <a:defRPr sz="2400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spPr/>
              <c:txPr>
                <a:bodyPr/>
                <a:lstStyle/>
                <a:p>
                  <a:pPr>
                    <a:defRPr sz="2400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'업종별 90년대 취업자 이동'!$A$45:$A$57</c:f>
              <c:strCache>
                <c:ptCount val="13"/>
                <c:pt idx="0">
                  <c:v>제조업</c:v>
                </c:pt>
                <c:pt idx="1">
                  <c:v>농림어업</c:v>
                </c:pt>
                <c:pt idx="2">
                  <c:v>광업</c:v>
                </c:pt>
                <c:pt idx="3">
                  <c:v>전기,가스,수도</c:v>
                </c:pt>
                <c:pt idx="4">
                  <c:v>보건,사회복지</c:v>
                </c:pt>
                <c:pt idx="5">
                  <c:v>공공행정</c:v>
                </c:pt>
                <c:pt idx="6">
                  <c:v>운수,창고,통신</c:v>
                </c:pt>
                <c:pt idx="7">
                  <c:v>교육서비스</c:v>
                </c:pt>
                <c:pt idx="8">
                  <c:v>금융,보험</c:v>
                </c:pt>
                <c:pt idx="9">
                  <c:v>건설업</c:v>
                </c:pt>
                <c:pt idx="10">
                  <c:v>부동산,사업서비스</c:v>
                </c:pt>
                <c:pt idx="11">
                  <c:v>숙박,음식</c:v>
                </c:pt>
                <c:pt idx="12">
                  <c:v>도소매</c:v>
                </c:pt>
              </c:strCache>
            </c:strRef>
          </c:cat>
          <c:val>
            <c:numRef>
              <c:f>'업종별 90년대 취업자 이동'!$B$45:$B$57</c:f>
              <c:numCache>
                <c:formatCode>#,##0_ </c:formatCode>
                <c:ptCount val="13"/>
                <c:pt idx="0">
                  <c:v>-443</c:v>
                </c:pt>
                <c:pt idx="1">
                  <c:v>-373</c:v>
                </c:pt>
                <c:pt idx="2">
                  <c:v>-36</c:v>
                </c:pt>
                <c:pt idx="3">
                  <c:v>11</c:v>
                </c:pt>
                <c:pt idx="4">
                  <c:v>42</c:v>
                </c:pt>
                <c:pt idx="5">
                  <c:v>89</c:v>
                </c:pt>
                <c:pt idx="6">
                  <c:v>144</c:v>
                </c:pt>
                <c:pt idx="7">
                  <c:v>185</c:v>
                </c:pt>
                <c:pt idx="8">
                  <c:v>196</c:v>
                </c:pt>
                <c:pt idx="9">
                  <c:v>339</c:v>
                </c:pt>
                <c:pt idx="10">
                  <c:v>460</c:v>
                </c:pt>
                <c:pt idx="11">
                  <c:v>679</c:v>
                </c:pt>
                <c:pt idx="12">
                  <c:v>709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7164672"/>
        <c:axId val="27166208"/>
      </c:barChart>
      <c:catAx>
        <c:axId val="27164672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4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27166208"/>
        <c:crosses val="autoZero"/>
        <c:auto val="1"/>
        <c:lblAlgn val="ctr"/>
        <c:lblOffset val="100"/>
        <c:noMultiLvlLbl val="0"/>
      </c:catAx>
      <c:valAx>
        <c:axId val="27166208"/>
        <c:scaling>
          <c:orientation val="minMax"/>
        </c:scaling>
        <c:delete val="0"/>
        <c:axPos val="l"/>
        <c:majorGridlines/>
        <c:numFmt formatCode="0_ " sourceLinked="0"/>
        <c:majorTickMark val="out"/>
        <c:minorTickMark val="none"/>
        <c:tickLblPos val="nextTo"/>
        <c:crossAx val="27164672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0"/>
              <c:spPr/>
              <c:txPr>
                <a:bodyPr/>
                <a:lstStyle/>
                <a:p>
                  <a:pPr>
                    <a:defRPr sz="2400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spPr/>
              <c:txPr>
                <a:bodyPr/>
                <a:lstStyle/>
                <a:p>
                  <a:pPr>
                    <a:defRPr sz="2400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'업종별 생산성'!$A$28:$A$40</c:f>
              <c:strCache>
                <c:ptCount val="13"/>
                <c:pt idx="0">
                  <c:v>전기,가스,수도</c:v>
                </c:pt>
                <c:pt idx="1">
                  <c:v>광업</c:v>
                </c:pt>
                <c:pt idx="2">
                  <c:v>공공행정</c:v>
                </c:pt>
                <c:pt idx="3">
                  <c:v>제조업</c:v>
                </c:pt>
                <c:pt idx="4">
                  <c:v>금융,보험</c:v>
                </c:pt>
                <c:pt idx="5">
                  <c:v>부동산,사업지원서비스</c:v>
                </c:pt>
                <c:pt idx="6">
                  <c:v>운수,창고,통신</c:v>
                </c:pt>
                <c:pt idx="7">
                  <c:v>교육서비스</c:v>
                </c:pt>
                <c:pt idx="8">
                  <c:v>건설업</c:v>
                </c:pt>
                <c:pt idx="9">
                  <c:v>보건,사회복지</c:v>
                </c:pt>
                <c:pt idx="10">
                  <c:v>도소매</c:v>
                </c:pt>
                <c:pt idx="11">
                  <c:v>농림어업</c:v>
                </c:pt>
                <c:pt idx="12">
                  <c:v>숙박,음식</c:v>
                </c:pt>
              </c:strCache>
            </c:strRef>
          </c:cat>
          <c:val>
            <c:numRef>
              <c:f>'업종별 생산성'!$B$28:$B$40</c:f>
              <c:numCache>
                <c:formatCode>_-* #,##0.0_-;\-* #,##0.0_-;_-* "-"_-;_-@_-</c:formatCode>
                <c:ptCount val="13"/>
                <c:pt idx="0">
                  <c:v>185.28623774509805</c:v>
                </c:pt>
                <c:pt idx="1">
                  <c:v>156.39348101265821</c:v>
                </c:pt>
                <c:pt idx="2">
                  <c:v>97.127231486276528</c:v>
                </c:pt>
                <c:pt idx="3">
                  <c:v>96.486615678776289</c:v>
                </c:pt>
                <c:pt idx="4">
                  <c:v>83.915841148546946</c:v>
                </c:pt>
                <c:pt idx="5">
                  <c:v>73.994460281332778</c:v>
                </c:pt>
                <c:pt idx="6">
                  <c:v>46.245763074146197</c:v>
                </c:pt>
                <c:pt idx="7">
                  <c:v>40.967708988956907</c:v>
                </c:pt>
                <c:pt idx="8">
                  <c:v>36.634997719238228</c:v>
                </c:pt>
                <c:pt idx="9">
                  <c:v>34.007783926388264</c:v>
                </c:pt>
                <c:pt idx="10">
                  <c:v>31.833210372434898</c:v>
                </c:pt>
                <c:pt idx="11">
                  <c:v>20.023166239063219</c:v>
                </c:pt>
                <c:pt idx="12">
                  <c:v>17.138576503425526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7465600"/>
        <c:axId val="27467136"/>
      </c:barChart>
      <c:catAx>
        <c:axId val="274656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27467136"/>
        <c:crosses val="autoZero"/>
        <c:auto val="1"/>
        <c:lblAlgn val="ctr"/>
        <c:lblOffset val="100"/>
        <c:noMultiLvlLbl val="0"/>
      </c:catAx>
      <c:valAx>
        <c:axId val="27467136"/>
        <c:scaling>
          <c:orientation val="minMax"/>
        </c:scaling>
        <c:delete val="0"/>
        <c:axPos val="l"/>
        <c:majorGridlines/>
        <c:numFmt formatCode="_-* #,##0.0_-;\-* #,##0.0_-;_-* &quot;-&quot;_-;_-@_-" sourceLinked="1"/>
        <c:majorTickMark val="out"/>
        <c:minorTickMark val="none"/>
        <c:tickLblPos val="nextTo"/>
        <c:crossAx val="27465600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8623797025371834E-2"/>
          <c:y val="3.9790621288998677E-2"/>
          <c:w val="0.31701990376202976"/>
          <c:h val="0.6924665404136874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'[kosis-산업, 종사자규모별 사업체 수.xlsx]Sheet2'!$A$70</c:f>
              <c:strCache>
                <c:ptCount val="1"/>
                <c:pt idx="0">
                  <c:v>공공행정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수.xlsx]Sheet2'!$B$70:$H$70</c:f>
              <c:numCache>
                <c:formatCode>0.0%</c:formatCode>
                <c:ptCount val="7"/>
                <c:pt idx="0">
                  <c:v>6.0390544879497954E-4</c:v>
                </c:pt>
                <c:pt idx="1">
                  <c:v>3.7537754875565719E-3</c:v>
                </c:pt>
                <c:pt idx="2">
                  <c:v>2.3604951101378811E-2</c:v>
                </c:pt>
                <c:pt idx="3">
                  <c:v>3.1669580707947086E-2</c:v>
                </c:pt>
                <c:pt idx="4">
                  <c:v>2.9611093733708686E-2</c:v>
                </c:pt>
                <c:pt idx="5">
                  <c:v>4.7099326106065043E-2</c:v>
                </c:pt>
                <c:pt idx="6">
                  <c:v>0.13802083333333334</c:v>
                </c:pt>
              </c:numCache>
            </c:numRef>
          </c:val>
        </c:ser>
        <c:ser>
          <c:idx val="1"/>
          <c:order val="1"/>
          <c:tx>
            <c:strRef>
              <c:f>'[kosis-산업, 종사자규모별 사업체 수.xlsx]Sheet2'!$A$71</c:f>
              <c:strCache>
                <c:ptCount val="1"/>
                <c:pt idx="0">
                  <c:v>전기,가스,수도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수.xlsx]Sheet2'!$B$71:$H$71</c:f>
              <c:numCache>
                <c:formatCode>0.0%</c:formatCode>
                <c:ptCount val="7"/>
                <c:pt idx="0">
                  <c:v>2.1872216574946377E-4</c:v>
                </c:pt>
                <c:pt idx="1">
                  <c:v>6.6583678313985467E-4</c:v>
                </c:pt>
                <c:pt idx="2">
                  <c:v>9.7735384539251883E-4</c:v>
                </c:pt>
                <c:pt idx="3">
                  <c:v>4.1126469391570171E-3</c:v>
                </c:pt>
                <c:pt idx="4">
                  <c:v>7.7850762867966499E-3</c:v>
                </c:pt>
                <c:pt idx="5">
                  <c:v>7.3981834163492528E-3</c:v>
                </c:pt>
                <c:pt idx="6">
                  <c:v>8.3912037037037045E-3</c:v>
                </c:pt>
              </c:numCache>
            </c:numRef>
          </c:val>
        </c:ser>
        <c:ser>
          <c:idx val="2"/>
          <c:order val="2"/>
          <c:tx>
            <c:strRef>
              <c:f>'[kosis-산업, 종사자규모별 사업체 수.xlsx]Sheet2'!$A$72</c:f>
              <c:strCache>
                <c:ptCount val="1"/>
                <c:pt idx="0">
                  <c:v>시설관리,사업지원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수.xlsx]Sheet2'!$B$72:$H$72</c:f>
              <c:numCache>
                <c:formatCode>0.0%</c:formatCode>
                <c:ptCount val="7"/>
                <c:pt idx="0">
                  <c:v>1.034252600874308E-2</c:v>
                </c:pt>
                <c:pt idx="1">
                  <c:v>1.6696581072865705E-2</c:v>
                </c:pt>
                <c:pt idx="2">
                  <c:v>2.5460686250858278E-2</c:v>
                </c:pt>
                <c:pt idx="3">
                  <c:v>4.4920221247209666E-2</c:v>
                </c:pt>
                <c:pt idx="4">
                  <c:v>5.9430716296527998E-2</c:v>
                </c:pt>
                <c:pt idx="5">
                  <c:v>9.5590389686492819E-2</c:v>
                </c:pt>
                <c:pt idx="6">
                  <c:v>0.1701388888888889</c:v>
                </c:pt>
              </c:numCache>
            </c:numRef>
          </c:val>
        </c:ser>
        <c:ser>
          <c:idx val="3"/>
          <c:order val="3"/>
          <c:tx>
            <c:strRef>
              <c:f>'[kosis-산업, 종사자규모별 사업체 수.xlsx]Sheet2'!$A$73</c:f>
              <c:strCache>
                <c:ptCount val="1"/>
                <c:pt idx="0">
                  <c:v>정보통신서비스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수.xlsx]Sheet2'!$B$73:$H$73</c:f>
              <c:numCache>
                <c:formatCode>0.0%</c:formatCode>
                <c:ptCount val="7"/>
                <c:pt idx="0">
                  <c:v>7.5633350678409698E-3</c:v>
                </c:pt>
                <c:pt idx="1">
                  <c:v>1.9335803684296868E-2</c:v>
                </c:pt>
                <c:pt idx="2">
                  <c:v>2.6475154799240386E-2</c:v>
                </c:pt>
                <c:pt idx="3">
                  <c:v>3.3385016329627551E-2</c:v>
                </c:pt>
                <c:pt idx="4">
                  <c:v>3.6840093142877006E-2</c:v>
                </c:pt>
                <c:pt idx="5">
                  <c:v>4.973630237327864E-2</c:v>
                </c:pt>
                <c:pt idx="6">
                  <c:v>4.3113425925925923E-2</c:v>
                </c:pt>
              </c:numCache>
            </c:numRef>
          </c:val>
        </c:ser>
        <c:ser>
          <c:idx val="4"/>
          <c:order val="4"/>
          <c:tx>
            <c:strRef>
              <c:f>'[kosis-산업, 종사자규모별 사업체 수.xlsx]Sheet2'!$A$74</c:f>
              <c:strCache>
                <c:ptCount val="1"/>
                <c:pt idx="0">
                  <c:v>금융,보험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수.xlsx]Sheet2'!$B$74:$H$74</c:f>
              <c:numCache>
                <c:formatCode>0.0%</c:formatCode>
                <c:ptCount val="7"/>
                <c:pt idx="0">
                  <c:v>3.9415153703937292E-3</c:v>
                </c:pt>
                <c:pt idx="1">
                  <c:v>2.4515338370533345E-2</c:v>
                </c:pt>
                <c:pt idx="2">
                  <c:v>6.6534290892670461E-2</c:v>
                </c:pt>
                <c:pt idx="3">
                  <c:v>7.5303225238896404E-2</c:v>
                </c:pt>
                <c:pt idx="4">
                  <c:v>4.9212803670107393E-2</c:v>
                </c:pt>
                <c:pt idx="5">
                  <c:v>2.6736009375915616E-2</c:v>
                </c:pt>
                <c:pt idx="6">
                  <c:v>4.1666666666666664E-2</c:v>
                </c:pt>
              </c:numCache>
            </c:numRef>
          </c:val>
        </c:ser>
        <c:ser>
          <c:idx val="5"/>
          <c:order val="5"/>
          <c:tx>
            <c:strRef>
              <c:f>'[kosis-산업, 종사자규모별 사업체 수.xlsx]Sheet2'!$A$75</c:f>
              <c:strCache>
                <c:ptCount val="1"/>
                <c:pt idx="0">
                  <c:v>전문과학기술서비스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수.xlsx]Sheet2'!$B$75:$H$75</c:f>
              <c:numCache>
                <c:formatCode>0.0%</c:formatCode>
                <c:ptCount val="7"/>
                <c:pt idx="0">
                  <c:v>2.0147279376919264E-2</c:v>
                </c:pt>
                <c:pt idx="1">
                  <c:v>4.8673633828368507E-2</c:v>
                </c:pt>
                <c:pt idx="2">
                  <c:v>4.6350078250165468E-2</c:v>
                </c:pt>
                <c:pt idx="3">
                  <c:v>4.4744279132165519E-2</c:v>
                </c:pt>
                <c:pt idx="4">
                  <c:v>4.1253953359051888E-2</c:v>
                </c:pt>
                <c:pt idx="5">
                  <c:v>5.1933782595956636E-2</c:v>
                </c:pt>
                <c:pt idx="6">
                  <c:v>8.3622685185185189E-2</c:v>
                </c:pt>
              </c:numCache>
            </c:numRef>
          </c:val>
        </c:ser>
        <c:ser>
          <c:idx val="6"/>
          <c:order val="6"/>
          <c:tx>
            <c:strRef>
              <c:f>'[kosis-산업, 종사자규모별 사업체 수.xlsx]Sheet2'!$A$76</c:f>
              <c:strCache>
                <c:ptCount val="1"/>
                <c:pt idx="0">
                  <c:v>광업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수.xlsx]Sheet2'!$B$76:$H$76</c:f>
              <c:numCache>
                <c:formatCode>0.0%</c:formatCode>
                <c:ptCount val="7"/>
                <c:pt idx="0">
                  <c:v>4.390573268215637E-4</c:v>
                </c:pt>
                <c:pt idx="1">
                  <c:v>7.3579789441179588E-4</c:v>
                </c:pt>
                <c:pt idx="2">
                  <c:v>1.0886979543612868E-3</c:v>
                </c:pt>
                <c:pt idx="3">
                  <c:v>1.6054717997778731E-3</c:v>
                </c:pt>
                <c:pt idx="4">
                  <c:v>5.9083168248010292E-4</c:v>
                </c:pt>
                <c:pt idx="5">
                  <c:v>2.9299736302373279E-4</c:v>
                </c:pt>
                <c:pt idx="6">
                  <c:v>1.1574074074074073E-3</c:v>
                </c:pt>
              </c:numCache>
            </c:numRef>
          </c:val>
        </c:ser>
        <c:ser>
          <c:idx val="7"/>
          <c:order val="7"/>
          <c:tx>
            <c:strRef>
              <c:f>'[kosis-산업, 종사자규모별 사업체 수.xlsx]Sheet2'!$A$77</c:f>
              <c:strCache>
                <c:ptCount val="1"/>
                <c:pt idx="0">
                  <c:v>제조업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수.xlsx]Sheet2'!$B$77:$H$77</c:f>
              <c:numCache>
                <c:formatCode>0.0%</c:formatCode>
                <c:ptCount val="7"/>
                <c:pt idx="0">
                  <c:v>8.0627506796355788E-2</c:v>
                </c:pt>
                <c:pt idx="1">
                  <c:v>0.18955601231315558</c:v>
                </c:pt>
                <c:pt idx="2">
                  <c:v>0.20937022534810498</c:v>
                </c:pt>
                <c:pt idx="3">
                  <c:v>0.26350630642518613</c:v>
                </c:pt>
                <c:pt idx="4">
                  <c:v>0.23025058214298127</c:v>
                </c:pt>
                <c:pt idx="5">
                  <c:v>0.25857017286844419</c:v>
                </c:pt>
                <c:pt idx="6">
                  <c:v>0.20283564814814814</c:v>
                </c:pt>
              </c:numCache>
            </c:numRef>
          </c:val>
        </c:ser>
        <c:ser>
          <c:idx val="8"/>
          <c:order val="8"/>
          <c:tx>
            <c:strRef>
              <c:f>'[kosis-산업, 종사자규모별 사업체 수.xlsx]Sheet2'!$A$78</c:f>
              <c:strCache>
                <c:ptCount val="1"/>
                <c:pt idx="0">
                  <c:v>건설업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수.xlsx]Sheet2'!$B$78:$H$78</c:f>
              <c:numCache>
                <c:formatCode>0.0%</c:formatCode>
                <c:ptCount val="7"/>
                <c:pt idx="0">
                  <c:v>2.5435968440778715E-2</c:v>
                </c:pt>
                <c:pt idx="1">
                  <c:v>6.6805623908365419E-2</c:v>
                </c:pt>
                <c:pt idx="2">
                  <c:v>8.0910052517304737E-2</c:v>
                </c:pt>
                <c:pt idx="3">
                  <c:v>6.6165231638790845E-2</c:v>
                </c:pt>
                <c:pt idx="4">
                  <c:v>5.0776769888437073E-2</c:v>
                </c:pt>
                <c:pt idx="5">
                  <c:v>6.5338411954292408E-2</c:v>
                </c:pt>
                <c:pt idx="6">
                  <c:v>6.5393518518518517E-2</c:v>
                </c:pt>
              </c:numCache>
            </c:numRef>
          </c:val>
        </c:ser>
        <c:ser>
          <c:idx val="9"/>
          <c:order val="9"/>
          <c:tx>
            <c:strRef>
              <c:f>'[kosis-산업, 종사자규모별 사업체 수.xlsx]Sheet2'!$A$79</c:f>
              <c:strCache>
                <c:ptCount val="1"/>
                <c:pt idx="0">
                  <c:v>보건,사회복지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수.xlsx]Sheet2'!$B$79:$H$79</c:f>
              <c:numCache>
                <c:formatCode>0.0%</c:formatCode>
                <c:ptCount val="7"/>
                <c:pt idx="0">
                  <c:v>2.0172442103952387E-2</c:v>
                </c:pt>
                <c:pt idx="1">
                  <c:v>0.10354244468247305</c:v>
                </c:pt>
                <c:pt idx="2">
                  <c:v>9.7828171296725872E-2</c:v>
                </c:pt>
                <c:pt idx="3">
                  <c:v>7.1707408262681571E-2</c:v>
                </c:pt>
                <c:pt idx="4">
                  <c:v>8.2229868279289617E-2</c:v>
                </c:pt>
                <c:pt idx="5">
                  <c:v>8.2625256372692649E-2</c:v>
                </c:pt>
                <c:pt idx="6">
                  <c:v>6.4814814814814811E-2</c:v>
                </c:pt>
              </c:numCache>
            </c:numRef>
          </c:val>
        </c:ser>
        <c:ser>
          <c:idx val="10"/>
          <c:order val="10"/>
          <c:tx>
            <c:strRef>
              <c:f>'[kosis-산업, 종사자규모별 사업체 수.xlsx]Sheet2'!$A$80</c:f>
              <c:strCache>
                <c:ptCount val="1"/>
                <c:pt idx="0">
                  <c:v>교육서비스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수.xlsx]Sheet2'!$B$80:$H$80</c:f>
              <c:numCache>
                <c:formatCode>0.0%</c:formatCode>
                <c:ptCount val="7"/>
                <c:pt idx="0">
                  <c:v>4.2888255232637479E-2</c:v>
                </c:pt>
                <c:pt idx="1">
                  <c:v>4.4635188991498521E-2</c:v>
                </c:pt>
                <c:pt idx="2">
                  <c:v>5.5882371134658326E-2</c:v>
                </c:pt>
                <c:pt idx="3">
                  <c:v>8.2373898987233199E-2</c:v>
                </c:pt>
                <c:pt idx="4">
                  <c:v>0.20908490598825288</c:v>
                </c:pt>
                <c:pt idx="5">
                  <c:v>8.3870495165543513E-2</c:v>
                </c:pt>
                <c:pt idx="6">
                  <c:v>7.3784722222222224E-2</c:v>
                </c:pt>
              </c:numCache>
            </c:numRef>
          </c:val>
        </c:ser>
        <c:ser>
          <c:idx val="11"/>
          <c:order val="11"/>
          <c:tx>
            <c:strRef>
              <c:f>'[kosis-산업, 종사자규모별 사업체 수.xlsx]Sheet2'!$A$81</c:f>
              <c:strCache>
                <c:ptCount val="1"/>
                <c:pt idx="0">
                  <c:v>운수업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수.xlsx]Sheet2'!$B$81:$H$81</c:f>
              <c:numCache>
                <c:formatCode>0.0%</c:formatCode>
                <c:ptCount val="7"/>
                <c:pt idx="0">
                  <c:v>0.11533110116287285</c:v>
                </c:pt>
                <c:pt idx="1">
                  <c:v>2.164934526049658E-2</c:v>
                </c:pt>
                <c:pt idx="2">
                  <c:v>3.215370435664755E-2</c:v>
                </c:pt>
                <c:pt idx="3">
                  <c:v>4.463431531026292E-2</c:v>
                </c:pt>
                <c:pt idx="4">
                  <c:v>6.0021547979008098E-2</c:v>
                </c:pt>
                <c:pt idx="5">
                  <c:v>9.478464693817755E-2</c:v>
                </c:pt>
                <c:pt idx="6">
                  <c:v>3.6458333333333336E-2</c:v>
                </c:pt>
              </c:numCache>
            </c:numRef>
          </c:val>
        </c:ser>
        <c:ser>
          <c:idx val="12"/>
          <c:order val="12"/>
          <c:tx>
            <c:strRef>
              <c:f>'[kosis-산업, 종사자규모별 사업체 수.xlsx]Sheet2'!$A$82</c:f>
              <c:strCache>
                <c:ptCount val="1"/>
                <c:pt idx="0">
                  <c:v>예술,스포츠,여가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수.xlsx]Sheet2'!$B$82:$H$82</c:f>
              <c:numCache>
                <c:formatCode>0.0%</c:formatCode>
                <c:ptCount val="7"/>
                <c:pt idx="0">
                  <c:v>2.9950419749772809E-2</c:v>
                </c:pt>
                <c:pt idx="1">
                  <c:v>1.6341950612280345E-2</c:v>
                </c:pt>
                <c:pt idx="2">
                  <c:v>1.3045818100840647E-2</c:v>
                </c:pt>
                <c:pt idx="3">
                  <c:v>1.312968033516973E-2</c:v>
                </c:pt>
                <c:pt idx="4">
                  <c:v>1.1712369235046744E-2</c:v>
                </c:pt>
                <c:pt idx="5">
                  <c:v>2.5417521242308821E-2</c:v>
                </c:pt>
                <c:pt idx="6">
                  <c:v>9.5486111111111119E-3</c:v>
                </c:pt>
              </c:numCache>
            </c:numRef>
          </c:val>
        </c:ser>
        <c:ser>
          <c:idx val="13"/>
          <c:order val="13"/>
          <c:tx>
            <c:strRef>
              <c:f>'[kosis-산업, 종사자규모별 사업체 수.xlsx]Sheet2'!$A$83</c:f>
              <c:strCache>
                <c:ptCount val="1"/>
                <c:pt idx="0">
                  <c:v>농림어업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수.xlsx]Sheet2'!$B$83:$H$83</c:f>
              <c:numCache>
                <c:formatCode>0.0%</c:formatCode>
                <c:ptCount val="7"/>
                <c:pt idx="0">
                  <c:v>4.0324883065904083E-4</c:v>
                </c:pt>
                <c:pt idx="1">
                  <c:v>2.1929189705584343E-3</c:v>
                </c:pt>
                <c:pt idx="2">
                  <c:v>3.2784654307470573E-3</c:v>
                </c:pt>
                <c:pt idx="3">
                  <c:v>4.4315420226745403E-3</c:v>
                </c:pt>
                <c:pt idx="4">
                  <c:v>2.4675911444757238E-3</c:v>
                </c:pt>
                <c:pt idx="5">
                  <c:v>1.4649868151186639E-3</c:v>
                </c:pt>
                <c:pt idx="6">
                  <c:v>2.8935185185185184E-4</c:v>
                </c:pt>
              </c:numCache>
            </c:numRef>
          </c:val>
        </c:ser>
        <c:ser>
          <c:idx val="14"/>
          <c:order val="14"/>
          <c:tx>
            <c:strRef>
              <c:f>'[kosis-산업, 종사자규모별 사업체 수.xlsx]Sheet2'!$A$84</c:f>
              <c:strCache>
                <c:ptCount val="1"/>
                <c:pt idx="0">
                  <c:v>하수·폐기물, 환경복원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수.xlsx]Sheet2'!$B$84:$H$84</c:f>
              <c:numCache>
                <c:formatCode>0.0%</c:formatCode>
                <c:ptCount val="7"/>
                <c:pt idx="0">
                  <c:v>1.1674860145240551E-3</c:v>
                </c:pt>
                <c:pt idx="1">
                  <c:v>4.4919858340811934E-3</c:v>
                </c:pt>
                <c:pt idx="2">
                  <c:v>7.2002523799803292E-3</c:v>
                </c:pt>
                <c:pt idx="3">
                  <c:v>9.6988090918087941E-3</c:v>
                </c:pt>
                <c:pt idx="4">
                  <c:v>6.7771869460952977E-3</c:v>
                </c:pt>
                <c:pt idx="5">
                  <c:v>2.7102256079695282E-3</c:v>
                </c:pt>
                <c:pt idx="6">
                  <c:v>5.7870370370370367E-4</c:v>
                </c:pt>
              </c:numCache>
            </c:numRef>
          </c:val>
        </c:ser>
        <c:ser>
          <c:idx val="15"/>
          <c:order val="15"/>
          <c:tx>
            <c:strRef>
              <c:f>'[kosis-산업, 종사자규모별 사업체 수.xlsx]Sheet2'!$A$85</c:f>
              <c:strCache>
                <c:ptCount val="1"/>
                <c:pt idx="0">
                  <c:v>부동산,임대</c:v>
                </c:pt>
              </c:strCache>
            </c:strRef>
          </c:tx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수.xlsx]Sheet2'!$B$85:$H$85</c:f>
              <c:numCache>
                <c:formatCode>0.0%</c:formatCode>
                <c:ptCount val="7"/>
                <c:pt idx="0">
                  <c:v>3.7962812715435688E-2</c:v>
                </c:pt>
                <c:pt idx="1">
                  <c:v>3.5682579200802866E-2</c:v>
                </c:pt>
                <c:pt idx="2">
                  <c:v>3.6749741743525029E-2</c:v>
                </c:pt>
                <c:pt idx="3">
                  <c:v>2.5390646477308966E-2</c:v>
                </c:pt>
                <c:pt idx="4">
                  <c:v>1.0322177040975915E-2</c:v>
                </c:pt>
                <c:pt idx="5">
                  <c:v>1.0474655728098447E-2</c:v>
                </c:pt>
                <c:pt idx="6">
                  <c:v>7.8125E-3</c:v>
                </c:pt>
              </c:numCache>
            </c:numRef>
          </c:val>
        </c:ser>
        <c:ser>
          <c:idx val="16"/>
          <c:order val="16"/>
          <c:tx>
            <c:strRef>
              <c:f>'[kosis-산업, 종사자규모별 사업체 수.xlsx]Sheet2'!$A$86</c:f>
              <c:strCache>
                <c:ptCount val="1"/>
                <c:pt idx="0">
                  <c:v>도소매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수.xlsx]Sheet2'!$B$86:$H$86</c:f>
              <c:numCache>
                <c:formatCode>0.0%</c:formatCode>
                <c:ptCount val="7"/>
                <c:pt idx="0">
                  <c:v>0.28477593720673727</c:v>
                </c:pt>
                <c:pt idx="1">
                  <c:v>0.18903733510889809</c:v>
                </c:pt>
                <c:pt idx="2">
                  <c:v>0.14587315431674924</c:v>
                </c:pt>
                <c:pt idx="3">
                  <c:v>0.10524637394297276</c:v>
                </c:pt>
                <c:pt idx="4">
                  <c:v>6.1620269002189552E-2</c:v>
                </c:pt>
                <c:pt idx="5">
                  <c:v>7.0099619103428074E-2</c:v>
                </c:pt>
                <c:pt idx="6">
                  <c:v>3.5590277777777776E-2</c:v>
                </c:pt>
              </c:numCache>
            </c:numRef>
          </c:val>
        </c:ser>
        <c:ser>
          <c:idx val="17"/>
          <c:order val="17"/>
          <c:tx>
            <c:strRef>
              <c:f>'[kosis-산업, 종사자규모별 사업체 수.xlsx]Sheet2'!$A$87</c:f>
              <c:strCache>
                <c:ptCount val="1"/>
                <c:pt idx="0">
                  <c:v>숙박,음식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수.xlsx]Sheet2'!$B$87:$H$87</c:f>
              <c:numCache>
                <c:formatCode>0.0%</c:formatCode>
                <c:ptCount val="7"/>
                <c:pt idx="0">
                  <c:v>0.19910233584304651</c:v>
                </c:pt>
                <c:pt idx="1">
                  <c:v>0.16593328122436771</c:v>
                </c:pt>
                <c:pt idx="2">
                  <c:v>8.155955981962254E-2</c:v>
                </c:pt>
                <c:pt idx="3">
                  <c:v>3.6013151673099549E-2</c:v>
                </c:pt>
                <c:pt idx="4">
                  <c:v>2.5892329614569214E-2</c:v>
                </c:pt>
                <c:pt idx="5">
                  <c:v>1.1353647817169646E-2</c:v>
                </c:pt>
                <c:pt idx="6">
                  <c:v>1.1574074074074073E-2</c:v>
                </c:pt>
              </c:numCache>
            </c:numRef>
          </c:val>
        </c:ser>
        <c:ser>
          <c:idx val="18"/>
          <c:order val="18"/>
          <c:tx>
            <c:strRef>
              <c:f>'[kosis-산업, 종사자규모별 사업체 수.xlsx]Sheet2'!$A$88</c:f>
              <c:strCache>
                <c:ptCount val="1"/>
                <c:pt idx="0">
                  <c:v>기타개인서비스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strRef>
              <c:f>'[kosis-산업, 종사자규모별 사업체 수.xlsx]Sheet2'!$B$69:$H$69</c:f>
              <c:strCache>
                <c:ptCount val="7"/>
                <c:pt idx="0">
                  <c:v>1 - 4명</c:v>
                </c:pt>
                <c:pt idx="1">
                  <c:v>5 - 9명</c:v>
                </c:pt>
                <c:pt idx="2">
                  <c:v>10 - 19명</c:v>
                </c:pt>
                <c:pt idx="3">
                  <c:v>20 - 49명</c:v>
                </c:pt>
                <c:pt idx="4">
                  <c:v>50 - 99명</c:v>
                </c:pt>
                <c:pt idx="5">
                  <c:v>100 - 299명</c:v>
                </c:pt>
                <c:pt idx="6">
                  <c:v>300명초과</c:v>
                </c:pt>
              </c:strCache>
            </c:strRef>
          </c:cat>
          <c:val>
            <c:numRef>
              <c:f>'[kosis-산업, 종사자규모별 사업체 수.xlsx]Sheet2'!$B$88:$H$88</c:f>
              <c:numCache>
                <c:formatCode>0.0%</c:formatCode>
                <c:ptCount val="7"/>
                <c:pt idx="0">
                  <c:v>0.11892614513796433</c:v>
                </c:pt>
                <c:pt idx="1">
                  <c:v>4.5754566771849581E-2</c:v>
                </c:pt>
                <c:pt idx="2">
                  <c:v>4.5657270461026467E-2</c:v>
                </c:pt>
                <c:pt idx="3">
                  <c:v>4.1962194438029891E-2</c:v>
                </c:pt>
                <c:pt idx="4">
                  <c:v>2.4119834567128906E-2</c:v>
                </c:pt>
                <c:pt idx="5">
                  <c:v>1.4503369469674773E-2</c:v>
                </c:pt>
                <c:pt idx="6">
                  <c:v>5.208333333333333E-3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7382528"/>
        <c:axId val="27384064"/>
      </c:barChart>
      <c:catAx>
        <c:axId val="273825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27384064"/>
        <c:crosses val="autoZero"/>
        <c:auto val="1"/>
        <c:lblAlgn val="ctr"/>
        <c:lblOffset val="100"/>
        <c:noMultiLvlLbl val="0"/>
      </c:catAx>
      <c:valAx>
        <c:axId val="2738406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7382528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r"/>
      <c:legendEntry>
        <c:idx val="0"/>
        <c:txPr>
          <a:bodyPr/>
          <a:lstStyle/>
          <a:p>
            <a:pPr>
              <a:defRPr sz="1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</c:legendEntry>
      <c:legendEntry>
        <c:idx val="1"/>
        <c:txPr>
          <a:bodyPr/>
          <a:lstStyle/>
          <a:p>
            <a:pPr>
              <a:defRPr sz="1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</c:legendEntry>
      <c:legendEntry>
        <c:idx val="2"/>
        <c:txPr>
          <a:bodyPr/>
          <a:lstStyle/>
          <a:p>
            <a:pPr>
              <a:defRPr sz="1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</c:legendEntry>
      <c:layout>
        <c:manualLayout>
          <c:xMode val="edge"/>
          <c:yMode val="edge"/>
          <c:x val="0.44314370078740162"/>
          <c:y val="2.0727077328658885E-2"/>
          <c:w val="0.54852296587926508"/>
          <c:h val="0.73735200738678308"/>
        </c:manualLayout>
      </c:layout>
      <c:overlay val="0"/>
      <c:txPr>
        <a:bodyPr/>
        <a:lstStyle/>
        <a:p>
          <a:pPr>
            <a:defRPr sz="1600">
              <a:latin typeface="HY견고딕" panose="02030600000101010101" pitchFamily="18" charset="-127"/>
              <a:ea typeface="HY견고딕" panose="02030600000101010101" pitchFamily="18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대기업(백만원, 좌축)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cat>
            <c:strRef>
              <c:f>Sheet1!$B$1:$K$1</c:f>
              <c:strCach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253</c:v>
                </c:pt>
                <c:pt idx="1">
                  <c:v>254</c:v>
                </c:pt>
                <c:pt idx="2">
                  <c:v>268</c:v>
                </c:pt>
                <c:pt idx="3">
                  <c:v>296</c:v>
                </c:pt>
                <c:pt idx="4">
                  <c:v>334</c:v>
                </c:pt>
                <c:pt idx="5">
                  <c:v>317</c:v>
                </c:pt>
                <c:pt idx="6">
                  <c:v>358</c:v>
                </c:pt>
                <c:pt idx="7">
                  <c:v>373</c:v>
                </c:pt>
                <c:pt idx="8">
                  <c:v>367</c:v>
                </c:pt>
                <c:pt idx="9">
                  <c:v>364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중소기업(백만원, 좌축)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Sheet1!$B$1:$K$1</c:f>
              <c:strCach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strCache>
            </c:strRef>
          </c:cat>
          <c:val>
            <c:numRef>
              <c:f>Sheet1!$B$3:$K$3</c:f>
              <c:numCache>
                <c:formatCode>General</c:formatCode>
                <c:ptCount val="10"/>
                <c:pt idx="0">
                  <c:v>84</c:v>
                </c:pt>
                <c:pt idx="1">
                  <c:v>89</c:v>
                </c:pt>
                <c:pt idx="2">
                  <c:v>96</c:v>
                </c:pt>
                <c:pt idx="3">
                  <c:v>98</c:v>
                </c:pt>
                <c:pt idx="4">
                  <c:v>107</c:v>
                </c:pt>
                <c:pt idx="5">
                  <c:v>105</c:v>
                </c:pt>
                <c:pt idx="6">
                  <c:v>103</c:v>
                </c:pt>
                <c:pt idx="7">
                  <c:v>108</c:v>
                </c:pt>
                <c:pt idx="8">
                  <c:v>108</c:v>
                </c:pt>
                <c:pt idx="9">
                  <c:v>107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50"/>
        <c:axId val="27395584"/>
        <c:axId val="27397120"/>
      </c:barChart>
      <c:lineChart>
        <c:grouping val="standard"/>
        <c:varyColors val="0"/>
        <c:ser>
          <c:idx val="2"/>
          <c:order val="2"/>
          <c:tx>
            <c:strRef>
              <c:f>Sheet1!$A$4</c:f>
              <c:strCache>
                <c:ptCount val="1"/>
                <c:pt idx="0">
                  <c:v>중소기업/대기업(%, 우축)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14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numFmt formatCode="#,##0.0_);[Red]\(#,##0.0\)" sourceLinked="0"/>
            <c:txPr>
              <a:bodyPr/>
              <a:lstStyle/>
              <a:p>
                <a:pPr>
                  <a:defRPr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Sheet1!$B$1:$K$1</c:f>
              <c:strCach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strCache>
            </c:strRef>
          </c:cat>
          <c:val>
            <c:numRef>
              <c:f>Sheet1!$B$4:$K$4</c:f>
              <c:numCache>
                <c:formatCode>General</c:formatCode>
                <c:ptCount val="10"/>
                <c:pt idx="0">
                  <c:v>33.4</c:v>
                </c:pt>
                <c:pt idx="1">
                  <c:v>35.200000000000003</c:v>
                </c:pt>
                <c:pt idx="2">
                  <c:v>35.700000000000003</c:v>
                </c:pt>
                <c:pt idx="3">
                  <c:v>33.1</c:v>
                </c:pt>
                <c:pt idx="4">
                  <c:v>32</c:v>
                </c:pt>
                <c:pt idx="5">
                  <c:v>32.9</c:v>
                </c:pt>
                <c:pt idx="6">
                  <c:v>28.8</c:v>
                </c:pt>
                <c:pt idx="7">
                  <c:v>29</c:v>
                </c:pt>
                <c:pt idx="8">
                  <c:v>29.5</c:v>
                </c:pt>
                <c:pt idx="9">
                  <c:v>29.4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408640"/>
        <c:axId val="27407104"/>
      </c:lineChart>
      <c:catAx>
        <c:axId val="27395584"/>
        <c:scaling>
          <c:orientation val="minMax"/>
        </c:scaling>
        <c:delete val="0"/>
        <c:axPos val="b"/>
        <c:majorTickMark val="out"/>
        <c:minorTickMark val="none"/>
        <c:tickLblPos val="nextTo"/>
        <c:crossAx val="27397120"/>
        <c:crosses val="autoZero"/>
        <c:auto val="1"/>
        <c:lblAlgn val="ctr"/>
        <c:lblOffset val="100"/>
        <c:noMultiLvlLbl val="0"/>
      </c:catAx>
      <c:valAx>
        <c:axId val="273971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395584"/>
        <c:crosses val="autoZero"/>
        <c:crossBetween val="between"/>
      </c:valAx>
      <c:valAx>
        <c:axId val="27407104"/>
        <c:scaling>
          <c:orientation val="minMax"/>
          <c:min val="22"/>
        </c:scaling>
        <c:delete val="0"/>
        <c:axPos val="r"/>
        <c:numFmt formatCode="General" sourceLinked="1"/>
        <c:majorTickMark val="out"/>
        <c:minorTickMark val="none"/>
        <c:tickLblPos val="nextTo"/>
        <c:crossAx val="27408640"/>
        <c:crosses val="max"/>
        <c:crossBetween val="between"/>
      </c:valAx>
      <c:catAx>
        <c:axId val="27408640"/>
        <c:scaling>
          <c:orientation val="minMax"/>
        </c:scaling>
        <c:delete val="1"/>
        <c:axPos val="b"/>
        <c:majorTickMark val="out"/>
        <c:minorTickMark val="none"/>
        <c:tickLblPos val="nextTo"/>
        <c:crossAx val="27407104"/>
        <c:crosses val="autoZero"/>
        <c:auto val="1"/>
        <c:lblAlgn val="ctr"/>
        <c:lblOffset val="100"/>
        <c:noMultiLvlLbl val="0"/>
      </c:cat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Sheet3!$D$1</c:f>
              <c:strCache>
                <c:ptCount val="1"/>
                <c:pt idx="0">
                  <c:v>500인 이상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Sheet3!$D$2:$D$24</c:f>
              <c:numCache>
                <c:formatCode>General</c:formatCode>
                <c:ptCount val="23"/>
                <c:pt idx="0">
                  <c:v>823605</c:v>
                </c:pt>
                <c:pt idx="1">
                  <c:v>910304</c:v>
                </c:pt>
                <c:pt idx="2">
                  <c:v>1016966</c:v>
                </c:pt>
                <c:pt idx="3">
                  <c:v>1153050</c:v>
                </c:pt>
                <c:pt idx="4">
                  <c:v>1256634</c:v>
                </c:pt>
                <c:pt idx="5">
                  <c:v>1293241</c:v>
                </c:pt>
                <c:pt idx="6">
                  <c:v>1411894</c:v>
                </c:pt>
                <c:pt idx="7">
                  <c:v>1546245</c:v>
                </c:pt>
                <c:pt idx="8">
                  <c:v>1672963</c:v>
                </c:pt>
                <c:pt idx="9">
                  <c:v>1842304</c:v>
                </c:pt>
                <c:pt idx="10">
                  <c:v>1982385</c:v>
                </c:pt>
                <c:pt idx="11">
                  <c:v>2105506</c:v>
                </c:pt>
                <c:pt idx="12">
                  <c:v>2272100</c:v>
                </c:pt>
                <c:pt idx="13">
                  <c:v>2487048</c:v>
                </c:pt>
                <c:pt idx="14">
                  <c:v>2700451</c:v>
                </c:pt>
                <c:pt idx="15">
                  <c:v>2868996</c:v>
                </c:pt>
                <c:pt idx="16">
                  <c:v>2864345</c:v>
                </c:pt>
                <c:pt idx="17">
                  <c:v>3050231</c:v>
                </c:pt>
                <c:pt idx="18">
                  <c:v>3181671</c:v>
                </c:pt>
                <c:pt idx="19">
                  <c:v>3356481</c:v>
                </c:pt>
                <c:pt idx="20">
                  <c:v>3583806</c:v>
                </c:pt>
                <c:pt idx="21">
                  <c:v>3821325</c:v>
                </c:pt>
                <c:pt idx="22">
                  <c:v>4081504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Sheet3!$E$1</c:f>
              <c:strCache>
                <c:ptCount val="1"/>
                <c:pt idx="0">
                  <c:v>300~499인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Sheet3!$E$2:$E$24</c:f>
              <c:numCache>
                <c:formatCode>General</c:formatCode>
                <c:ptCount val="23"/>
                <c:pt idx="0">
                  <c:v>788278</c:v>
                </c:pt>
                <c:pt idx="1">
                  <c:v>857019</c:v>
                </c:pt>
                <c:pt idx="2">
                  <c:v>994662</c:v>
                </c:pt>
                <c:pt idx="3">
                  <c:v>1113222</c:v>
                </c:pt>
                <c:pt idx="4">
                  <c:v>1180887</c:v>
                </c:pt>
                <c:pt idx="5">
                  <c:v>1195481</c:v>
                </c:pt>
                <c:pt idx="6">
                  <c:v>1303714</c:v>
                </c:pt>
                <c:pt idx="7">
                  <c:v>1501479</c:v>
                </c:pt>
                <c:pt idx="8">
                  <c:v>1547849</c:v>
                </c:pt>
                <c:pt idx="9">
                  <c:v>1717910</c:v>
                </c:pt>
                <c:pt idx="10">
                  <c:v>1866434</c:v>
                </c:pt>
                <c:pt idx="11">
                  <c:v>1940927</c:v>
                </c:pt>
                <c:pt idx="12">
                  <c:v>2084380</c:v>
                </c:pt>
                <c:pt idx="13">
                  <c:v>2246211</c:v>
                </c:pt>
                <c:pt idx="14">
                  <c:v>2352697</c:v>
                </c:pt>
                <c:pt idx="15">
                  <c:v>2594459</c:v>
                </c:pt>
                <c:pt idx="16">
                  <c:v>2577109</c:v>
                </c:pt>
                <c:pt idx="17">
                  <c:v>2720022</c:v>
                </c:pt>
                <c:pt idx="18">
                  <c:v>2967711</c:v>
                </c:pt>
                <c:pt idx="19">
                  <c:v>2975474</c:v>
                </c:pt>
                <c:pt idx="20">
                  <c:v>3054684</c:v>
                </c:pt>
                <c:pt idx="21">
                  <c:v>3125411</c:v>
                </c:pt>
                <c:pt idx="22">
                  <c:v>3222737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Sheet3!$F$1</c:f>
              <c:strCache>
                <c:ptCount val="1"/>
                <c:pt idx="0">
                  <c:v>100~299인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Sheet3!$F$2:$F$24</c:f>
              <c:numCache>
                <c:formatCode>General</c:formatCode>
                <c:ptCount val="23"/>
                <c:pt idx="0">
                  <c:v>765746</c:v>
                </c:pt>
                <c:pt idx="1">
                  <c:v>840215</c:v>
                </c:pt>
                <c:pt idx="2">
                  <c:v>930300</c:v>
                </c:pt>
                <c:pt idx="3">
                  <c:v>1022853</c:v>
                </c:pt>
                <c:pt idx="4">
                  <c:v>1111436</c:v>
                </c:pt>
                <c:pt idx="5">
                  <c:v>1124436</c:v>
                </c:pt>
                <c:pt idx="6">
                  <c:v>1245967</c:v>
                </c:pt>
                <c:pt idx="7">
                  <c:v>1360518</c:v>
                </c:pt>
                <c:pt idx="8">
                  <c:v>1455483</c:v>
                </c:pt>
                <c:pt idx="9">
                  <c:v>1572104</c:v>
                </c:pt>
                <c:pt idx="10">
                  <c:v>1712331</c:v>
                </c:pt>
                <c:pt idx="11">
                  <c:v>1808135</c:v>
                </c:pt>
                <c:pt idx="12">
                  <c:v>1955166</c:v>
                </c:pt>
                <c:pt idx="13">
                  <c:v>2064522</c:v>
                </c:pt>
                <c:pt idx="14">
                  <c:v>2185928</c:v>
                </c:pt>
                <c:pt idx="15">
                  <c:v>2359310</c:v>
                </c:pt>
                <c:pt idx="16">
                  <c:v>2381495</c:v>
                </c:pt>
                <c:pt idx="17">
                  <c:v>2441525</c:v>
                </c:pt>
                <c:pt idx="18">
                  <c:v>2576036</c:v>
                </c:pt>
                <c:pt idx="19">
                  <c:v>2681031</c:v>
                </c:pt>
                <c:pt idx="20">
                  <c:v>2720090</c:v>
                </c:pt>
                <c:pt idx="21">
                  <c:v>2833000</c:v>
                </c:pt>
                <c:pt idx="22">
                  <c:v>2906736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Sheet3!$G$1</c:f>
              <c:strCache>
                <c:ptCount val="1"/>
                <c:pt idx="0">
                  <c:v>30~99인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Sheet3!$G$2:$G$24</c:f>
              <c:numCache>
                <c:formatCode>General</c:formatCode>
                <c:ptCount val="23"/>
                <c:pt idx="0">
                  <c:v>716907</c:v>
                </c:pt>
                <c:pt idx="1">
                  <c:v>779860</c:v>
                </c:pt>
                <c:pt idx="2">
                  <c:v>874221</c:v>
                </c:pt>
                <c:pt idx="3">
                  <c:v>1010417</c:v>
                </c:pt>
                <c:pt idx="4">
                  <c:v>1077912</c:v>
                </c:pt>
                <c:pt idx="5">
                  <c:v>1093066</c:v>
                </c:pt>
                <c:pt idx="6">
                  <c:v>1173632</c:v>
                </c:pt>
                <c:pt idx="7">
                  <c:v>1290523</c:v>
                </c:pt>
                <c:pt idx="8">
                  <c:v>1368361</c:v>
                </c:pt>
                <c:pt idx="9">
                  <c:v>1509210</c:v>
                </c:pt>
                <c:pt idx="10">
                  <c:v>1611172</c:v>
                </c:pt>
                <c:pt idx="11">
                  <c:v>1709837</c:v>
                </c:pt>
                <c:pt idx="12">
                  <c:v>1880138</c:v>
                </c:pt>
                <c:pt idx="13">
                  <c:v>1979544</c:v>
                </c:pt>
                <c:pt idx="14">
                  <c:v>2129813</c:v>
                </c:pt>
                <c:pt idx="15">
                  <c:v>2226448</c:v>
                </c:pt>
                <c:pt idx="16">
                  <c:v>2216587</c:v>
                </c:pt>
                <c:pt idx="17">
                  <c:v>2303489</c:v>
                </c:pt>
                <c:pt idx="18">
                  <c:v>2364885</c:v>
                </c:pt>
                <c:pt idx="19">
                  <c:v>2475125</c:v>
                </c:pt>
                <c:pt idx="20">
                  <c:v>2590116</c:v>
                </c:pt>
                <c:pt idx="21">
                  <c:v>2650890</c:v>
                </c:pt>
                <c:pt idx="22">
                  <c:v>2695485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Sheet3!$H$1</c:f>
              <c:strCache>
                <c:ptCount val="1"/>
                <c:pt idx="0">
                  <c:v>10~29인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Sheet3!$H$2:$H$24</c:f>
              <c:numCache>
                <c:formatCode>General</c:formatCode>
                <c:ptCount val="23"/>
                <c:pt idx="0">
                  <c:v>709680</c:v>
                </c:pt>
                <c:pt idx="1">
                  <c:v>783280</c:v>
                </c:pt>
                <c:pt idx="2">
                  <c:v>875635</c:v>
                </c:pt>
                <c:pt idx="3">
                  <c:v>994237</c:v>
                </c:pt>
                <c:pt idx="4">
                  <c:v>1083281</c:v>
                </c:pt>
                <c:pt idx="5">
                  <c:v>1080490</c:v>
                </c:pt>
                <c:pt idx="6">
                  <c:v>1135273</c:v>
                </c:pt>
                <c:pt idx="7">
                  <c:v>1222041</c:v>
                </c:pt>
                <c:pt idx="8">
                  <c:v>1281078</c:v>
                </c:pt>
                <c:pt idx="9">
                  <c:v>1414197</c:v>
                </c:pt>
                <c:pt idx="10">
                  <c:v>1554052</c:v>
                </c:pt>
                <c:pt idx="11">
                  <c:v>1649359</c:v>
                </c:pt>
                <c:pt idx="12">
                  <c:v>1777970</c:v>
                </c:pt>
                <c:pt idx="13">
                  <c:v>1907020</c:v>
                </c:pt>
                <c:pt idx="14">
                  <c:v>1944370</c:v>
                </c:pt>
                <c:pt idx="15">
                  <c:v>2077873</c:v>
                </c:pt>
                <c:pt idx="16">
                  <c:v>2062221</c:v>
                </c:pt>
                <c:pt idx="17">
                  <c:v>2121472</c:v>
                </c:pt>
                <c:pt idx="18">
                  <c:v>2192464</c:v>
                </c:pt>
                <c:pt idx="19">
                  <c:v>2318493</c:v>
                </c:pt>
                <c:pt idx="20">
                  <c:v>2422146</c:v>
                </c:pt>
                <c:pt idx="21">
                  <c:v>2481092</c:v>
                </c:pt>
                <c:pt idx="22">
                  <c:v>2511707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Sheet3!$I$1</c:f>
              <c:strCache>
                <c:ptCount val="1"/>
                <c:pt idx="0">
                  <c:v>5~9인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Sheet3!$I$2:$I$24</c:f>
              <c:numCache>
                <c:formatCode>General</c:formatCode>
                <c:ptCount val="23"/>
                <c:pt idx="6">
                  <c:v>1051910</c:v>
                </c:pt>
                <c:pt idx="7">
                  <c:v>1145897</c:v>
                </c:pt>
                <c:pt idx="8">
                  <c:v>1209429</c:v>
                </c:pt>
                <c:pt idx="9">
                  <c:v>1294641</c:v>
                </c:pt>
                <c:pt idx="10">
                  <c:v>1426783</c:v>
                </c:pt>
                <c:pt idx="11">
                  <c:v>1513340</c:v>
                </c:pt>
                <c:pt idx="12">
                  <c:v>1559349</c:v>
                </c:pt>
                <c:pt idx="13">
                  <c:v>1678744</c:v>
                </c:pt>
                <c:pt idx="14">
                  <c:v>1760217</c:v>
                </c:pt>
                <c:pt idx="15">
                  <c:v>1812148</c:v>
                </c:pt>
                <c:pt idx="16">
                  <c:v>1839985</c:v>
                </c:pt>
                <c:pt idx="17">
                  <c:v>1923060</c:v>
                </c:pt>
                <c:pt idx="18">
                  <c:v>1995060</c:v>
                </c:pt>
                <c:pt idx="19">
                  <c:v>2086004</c:v>
                </c:pt>
                <c:pt idx="20">
                  <c:v>2127521</c:v>
                </c:pt>
                <c:pt idx="21">
                  <c:v>2192388</c:v>
                </c:pt>
                <c:pt idx="22">
                  <c:v>2242956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Sheet3!$J$1</c:f>
              <c:strCache>
                <c:ptCount val="1"/>
                <c:pt idx="0">
                  <c:v>5인미만</c:v>
                </c:pt>
              </c:strCache>
            </c:strRef>
          </c:tx>
          <c:cat>
            <c:strRef>
              <c:f>Sheet3!$A$2:$A$24</c:f>
              <c:strCache>
                <c:ptCount val="23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</c:strCache>
            </c:strRef>
          </c:cat>
          <c:val>
            <c:numRef>
              <c:f>Sheet3!$J$2:$J$24</c:f>
              <c:numCache>
                <c:formatCode>General</c:formatCode>
                <c:ptCount val="23"/>
                <c:pt idx="13">
                  <c:v>1180000</c:v>
                </c:pt>
                <c:pt idx="14">
                  <c:v>1276000</c:v>
                </c:pt>
                <c:pt idx="15">
                  <c:v>1332000</c:v>
                </c:pt>
                <c:pt idx="16">
                  <c:v>1340000</c:v>
                </c:pt>
                <c:pt idx="17">
                  <c:v>1364000</c:v>
                </c:pt>
                <c:pt idx="18">
                  <c:v>1409000</c:v>
                </c:pt>
                <c:pt idx="19">
                  <c:v>1505000</c:v>
                </c:pt>
                <c:pt idx="20">
                  <c:v>1574000</c:v>
                </c:pt>
                <c:pt idx="21">
                  <c:v>1566000</c:v>
                </c:pt>
                <c:pt idx="22">
                  <c:v>1615000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525888"/>
        <c:axId val="27527424"/>
      </c:lineChart>
      <c:catAx>
        <c:axId val="27525888"/>
        <c:scaling>
          <c:orientation val="minMax"/>
        </c:scaling>
        <c:delete val="0"/>
        <c:axPos val="b"/>
        <c:majorTickMark val="out"/>
        <c:minorTickMark val="none"/>
        <c:tickLblPos val="nextTo"/>
        <c:crossAx val="27527424"/>
        <c:crosses val="autoZero"/>
        <c:auto val="1"/>
        <c:lblAlgn val="ctr"/>
        <c:lblOffset val="100"/>
        <c:noMultiLvlLbl val="0"/>
      </c:catAx>
      <c:valAx>
        <c:axId val="275274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525888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r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1.5896896872454084E-3"/>
          <c:w val="1"/>
          <c:h val="0.9968203431443279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'[e나라지표-통계청 경활 근로형태별 부가조사, 비정규직 규모.xls]Sheet1'!$B$36</c:f>
              <c:strCache>
                <c:ptCount val="1"/>
                <c:pt idx="0">
                  <c:v>사업지원 등 기타개인서비스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규모.xls]Sheet1'!$C$36</c:f>
              <c:numCache>
                <c:formatCode>#,##0</c:formatCode>
                <c:ptCount val="1"/>
                <c:pt idx="0">
                  <c:v>3120</c:v>
                </c:pt>
              </c:numCache>
            </c:numRef>
          </c:val>
        </c:ser>
        <c:ser>
          <c:idx val="1"/>
          <c:order val="1"/>
          <c:tx>
            <c:strRef>
              <c:f>'[e나라지표-통계청 경활 근로형태별 부가조사, 비정규직 규모.xls]Sheet1'!$B$37</c:f>
              <c:strCache>
                <c:ptCount val="1"/>
                <c:pt idx="0">
                  <c:v>도소매,음식·숙박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규모.xls]Sheet1'!$C$37</c:f>
              <c:numCache>
                <c:formatCode>#,##0</c:formatCode>
                <c:ptCount val="1"/>
                <c:pt idx="0">
                  <c:v>1149</c:v>
                </c:pt>
              </c:numCache>
            </c:numRef>
          </c:val>
        </c:ser>
        <c:ser>
          <c:idx val="2"/>
          <c:order val="2"/>
          <c:tx>
            <c:strRef>
              <c:f>'[e나라지표-통계청 경활 근로형태별 부가조사, 비정규직 규모.xls]Sheet1'!$B$38</c:f>
              <c:strCache>
                <c:ptCount val="1"/>
                <c:pt idx="0">
                  <c:v>건설업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규모.xls]Sheet1'!$C$38</c:f>
              <c:numCache>
                <c:formatCode>#,##0</c:formatCode>
                <c:ptCount val="1"/>
                <c:pt idx="0">
                  <c:v>659</c:v>
                </c:pt>
              </c:numCache>
            </c:numRef>
          </c:val>
        </c:ser>
        <c:ser>
          <c:idx val="3"/>
          <c:order val="3"/>
          <c:tx>
            <c:strRef>
              <c:f>'[e나라지표-통계청 경활 근로형태별 부가조사, 비정규직 규모.xls]Sheet1'!$B$39</c:f>
              <c:strCache>
                <c:ptCount val="1"/>
                <c:pt idx="0">
                  <c:v>전기,운수,통신,금융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규모.xls]Sheet1'!$C$39</c:f>
              <c:numCache>
                <c:formatCode>#,##0</c:formatCode>
                <c:ptCount val="1"/>
                <c:pt idx="0">
                  <c:v>596</c:v>
                </c:pt>
              </c:numCache>
            </c:numRef>
          </c:val>
        </c:ser>
        <c:ser>
          <c:idx val="4"/>
          <c:order val="4"/>
          <c:tx>
            <c:strRef>
              <c:f>'[e나라지표-통계청 경활 근로형태별 부가조사, 비정규직 규모.xls]Sheet1'!$B$40</c:f>
              <c:strCache>
                <c:ptCount val="1"/>
                <c:pt idx="0">
                  <c:v>광공업(제조포함)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규모.xls]Sheet1'!$C$40</c:f>
              <c:numCache>
                <c:formatCode>#,##0</c:formatCode>
                <c:ptCount val="1"/>
                <c:pt idx="0">
                  <c:v>545</c:v>
                </c:pt>
              </c:numCache>
            </c:numRef>
          </c:val>
        </c:ser>
        <c:ser>
          <c:idx val="5"/>
          <c:order val="5"/>
          <c:tx>
            <c:strRef>
              <c:f>'[e나라지표-통계청 경활 근로형태별 부가조사, 비정규직 규모.xls]Sheet1'!$B$41</c:f>
              <c:strCache>
                <c:ptCount val="1"/>
                <c:pt idx="0">
                  <c:v>농림어업</c:v>
                </c:pt>
              </c:strCache>
            </c:strRef>
          </c:tx>
          <c:invertIfNegative val="0"/>
          <c:val>
            <c:numRef>
              <c:f>'[e나라지표-통계청 경활 근로형태별 부가조사, 비정규직 규모.xls]Sheet1'!$C$41</c:f>
              <c:numCache>
                <c:formatCode>#,##0</c:formatCode>
                <c:ptCount val="1"/>
                <c:pt idx="0">
                  <c:v>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7819008"/>
        <c:axId val="27820800"/>
      </c:barChart>
      <c:catAx>
        <c:axId val="27819008"/>
        <c:scaling>
          <c:orientation val="minMax"/>
        </c:scaling>
        <c:delete val="1"/>
        <c:axPos val="b"/>
        <c:majorTickMark val="out"/>
        <c:minorTickMark val="none"/>
        <c:tickLblPos val="nextTo"/>
        <c:crossAx val="27820800"/>
        <c:crosses val="autoZero"/>
        <c:auto val="1"/>
        <c:lblAlgn val="ctr"/>
        <c:lblOffset val="100"/>
        <c:noMultiLvlLbl val="0"/>
      </c:catAx>
      <c:valAx>
        <c:axId val="2782080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7819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022413494309976"/>
          <c:y val="9.8236805346081715E-2"/>
          <c:w val="0.79905529165537248"/>
          <c:h val="0.72995873507828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정규직 인원(좌축, 천명)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c:spPr>
          <c:invertIfNegative val="0"/>
          <c:cat>
            <c:strRef>
              <c:f>Sheet2!$A$2:$A$14</c:f>
              <c:strCache>
                <c:ptCount val="13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2016.3月</c:v>
                </c:pt>
              </c:strCache>
            </c:strRef>
          </c:cat>
          <c:val>
            <c:numRef>
              <c:f>Sheet2!$B$2:$B$14</c:f>
              <c:numCache>
                <c:formatCode>_(* #,##0_);_(* \(#,##0\);_(* "-"_);_(@_)</c:formatCode>
                <c:ptCount val="13"/>
                <c:pt idx="0">
                  <c:v>9190</c:v>
                </c:pt>
                <c:pt idx="1">
                  <c:v>9486</c:v>
                </c:pt>
                <c:pt idx="2">
                  <c:v>9894</c:v>
                </c:pt>
                <c:pt idx="3">
                  <c:v>10180</c:v>
                </c:pt>
                <c:pt idx="4">
                  <c:v>10658</c:v>
                </c:pt>
                <c:pt idx="5">
                  <c:v>10725</c:v>
                </c:pt>
                <c:pt idx="6">
                  <c:v>11362</c:v>
                </c:pt>
                <c:pt idx="7">
                  <c:v>11515</c:v>
                </c:pt>
                <c:pt idx="8">
                  <c:v>11823</c:v>
                </c:pt>
                <c:pt idx="9">
                  <c:v>12295</c:v>
                </c:pt>
                <c:pt idx="10">
                  <c:v>12699</c:v>
                </c:pt>
                <c:pt idx="11">
                  <c:v>13041</c:v>
                </c:pt>
                <c:pt idx="12">
                  <c:v>13077</c:v>
                </c:pt>
              </c:numCache>
            </c:numRef>
          </c:val>
        </c:ser>
        <c:ser>
          <c:idx val="1"/>
          <c:order val="1"/>
          <c:tx>
            <c:strRef>
              <c:f>Sheet2!$C$1</c:f>
              <c:strCache>
                <c:ptCount val="1"/>
                <c:pt idx="0">
                  <c:v>비정규직 인원(좌축, 천명)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/>
              </a:solidFill>
            </a:ln>
          </c:spPr>
          <c:invertIfNegative val="0"/>
          <c:dPt>
            <c:idx val="12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</c:spPr>
          </c:dPt>
          <c:dPt>
            <c:idx val="13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cat>
            <c:strRef>
              <c:f>Sheet2!$A$2:$A$14</c:f>
              <c:strCache>
                <c:ptCount val="13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2016.3月</c:v>
                </c:pt>
              </c:strCache>
            </c:strRef>
          </c:cat>
          <c:val>
            <c:numRef>
              <c:f>Sheet2!$C$2:$C$14</c:f>
              <c:numCache>
                <c:formatCode>_(* #,##0_);_(* \(#,##0\);_(* "-"_);_(@_)</c:formatCode>
                <c:ptCount val="13"/>
                <c:pt idx="0">
                  <c:v>5394</c:v>
                </c:pt>
                <c:pt idx="1">
                  <c:v>5483</c:v>
                </c:pt>
                <c:pt idx="2">
                  <c:v>5457</c:v>
                </c:pt>
                <c:pt idx="3">
                  <c:v>5703</c:v>
                </c:pt>
                <c:pt idx="4">
                  <c:v>5445</c:v>
                </c:pt>
                <c:pt idx="5">
                  <c:v>5754</c:v>
                </c:pt>
                <c:pt idx="6">
                  <c:v>5685</c:v>
                </c:pt>
                <c:pt idx="7">
                  <c:v>5995</c:v>
                </c:pt>
                <c:pt idx="8">
                  <c:v>5911</c:v>
                </c:pt>
                <c:pt idx="9">
                  <c:v>5946</c:v>
                </c:pt>
                <c:pt idx="10">
                  <c:v>6077</c:v>
                </c:pt>
                <c:pt idx="11">
                  <c:v>6271</c:v>
                </c:pt>
                <c:pt idx="12">
                  <c:v>6156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30"/>
        <c:axId val="28217344"/>
        <c:axId val="28218880"/>
      </c:barChart>
      <c:lineChart>
        <c:grouping val="standard"/>
        <c:varyColors val="0"/>
        <c:ser>
          <c:idx val="2"/>
          <c:order val="2"/>
          <c:tx>
            <c:strRef>
              <c:f>Sheet2!$D$1</c:f>
              <c:strCache>
                <c:ptCount val="1"/>
                <c:pt idx="0">
                  <c:v>비정규직 비중(우축, %)</c:v>
                </c:pt>
              </c:strCache>
            </c:strRef>
          </c:tx>
          <c:spPr>
            <a:ln w="381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diamond"/>
            <c:size val="11"/>
            <c:spPr>
              <a:solidFill>
                <a:srgbClr val="FF0000"/>
              </a:solidFill>
              <a:ln w="38100"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Sheet2!$A$2:$A$14</c:f>
              <c:strCache>
                <c:ptCount val="13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2016.3月</c:v>
                </c:pt>
              </c:strCache>
            </c:strRef>
          </c:cat>
          <c:val>
            <c:numRef>
              <c:f>Sheet2!$D$2:$D$14</c:f>
              <c:numCache>
                <c:formatCode>0.0</c:formatCode>
                <c:ptCount val="13"/>
                <c:pt idx="0">
                  <c:v>37</c:v>
                </c:pt>
                <c:pt idx="1">
                  <c:v>36.6</c:v>
                </c:pt>
                <c:pt idx="2">
                  <c:v>35.5</c:v>
                </c:pt>
                <c:pt idx="3">
                  <c:v>35.9</c:v>
                </c:pt>
                <c:pt idx="4">
                  <c:v>33.799999999999997</c:v>
                </c:pt>
                <c:pt idx="5">
                  <c:v>34.9</c:v>
                </c:pt>
                <c:pt idx="6">
                  <c:v>33.299999999999997</c:v>
                </c:pt>
                <c:pt idx="7">
                  <c:v>34.200000000000003</c:v>
                </c:pt>
                <c:pt idx="8">
                  <c:v>33.299999999999997</c:v>
                </c:pt>
                <c:pt idx="9">
                  <c:v>32.6</c:v>
                </c:pt>
                <c:pt idx="10">
                  <c:v>32.4</c:v>
                </c:pt>
                <c:pt idx="11">
                  <c:v>32.5</c:v>
                </c:pt>
                <c:pt idx="12">
                  <c:v>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242688"/>
        <c:axId val="28220416"/>
      </c:lineChart>
      <c:catAx>
        <c:axId val="282173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28218880"/>
        <c:crosses val="autoZero"/>
        <c:auto val="1"/>
        <c:lblAlgn val="ctr"/>
        <c:lblOffset val="100"/>
        <c:noMultiLvlLbl val="0"/>
      </c:catAx>
      <c:valAx>
        <c:axId val="28218880"/>
        <c:scaling>
          <c:orientation val="minMax"/>
        </c:scaling>
        <c:delete val="0"/>
        <c:axPos val="l"/>
        <c:majorGridlines/>
        <c:numFmt formatCode="_(* #,##0_);_(* \(#,##0\);_(* &quot;-&quot;_);_(@_)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28217344"/>
        <c:crosses val="autoZero"/>
        <c:crossBetween val="between"/>
      </c:valAx>
      <c:valAx>
        <c:axId val="28220416"/>
        <c:scaling>
          <c:orientation val="minMax"/>
          <c:min val="31"/>
        </c:scaling>
        <c:delete val="0"/>
        <c:axPos val="r"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28242688"/>
        <c:crosses val="max"/>
        <c:crossBetween val="between"/>
      </c:valAx>
      <c:catAx>
        <c:axId val="28242688"/>
        <c:scaling>
          <c:orientation val="minMax"/>
        </c:scaling>
        <c:delete val="1"/>
        <c:axPos val="b"/>
        <c:majorTickMark val="out"/>
        <c:minorTickMark val="none"/>
        <c:tickLblPos val="nextTo"/>
        <c:crossAx val="28220416"/>
        <c:crosses val="autoZero"/>
        <c:auto val="1"/>
        <c:lblAlgn val="ctr"/>
        <c:lblOffset val="100"/>
        <c:noMultiLvlLbl val="0"/>
      </c:cat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plotArea>
    <c:legend>
      <c:legendPos val="t"/>
      <c:layout>
        <c:manualLayout>
          <c:xMode val="edge"/>
          <c:yMode val="edge"/>
          <c:x val="0"/>
          <c:y val="1.5950829579201624E-2"/>
          <c:w val="1"/>
          <c:h val="6.4334593979168894E-2"/>
        </c:manualLayout>
      </c:layout>
      <c:overlay val="0"/>
      <c:txPr>
        <a:bodyPr/>
        <a:lstStyle/>
        <a:p>
          <a:pPr>
            <a:defRPr sz="14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Sheet3!$A$3</c:f>
              <c:strCache>
                <c:ptCount val="1"/>
                <c:pt idx="0">
                  <c:v>대기업정규직</c:v>
                </c:pt>
              </c:strCache>
            </c:strRef>
          </c:tx>
          <c:invertIfNegative val="0"/>
          <c:val>
            <c:numRef>
              <c:f>Sheet3!$B$3</c:f>
              <c:numCache>
                <c:formatCode>#,##0</c:formatCode>
                <c:ptCount val="1"/>
                <c:pt idx="0">
                  <c:v>2148</c:v>
                </c:pt>
              </c:numCache>
            </c:numRef>
          </c:val>
        </c:ser>
        <c:ser>
          <c:idx val="1"/>
          <c:order val="1"/>
          <c:tx>
            <c:strRef>
              <c:f>Sheet3!$A$4</c:f>
              <c:strCache>
                <c:ptCount val="1"/>
                <c:pt idx="0">
                  <c:v>대기업비정규직</c:v>
                </c:pt>
              </c:strCache>
            </c:strRef>
          </c:tx>
          <c:invertIfNegative val="0"/>
          <c:val>
            <c:numRef>
              <c:f>Sheet3!$B$4</c:f>
              <c:numCache>
                <c:formatCode>General</c:formatCode>
                <c:ptCount val="1"/>
                <c:pt idx="0">
                  <c:v>319</c:v>
                </c:pt>
              </c:numCache>
            </c:numRef>
          </c:val>
        </c:ser>
        <c:ser>
          <c:idx val="2"/>
          <c:order val="2"/>
          <c:tx>
            <c:strRef>
              <c:f>Sheet3!$A$5</c:f>
              <c:strCache>
                <c:ptCount val="1"/>
                <c:pt idx="0">
                  <c:v>중소기업정규직</c:v>
                </c:pt>
              </c:strCache>
            </c:strRef>
          </c:tx>
          <c:invertIfNegative val="0"/>
          <c:val>
            <c:numRef>
              <c:f>Sheet3!$B$5</c:f>
              <c:numCache>
                <c:formatCode>#,##0</c:formatCode>
                <c:ptCount val="1"/>
                <c:pt idx="0">
                  <c:v>10928</c:v>
                </c:pt>
              </c:numCache>
            </c:numRef>
          </c:val>
        </c:ser>
        <c:ser>
          <c:idx val="3"/>
          <c:order val="3"/>
          <c:tx>
            <c:strRef>
              <c:f>Sheet3!$A$6</c:f>
              <c:strCache>
                <c:ptCount val="1"/>
                <c:pt idx="0">
                  <c:v>중소기업비정규직</c:v>
                </c:pt>
              </c:strCache>
            </c:strRef>
          </c:tx>
          <c:invertIfNegative val="0"/>
          <c:val>
            <c:numRef>
              <c:f>Sheet3!$B$6</c:f>
              <c:numCache>
                <c:formatCode>#,##0</c:formatCode>
                <c:ptCount val="1"/>
                <c:pt idx="0">
                  <c:v>5837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7918336"/>
        <c:axId val="27919872"/>
      </c:barChart>
      <c:catAx>
        <c:axId val="27918336"/>
        <c:scaling>
          <c:orientation val="minMax"/>
        </c:scaling>
        <c:delete val="1"/>
        <c:axPos val="l"/>
        <c:majorTickMark val="out"/>
        <c:minorTickMark val="none"/>
        <c:tickLblPos val="nextTo"/>
        <c:crossAx val="27919872"/>
        <c:crosses val="autoZero"/>
        <c:auto val="1"/>
        <c:lblAlgn val="ctr"/>
        <c:lblOffset val="100"/>
        <c:noMultiLvlLbl val="0"/>
      </c:catAx>
      <c:valAx>
        <c:axId val="2791987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27918336"/>
        <c:crosses val="autoZero"/>
        <c:crossBetween val="between"/>
        <c:majorUnit val="0.1"/>
      </c:valAx>
      <c:spPr>
        <a:solidFill>
          <a:schemeClr val="bg1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txPr>
        <a:bodyPr/>
        <a:lstStyle/>
        <a:p>
          <a:pPr>
            <a:defRPr sz="2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HY견고딕" panose="02030600000101010101" pitchFamily="18" charset="-127"/>
          <a:ea typeface="HY견고딕" panose="02030600000101010101" pitchFamily="18" charset="-127"/>
        </a:defRPr>
      </a:pPr>
      <a:endParaRPr lang="ko-K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'[labstat-고용형태별, 규모별 임금수준.xls]Sheet4'!$A$2</c:f>
              <c:strCache>
                <c:ptCount val="1"/>
                <c:pt idx="0">
                  <c:v>대기업정규직</c:v>
                </c:pt>
              </c:strCache>
            </c:strRef>
          </c:tx>
          <c:spPr>
            <a:ln w="57150"/>
          </c:spPr>
          <c:marker>
            <c:spPr>
              <a:ln w="57150"/>
            </c:spPr>
          </c:marker>
          <c:cat>
            <c:strRef>
              <c:f>'[labstat-고용형태별, 규모별 임금수준.xls]Sheet4'!$B$1:$K$1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'[labstat-고용형태별, 규모별 임금수준.xls]Sheet4'!$B$2:$K$2</c:f>
              <c:numCache>
                <c:formatCode>General</c:formatCode>
                <c:ptCount val="10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'[labstat-고용형태별, 규모별 임금수준.xls]Sheet4'!$A$3</c:f>
              <c:strCache>
                <c:ptCount val="1"/>
                <c:pt idx="0">
                  <c:v>대기업비정규직</c:v>
                </c:pt>
              </c:strCache>
            </c:strRef>
          </c:tx>
          <c:dLbls>
            <c:dLbl>
              <c:idx val="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_);[Red]\(#,##0.0\)" sourceLinked="0"/>
            <c:txPr>
              <a:bodyPr/>
              <a:lstStyle/>
              <a:p>
                <a:pPr>
                  <a:defRPr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'[labstat-고용형태별, 규모별 임금수준.xls]Sheet4'!$B$1:$K$1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'[labstat-고용형태별, 규모별 임금수준.xls]Sheet4'!$B$3:$K$3</c:f>
              <c:numCache>
                <c:formatCode>General</c:formatCode>
                <c:ptCount val="10"/>
                <c:pt idx="0">
                  <c:v>49.6</c:v>
                </c:pt>
                <c:pt idx="1">
                  <c:v>56.2</c:v>
                </c:pt>
                <c:pt idx="2">
                  <c:v>58.9</c:v>
                </c:pt>
                <c:pt idx="3">
                  <c:v>58.2</c:v>
                </c:pt>
                <c:pt idx="4">
                  <c:v>63</c:v>
                </c:pt>
                <c:pt idx="5">
                  <c:v>70.3</c:v>
                </c:pt>
                <c:pt idx="6">
                  <c:v>63.1</c:v>
                </c:pt>
                <c:pt idx="7">
                  <c:v>65.599999999999994</c:v>
                </c:pt>
                <c:pt idx="8">
                  <c:v>64.2</c:v>
                </c:pt>
                <c:pt idx="9">
                  <c:v>65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'[labstat-고용형태별, 규모별 임금수준.xls]Sheet4'!$A$4</c:f>
              <c:strCache>
                <c:ptCount val="1"/>
                <c:pt idx="0">
                  <c:v>중소기업정규직</c:v>
                </c:pt>
              </c:strCache>
            </c:strRef>
          </c:tx>
          <c:marker>
            <c:symbol val="circle"/>
            <c:size val="9"/>
          </c:marker>
          <c:dLbls>
            <c:dLbl>
              <c:idx val="0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'[labstat-고용형태별, 규모별 임금수준.xls]Sheet4'!$B$1:$K$1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'[labstat-고용형태별, 규모별 임금수준.xls]Sheet4'!$B$4:$K$4</c:f>
              <c:numCache>
                <c:formatCode>General</c:formatCode>
                <c:ptCount val="10"/>
                <c:pt idx="0">
                  <c:v>53.1</c:v>
                </c:pt>
                <c:pt idx="1">
                  <c:v>52.6</c:v>
                </c:pt>
                <c:pt idx="2">
                  <c:v>55.6</c:v>
                </c:pt>
                <c:pt idx="3">
                  <c:v>56.7</c:v>
                </c:pt>
                <c:pt idx="4">
                  <c:v>55.3</c:v>
                </c:pt>
                <c:pt idx="5">
                  <c:v>55.6</c:v>
                </c:pt>
                <c:pt idx="6">
                  <c:v>56.4</c:v>
                </c:pt>
                <c:pt idx="7">
                  <c:v>53.8</c:v>
                </c:pt>
                <c:pt idx="8">
                  <c:v>52.3</c:v>
                </c:pt>
                <c:pt idx="9">
                  <c:v>49.7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'[labstat-고용형태별, 규모별 임금수준.xls]Sheet4'!$A$5</c:f>
              <c:strCache>
                <c:ptCount val="1"/>
                <c:pt idx="0">
                  <c:v>중소기업비정규직</c:v>
                </c:pt>
              </c:strCache>
            </c:strRef>
          </c:tx>
          <c:marker>
            <c:symbol val="diamond"/>
            <c:size val="9"/>
          </c:marker>
          <c:dLbls>
            <c:numFmt formatCode="#,##0.0_);[Red]\(#,##0.0\)" sourceLinked="0"/>
            <c:txPr>
              <a:bodyPr/>
              <a:lstStyle/>
              <a:p>
                <a:pPr>
                  <a:defRPr sz="2400" b="1">
                    <a:solidFill>
                      <a:schemeClr val="accent4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'[labstat-고용형태별, 규모별 임금수준.xls]Sheet4'!$B$1:$K$1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'[labstat-고용형태별, 규모별 임금수준.xls]Sheet4'!$B$5:$K$5</c:f>
              <c:numCache>
                <c:formatCode>General</c:formatCode>
                <c:ptCount val="10"/>
                <c:pt idx="0">
                  <c:v>32.6</c:v>
                </c:pt>
                <c:pt idx="1">
                  <c:v>31.4</c:v>
                </c:pt>
                <c:pt idx="2">
                  <c:v>32.5</c:v>
                </c:pt>
                <c:pt idx="3">
                  <c:v>33.799999999999997</c:v>
                </c:pt>
                <c:pt idx="4">
                  <c:v>33.299999999999997</c:v>
                </c:pt>
                <c:pt idx="5">
                  <c:v>35.6</c:v>
                </c:pt>
                <c:pt idx="6">
                  <c:v>38.4</c:v>
                </c:pt>
                <c:pt idx="7">
                  <c:v>36.700000000000003</c:v>
                </c:pt>
                <c:pt idx="8">
                  <c:v>34.6</c:v>
                </c:pt>
                <c:pt idx="9">
                  <c:v>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098944"/>
        <c:axId val="28100480"/>
      </c:lineChart>
      <c:catAx>
        <c:axId val="28098944"/>
        <c:scaling>
          <c:orientation val="minMax"/>
        </c:scaling>
        <c:delete val="0"/>
        <c:axPos val="b"/>
        <c:majorTickMark val="out"/>
        <c:minorTickMark val="none"/>
        <c:tickLblPos val="nextTo"/>
        <c:crossAx val="28100480"/>
        <c:crosses val="autoZero"/>
        <c:auto val="1"/>
        <c:lblAlgn val="ctr"/>
        <c:lblOffset val="100"/>
        <c:noMultiLvlLbl val="0"/>
      </c:catAx>
      <c:valAx>
        <c:axId val="28100480"/>
        <c:scaling>
          <c:orientation val="minMax"/>
          <c:max val="100"/>
          <c:min val="3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8098944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txPr>
        <a:bodyPr/>
        <a:lstStyle/>
        <a:p>
          <a:pPr>
            <a:defRPr>
              <a:latin typeface="HY견고딕" panose="02030600000101010101" pitchFamily="18" charset="-127"/>
              <a:ea typeface="HY견고딕" panose="02030600000101010101" pitchFamily="18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Sheet1!$D$1</c:f>
              <c:strCache>
                <c:ptCount val="1"/>
                <c:pt idx="0">
                  <c:v>노동생산성 증감률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Sheet1!$A$3:$A$9</c:f>
              <c:strCach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strCache>
            </c:strRef>
          </c:cat>
          <c:val>
            <c:numRef>
              <c:f>Sheet1!$D$3:$D$9</c:f>
              <c:numCache>
                <c:formatCode>0.0%</c:formatCode>
                <c:ptCount val="7"/>
                <c:pt idx="0">
                  <c:v>-2.8311425682507663E-2</c:v>
                </c:pt>
                <c:pt idx="1">
                  <c:v>4.058272632674309E-2</c:v>
                </c:pt>
                <c:pt idx="2">
                  <c:v>-9.9999999999988987E-4</c:v>
                </c:pt>
                <c:pt idx="3">
                  <c:v>-1.1011011011011096E-2</c:v>
                </c:pt>
                <c:pt idx="4">
                  <c:v>1.5182186234817818E-2</c:v>
                </c:pt>
                <c:pt idx="5">
                  <c:v>9.9700897308074854E-3</c:v>
                </c:pt>
                <c:pt idx="6">
                  <c:v>8.884501480750373E-3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8601344"/>
        <c:axId val="28619520"/>
      </c:barChart>
      <c:lineChart>
        <c:grouping val="standard"/>
        <c:varyColors val="0"/>
        <c:ser>
          <c:idx val="1"/>
          <c:order val="1"/>
          <c:tx>
            <c:strRef>
              <c:f>Sheet1!$E$1</c:f>
              <c:strCache>
                <c:ptCount val="1"/>
                <c:pt idx="0">
                  <c:v>실질임금 상승률</c:v>
                </c:pt>
              </c:strCache>
            </c:strRef>
          </c:tx>
          <c:spPr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diamond"/>
            <c:size val="16"/>
            <c:spPr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1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 i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Sheet1!$A$3:$A$9</c:f>
              <c:strCach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strCache>
            </c:strRef>
          </c:cat>
          <c:val>
            <c:numRef>
              <c:f>Sheet1!$E$3:$E$9</c:f>
              <c:numCache>
                <c:formatCode>0.0%</c:formatCode>
                <c:ptCount val="7"/>
                <c:pt idx="0">
                  <c:v>-1.2883805882262234E-3</c:v>
                </c:pt>
                <c:pt idx="1">
                  <c:v>3.7581741755365661E-2</c:v>
                </c:pt>
                <c:pt idx="2">
                  <c:v>-2.9120966137422322E-2</c:v>
                </c:pt>
                <c:pt idx="3">
                  <c:v>3.08294262074984E-2</c:v>
                </c:pt>
                <c:pt idx="4">
                  <c:v>2.5157533652380382E-2</c:v>
                </c:pt>
                <c:pt idx="5">
                  <c:v>1.2511531880165405E-2</c:v>
                </c:pt>
                <c:pt idx="6">
                  <c:v>2.7258786568755022E-2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601344"/>
        <c:axId val="28619520"/>
      </c:lineChart>
      <c:catAx>
        <c:axId val="28601344"/>
        <c:scaling>
          <c:orientation val="minMax"/>
        </c:scaling>
        <c:delete val="0"/>
        <c:axPos val="b"/>
        <c:majorTickMark val="out"/>
        <c:minorTickMark val="none"/>
        <c:tickLblPos val="low"/>
        <c:crossAx val="28619520"/>
        <c:crosses val="autoZero"/>
        <c:auto val="1"/>
        <c:lblAlgn val="ctr"/>
        <c:lblOffset val="100"/>
        <c:noMultiLvlLbl val="0"/>
      </c:catAx>
      <c:valAx>
        <c:axId val="28619520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28601344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40000"/>
                <a:lumOff val="60000"/>
              </a:schemeClr>
            </a:solidFill>
          </c:spPr>
          <c:invertIfNegative val="0"/>
          <c:dPt>
            <c:idx val="26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26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Sheet1!$K$2:$K$31</c:f>
              <c:strCache>
                <c:ptCount val="30"/>
                <c:pt idx="0">
                  <c:v>룩셈부르크</c:v>
                </c:pt>
                <c:pt idx="1">
                  <c:v>미국</c:v>
                </c:pt>
                <c:pt idx="2">
                  <c:v>노르웨이</c:v>
                </c:pt>
                <c:pt idx="3">
                  <c:v>캐나다</c:v>
                </c:pt>
                <c:pt idx="4">
                  <c:v>에스토니아</c:v>
                </c:pt>
                <c:pt idx="5">
                  <c:v>스위스</c:v>
                </c:pt>
                <c:pt idx="6">
                  <c:v>호주</c:v>
                </c:pt>
                <c:pt idx="7">
                  <c:v>스웨덴</c:v>
                </c:pt>
                <c:pt idx="8">
                  <c:v>헝가리</c:v>
                </c:pt>
                <c:pt idx="9">
                  <c:v>독일</c:v>
                </c:pt>
                <c:pt idx="10">
                  <c:v>이스라엘</c:v>
                </c:pt>
                <c:pt idx="11">
                  <c:v>아이슬란드</c:v>
                </c:pt>
                <c:pt idx="12">
                  <c:v>오스트리아</c:v>
                </c:pt>
                <c:pt idx="13">
                  <c:v>핀란드</c:v>
                </c:pt>
                <c:pt idx="14">
                  <c:v>벨기에</c:v>
                </c:pt>
                <c:pt idx="15">
                  <c:v>뉴질랜드</c:v>
                </c:pt>
                <c:pt idx="16">
                  <c:v>슬로바키아</c:v>
                </c:pt>
                <c:pt idx="17">
                  <c:v>영국</c:v>
                </c:pt>
                <c:pt idx="18">
                  <c:v>아일랜드</c:v>
                </c:pt>
                <c:pt idx="19">
                  <c:v>스페인</c:v>
                </c:pt>
                <c:pt idx="20">
                  <c:v>체코</c:v>
                </c:pt>
                <c:pt idx="21">
                  <c:v>슬로베니아</c:v>
                </c:pt>
                <c:pt idx="22">
                  <c:v>포르투갈</c:v>
                </c:pt>
                <c:pt idx="23">
                  <c:v>폴란드</c:v>
                </c:pt>
                <c:pt idx="24">
                  <c:v>이탈리아</c:v>
                </c:pt>
                <c:pt idx="25">
                  <c:v>칠레</c:v>
                </c:pt>
                <c:pt idx="26">
                  <c:v>한국</c:v>
                </c:pt>
                <c:pt idx="27">
                  <c:v>멕시코</c:v>
                </c:pt>
                <c:pt idx="28">
                  <c:v>터키</c:v>
                </c:pt>
                <c:pt idx="29">
                  <c:v>그리스</c:v>
                </c:pt>
              </c:strCache>
            </c:strRef>
          </c:cat>
          <c:val>
            <c:numRef>
              <c:f>Sheet1!$L$2:$L$31</c:f>
              <c:numCache>
                <c:formatCode>0.0%</c:formatCode>
                <c:ptCount val="30"/>
                <c:pt idx="0">
                  <c:v>6.1678459999999997E-2</c:v>
                </c:pt>
                <c:pt idx="1">
                  <c:v>6.454994E-2</c:v>
                </c:pt>
                <c:pt idx="2">
                  <c:v>7.213739999999999E-2</c:v>
                </c:pt>
                <c:pt idx="3">
                  <c:v>8.7567829999999999E-2</c:v>
                </c:pt>
                <c:pt idx="4">
                  <c:v>9.1420309999999991E-2</c:v>
                </c:pt>
                <c:pt idx="5">
                  <c:v>0.1001305</c:v>
                </c:pt>
                <c:pt idx="6">
                  <c:v>0.10201299999999999</c:v>
                </c:pt>
                <c:pt idx="7">
                  <c:v>0.1033673</c:v>
                </c:pt>
                <c:pt idx="8">
                  <c:v>0.10990809999999999</c:v>
                </c:pt>
                <c:pt idx="9">
                  <c:v>0.10999980000000001</c:v>
                </c:pt>
                <c:pt idx="10">
                  <c:v>0.1251997</c:v>
                </c:pt>
                <c:pt idx="11">
                  <c:v>0.12535979999999999</c:v>
                </c:pt>
                <c:pt idx="12">
                  <c:v>0.13323989999999999</c:v>
                </c:pt>
                <c:pt idx="13">
                  <c:v>0.14063140000000002</c:v>
                </c:pt>
                <c:pt idx="14">
                  <c:v>0.14613319999999999</c:v>
                </c:pt>
                <c:pt idx="15">
                  <c:v>0.1527115</c:v>
                </c:pt>
                <c:pt idx="16">
                  <c:v>0.1539568</c:v>
                </c:pt>
                <c:pt idx="17">
                  <c:v>0.1543793</c:v>
                </c:pt>
                <c:pt idx="18">
                  <c:v>0.17387859999999999</c:v>
                </c:pt>
                <c:pt idx="19">
                  <c:v>0.17688800000000002</c:v>
                </c:pt>
                <c:pt idx="20">
                  <c:v>0.18057529999999999</c:v>
                </c:pt>
                <c:pt idx="21">
                  <c:v>0.18570200000000001</c:v>
                </c:pt>
                <c:pt idx="22">
                  <c:v>0.19853490000000001</c:v>
                </c:pt>
                <c:pt idx="23">
                  <c:v>0.2135292</c:v>
                </c:pt>
                <c:pt idx="24">
                  <c:v>0.24946760000000001</c:v>
                </c:pt>
                <c:pt idx="25">
                  <c:v>0.25872319999999999</c:v>
                </c:pt>
                <c:pt idx="26">
                  <c:v>0.26785389999999998</c:v>
                </c:pt>
                <c:pt idx="27">
                  <c:v>0.3206425</c:v>
                </c:pt>
                <c:pt idx="28">
                  <c:v>0.33956730000000002</c:v>
                </c:pt>
                <c:pt idx="29">
                  <c:v>0.35427340000000002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8247936"/>
        <c:axId val="28249472"/>
      </c:barChart>
      <c:catAx>
        <c:axId val="28247936"/>
        <c:scaling>
          <c:orientation val="minMax"/>
        </c:scaling>
        <c:delete val="0"/>
        <c:axPos val="b"/>
        <c:majorTickMark val="out"/>
        <c:minorTickMark val="none"/>
        <c:tickLblPos val="nextTo"/>
        <c:crossAx val="28249472"/>
        <c:crosses val="autoZero"/>
        <c:auto val="1"/>
        <c:lblAlgn val="ctr"/>
        <c:lblOffset val="100"/>
        <c:noMultiLvlLbl val="0"/>
      </c:catAx>
      <c:valAx>
        <c:axId val="28249472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28247936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3.2448646195207778E-2"/>
          <c:y val="0.11380076638340024"/>
          <c:w val="0.9283117073576187"/>
          <c:h val="0.6278746805910454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기업규모별!$C$2</c:f>
              <c:strCache>
                <c:ptCount val="1"/>
                <c:pt idx="0">
                  <c:v>1-4명</c:v>
                </c:pt>
              </c:strCache>
            </c:strRef>
          </c:tx>
          <c:invertIfNegative val="0"/>
          <c:val>
            <c:numRef>
              <c:f>기업규모별!$D$2</c:f>
              <c:numCache>
                <c:formatCode>0.0</c:formatCode>
                <c:ptCount val="1"/>
                <c:pt idx="0">
                  <c:v>956.21873600000004</c:v>
                </c:pt>
              </c:numCache>
            </c:numRef>
          </c:val>
        </c:ser>
        <c:ser>
          <c:idx val="1"/>
          <c:order val="1"/>
          <c:tx>
            <c:strRef>
              <c:f>기업규모별!$C$3</c:f>
              <c:strCache>
                <c:ptCount val="1"/>
                <c:pt idx="0">
                  <c:v>5-9명</c:v>
                </c:pt>
              </c:strCache>
            </c:strRef>
          </c:tx>
          <c:invertIfNegative val="0"/>
          <c:val>
            <c:numRef>
              <c:f>기업규모별!$D$3</c:f>
              <c:numCache>
                <c:formatCode>0.0</c:formatCode>
                <c:ptCount val="1"/>
                <c:pt idx="0">
                  <c:v>511.27887699999997</c:v>
                </c:pt>
              </c:numCache>
            </c:numRef>
          </c:val>
        </c:ser>
        <c:ser>
          <c:idx val="2"/>
          <c:order val="2"/>
          <c:tx>
            <c:strRef>
              <c:f>기업규모별!$C$4</c:f>
              <c:strCache>
                <c:ptCount val="1"/>
                <c:pt idx="0">
                  <c:v>10-29명</c:v>
                </c:pt>
              </c:strCache>
            </c:strRef>
          </c:tx>
          <c:invertIfNegative val="0"/>
          <c:val>
            <c:numRef>
              <c:f>기업규모별!$D$4</c:f>
              <c:numCache>
                <c:formatCode>0.0</c:formatCode>
                <c:ptCount val="1"/>
                <c:pt idx="0">
                  <c:v>433.55784399999999</c:v>
                </c:pt>
              </c:numCache>
            </c:numRef>
          </c:val>
        </c:ser>
        <c:ser>
          <c:idx val="3"/>
          <c:order val="3"/>
          <c:tx>
            <c:strRef>
              <c:f>기업규모별!$C$5</c:f>
              <c:strCache>
                <c:ptCount val="1"/>
                <c:pt idx="0">
                  <c:v>30-99명</c:v>
                </c:pt>
              </c:strCache>
            </c:strRef>
          </c:tx>
          <c:invertIfNegative val="0"/>
          <c:val>
            <c:numRef>
              <c:f>기업규모별!$D$5</c:f>
              <c:numCache>
                <c:formatCode>0.0</c:formatCode>
                <c:ptCount val="1"/>
                <c:pt idx="0">
                  <c:v>208.12872399999998</c:v>
                </c:pt>
              </c:numCache>
            </c:numRef>
          </c:val>
        </c:ser>
        <c:ser>
          <c:idx val="4"/>
          <c:order val="4"/>
          <c:tx>
            <c:strRef>
              <c:f>기업규모별!$C$6</c:f>
              <c:strCache>
                <c:ptCount val="1"/>
                <c:pt idx="0">
                  <c:v>100-299명</c:v>
                </c:pt>
              </c:strCache>
            </c:strRef>
          </c:tx>
          <c:invertIfNegative val="0"/>
          <c:val>
            <c:numRef>
              <c:f>기업규모별!$D$6</c:f>
              <c:numCache>
                <c:formatCode>0.0</c:formatCode>
                <c:ptCount val="1"/>
                <c:pt idx="0">
                  <c:v>78.021854000000005</c:v>
                </c:pt>
              </c:numCache>
            </c:numRef>
          </c:val>
        </c:ser>
        <c:ser>
          <c:idx val="5"/>
          <c:order val="5"/>
          <c:tx>
            <c:strRef>
              <c:f>기업규모별!$C$7</c:f>
              <c:strCache>
                <c:ptCount val="1"/>
                <c:pt idx="0">
                  <c:v>300명이상</c:v>
                </c:pt>
              </c:strCache>
            </c:strRef>
          </c:tx>
          <c:invertIfNegative val="0"/>
          <c:val>
            <c:numRef>
              <c:f>기업규모별!$D$7</c:f>
              <c:numCache>
                <c:formatCode>0.0</c:formatCode>
                <c:ptCount val="1"/>
                <c:pt idx="0">
                  <c:v>33.289524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28423680"/>
        <c:axId val="28425216"/>
      </c:barChart>
      <c:catAx>
        <c:axId val="28423680"/>
        <c:scaling>
          <c:orientation val="minMax"/>
        </c:scaling>
        <c:delete val="1"/>
        <c:axPos val="l"/>
        <c:majorTickMark val="out"/>
        <c:minorTickMark val="none"/>
        <c:tickLblPos val="nextTo"/>
        <c:crossAx val="28425216"/>
        <c:crosses val="autoZero"/>
        <c:auto val="1"/>
        <c:lblAlgn val="ctr"/>
        <c:lblOffset val="100"/>
        <c:noMultiLvlLbl val="0"/>
      </c:catAx>
      <c:valAx>
        <c:axId val="28425216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28423680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40000"/>
                <a:lumOff val="6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648527611322309E-2"/>
                  <c:y val="7.83030314987816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/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업종별!$C$2:$C$20</c:f>
              <c:strCache>
                <c:ptCount val="19"/>
                <c:pt idx="0">
                  <c:v>도소매업</c:v>
                </c:pt>
                <c:pt idx="1">
                  <c:v>숙박,음식</c:v>
                </c:pt>
                <c:pt idx="2">
                  <c:v>시설관리,사업지원</c:v>
                </c:pt>
                <c:pt idx="3">
                  <c:v>제조업</c:v>
                </c:pt>
                <c:pt idx="4">
                  <c:v>보건,사회복지</c:v>
                </c:pt>
                <c:pt idx="5">
                  <c:v>기타개인서비스</c:v>
                </c:pt>
                <c:pt idx="6">
                  <c:v>공공행정</c:v>
                </c:pt>
                <c:pt idx="7">
                  <c:v>건설업</c:v>
                </c:pt>
                <c:pt idx="8">
                  <c:v>운수업</c:v>
                </c:pt>
                <c:pt idx="9">
                  <c:v>교육</c:v>
                </c:pt>
                <c:pt idx="10">
                  <c:v>부동산,임대</c:v>
                </c:pt>
                <c:pt idx="11">
                  <c:v>농림어업</c:v>
                </c:pt>
                <c:pt idx="12">
                  <c:v>예술,스포츠,여가</c:v>
                </c:pt>
                <c:pt idx="13">
                  <c:v>가구내고용,자가소비</c:v>
                </c:pt>
                <c:pt idx="14">
                  <c:v>금융,보험</c:v>
                </c:pt>
                <c:pt idx="15">
                  <c:v>전문,과학,기술</c:v>
                </c:pt>
                <c:pt idx="16">
                  <c:v>출판,방송,정보통신</c:v>
                </c:pt>
                <c:pt idx="17">
                  <c:v>하수·폐기물,환경복원</c:v>
                </c:pt>
                <c:pt idx="18">
                  <c:v>전기,가스,수도</c:v>
                </c:pt>
              </c:strCache>
            </c:strRef>
          </c:cat>
          <c:val>
            <c:numRef>
              <c:f>업종별!$D$2:$D$20</c:f>
              <c:numCache>
                <c:formatCode>0.0</c:formatCode>
                <c:ptCount val="19"/>
                <c:pt idx="0">
                  <c:v>336.98482200000001</c:v>
                </c:pt>
                <c:pt idx="1">
                  <c:v>335.95790399999998</c:v>
                </c:pt>
                <c:pt idx="2">
                  <c:v>261.265107</c:v>
                </c:pt>
                <c:pt idx="3">
                  <c:v>229.051693</c:v>
                </c:pt>
                <c:pt idx="4">
                  <c:v>196.27330499999999</c:v>
                </c:pt>
                <c:pt idx="5">
                  <c:v>185.766919</c:v>
                </c:pt>
                <c:pt idx="6">
                  <c:v>104.58081</c:v>
                </c:pt>
                <c:pt idx="7">
                  <c:v>93.910685000000001</c:v>
                </c:pt>
                <c:pt idx="8">
                  <c:v>91.595891000000009</c:v>
                </c:pt>
                <c:pt idx="9">
                  <c:v>89.328322999999997</c:v>
                </c:pt>
                <c:pt idx="10">
                  <c:v>81.565017999999995</c:v>
                </c:pt>
                <c:pt idx="11">
                  <c:v>62.652127</c:v>
                </c:pt>
                <c:pt idx="12">
                  <c:v>43.319434000000001</c:v>
                </c:pt>
                <c:pt idx="13">
                  <c:v>41.93582</c:v>
                </c:pt>
                <c:pt idx="14">
                  <c:v>30.65091</c:v>
                </c:pt>
                <c:pt idx="15">
                  <c:v>18.783206</c:v>
                </c:pt>
                <c:pt idx="16">
                  <c:v>11.967717</c:v>
                </c:pt>
                <c:pt idx="17">
                  <c:v>3.1767249999999998</c:v>
                </c:pt>
                <c:pt idx="18">
                  <c:v>1.7291430000000001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8332032"/>
        <c:axId val="28333568"/>
      </c:barChart>
      <c:catAx>
        <c:axId val="2833203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28333568"/>
        <c:crosses val="autoZero"/>
        <c:auto val="1"/>
        <c:lblAlgn val="ctr"/>
        <c:lblOffset val="100"/>
        <c:noMultiLvlLbl val="0"/>
      </c:catAx>
      <c:valAx>
        <c:axId val="2833356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8332032"/>
        <c:crosses val="autoZero"/>
        <c:crossBetween val="between"/>
        <c:majorUnit val="100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415A80-AAB5-40E5-B58C-FF6A53246700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83BABB8-8F96-4312-84D0-58AC9AB683DD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세계화</a:t>
          </a:r>
          <a:endParaRPr lang="ko-KR" altLang="en-US" sz="2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5A5715BD-16B3-4F7C-A1C5-53401EC2530B}" type="parTrans" cxnId="{A8B66BBA-2243-44A9-91E9-704B56F4198A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8205CA7A-448C-43FA-AF96-490993B63B39}" type="sibTrans" cxnId="{A8B66BBA-2243-44A9-91E9-704B56F4198A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F87E1A5E-A58A-4E77-AA7D-AF83BD409C7F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업무 대체적 기술 발전</a:t>
          </a:r>
          <a:endParaRPr lang="ko-KR" altLang="en-US" sz="2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58F06ABF-0821-4E5C-A2A3-6D0D5326C25E}" type="parTrans" cxnId="{EDCA48D6-0C54-4F2F-85B3-D4A1D6D9165D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B2BB8B78-6D6E-4EA0-BE5D-2FBC4D756A62}" type="sibTrans" cxnId="{EDCA48D6-0C54-4F2F-85B3-D4A1D6D9165D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3FAC5FB5-3AF2-4F28-BD0A-2283CD04C97E}">
      <dgm:prSet phldrT="[텍스트]" custT="1"/>
      <dgm:spPr/>
      <dgm:t>
        <a:bodyPr/>
        <a:lstStyle/>
        <a:p>
          <a:pPr latinLnBrk="1"/>
          <a:r>
            <a:rPr lang="ko-KR" altLang="en-US" sz="2800" dirty="0" err="1" smtClean="0">
              <a:latin typeface="HY견고딕" panose="02030600000101010101" pitchFamily="18" charset="-127"/>
              <a:ea typeface="HY견고딕" panose="02030600000101010101" pitchFamily="18" charset="-127"/>
            </a:rPr>
            <a:t>저숙련</a:t>
          </a:r>
          <a:r>
            <a:rPr lang="ko-KR" altLang="en-US" sz="2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 근로자 노동시장 대거 유입</a:t>
          </a:r>
          <a:endParaRPr lang="ko-KR" altLang="en-US" sz="2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94C0512F-7F1B-4E8F-8351-0802CC470A11}" type="parTrans" cxnId="{60644F0F-F6A2-4658-91D3-53149DACEDA8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09A6AC2B-9A49-4A3B-83F0-05EBD5D73084}" type="sibTrans" cxnId="{60644F0F-F6A2-4658-91D3-53149DACEDA8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BFE529C4-2C3C-4C6D-BD82-1AEB5DE628C1}">
      <dgm:prSet custT="1"/>
      <dgm:spPr/>
      <dgm:t>
        <a:bodyPr/>
        <a:lstStyle/>
        <a:p>
          <a:pPr latinLnBrk="1"/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고급 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vs 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저급 기술격차 확대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55BEAFD8-9507-429E-82B8-84EF0F786DDD}" type="parTrans" cxnId="{0784BBA4-B554-4136-B9BA-FFE3D831B155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4C291E28-C354-44EC-B8E2-FEBF2B92B527}" type="sibTrans" cxnId="{0784BBA4-B554-4136-B9BA-FFE3D831B155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5AA7347B-9201-4C4E-82FD-9BA7FB309A46}">
      <dgm:prSet custT="1"/>
      <dgm:spPr/>
      <dgm:t>
        <a:bodyPr/>
        <a:lstStyle/>
        <a:p>
          <a:pPr latinLnBrk="1"/>
          <a:r>
            <a:rPr lang="ko-KR" altLang="en-US" sz="1800" smtClean="0">
              <a:latin typeface="HY견고딕" panose="02030600000101010101" pitchFamily="18" charset="-127"/>
              <a:ea typeface="HY견고딕" panose="02030600000101010101" pitchFamily="18" charset="-127"/>
            </a:rPr>
            <a:t>글로벌 기술전파 속도 향상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26AD8B24-0A4F-4292-A926-3F31E416DB41}" type="parTrans" cxnId="{A8D900B8-F8FD-4C42-91DD-3E366B660E33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A2CE433C-74A9-4C9F-B85E-A74366C5AF03}" type="sibTrans" cxnId="{A8D900B8-F8FD-4C42-91DD-3E366B660E33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469AB17B-F936-4D89-A3FB-1884395A75A0}">
      <dgm:prSet custT="1"/>
      <dgm:spPr/>
      <dgm:t>
        <a:bodyPr/>
        <a:lstStyle/>
        <a:p>
          <a:pPr latinLnBrk="1"/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중국 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7.6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, 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인도 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4.4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, 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러시아 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2.6</a:t>
          </a:r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 등 총 </a:t>
          </a:r>
          <a:r>
            <a: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14.6</a:t>
          </a:r>
          <a:r>
            <a:rPr lang="ko-KR" altLang="en-US" sz="1800" dirty="0" err="1" smtClean="0">
              <a:latin typeface="HY견고딕" panose="02030600000101010101" pitchFamily="18" charset="-127"/>
              <a:ea typeface="HY견고딕" panose="02030600000101010101" pitchFamily="18" charset="-127"/>
            </a:rPr>
            <a:t>억명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D3DC1CE2-58F6-41CF-9397-A446D1BB4650}" type="parTrans" cxnId="{8F03907F-9DDB-419E-AD40-3CDF956BC28A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0E94DCA3-16CC-44BB-938E-CBE99AA411C2}" type="sibTrans" cxnId="{8F03907F-9DDB-419E-AD40-3CDF956BC28A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9A30BC63-E68A-40A6-B0F8-510D5E55F369}">
      <dgm:prSet custT="1"/>
      <dgm:spPr/>
      <dgm:t>
        <a:bodyPr/>
        <a:lstStyle/>
        <a:p>
          <a:pPr latinLnBrk="1"/>
          <a:r>
            <a:rPr lang="ko-KR" altLang="en-US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전세계 근로자 </a:t>
          </a:r>
          <a:r>
            <a:rPr lang="en-US" altLang="ko-KR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</a:t>
          </a:r>
          <a:r>
            <a:rPr lang="ko-KR" altLang="en-US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배 증가</a:t>
          </a:r>
          <a:r>
            <a:rPr lang="en-US" altLang="ko-KR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: 14.6</a:t>
          </a:r>
          <a:r>
            <a:rPr lang="ko-KR" altLang="en-US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억→</a:t>
          </a:r>
          <a:r>
            <a:rPr lang="en-US" altLang="ko-KR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29.2</a:t>
          </a:r>
          <a:r>
            <a:rPr lang="ko-KR" altLang="en-US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(Richard Freeman, 2006)</a:t>
          </a:r>
          <a:endParaRPr lang="ko-KR" altLang="en-US" sz="1800" spc="-100" baseline="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D96BF21E-7627-472B-87AB-9C93CFE0A9D7}" type="parTrans" cxnId="{54F8AB33-E045-4E7D-811F-9AD28B84CB33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4B06DAE2-DC9D-4F2C-8F0E-9D622D22716C}" type="sibTrans" cxnId="{54F8AB33-E045-4E7D-811F-9AD28B84CB33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62D5F4B3-D04F-44A1-978B-1783FFB30BB3}">
      <dgm:prSet custT="1"/>
      <dgm:spPr/>
      <dgm:t>
        <a:bodyPr/>
        <a:lstStyle/>
        <a:p>
          <a:pPr latinLnBrk="1"/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노동시장의 글로벌 통합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33C873EC-972B-4614-A9E2-0B5D3EA172FE}" type="sibTrans" cxnId="{6D937858-845B-45C6-80AC-43176FB30AC2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85F86405-63C5-4BEE-908F-0C2E3D76154B}" type="parTrans" cxnId="{6D937858-845B-45C6-80AC-43176FB30AC2}">
      <dgm:prSet/>
      <dgm:spPr/>
      <dgm:t>
        <a:bodyPr/>
        <a:lstStyle/>
        <a:p>
          <a:pPr latinLnBrk="1"/>
          <a:endParaRPr lang="ko-KR" altLang="en-US" sz="180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E5499D53-5F2A-445F-AF2E-0995194EB6E9}" type="pres">
      <dgm:prSet presAssocID="{6F415A80-AAB5-40E5-B58C-FF6A5324670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8D59EC-D528-4A2C-A2AC-F12639123EE2}" type="pres">
      <dgm:prSet presAssocID="{783BABB8-8F96-4312-84D0-58AC9AB683DD}" presName="parentLin" presStyleCnt="0"/>
      <dgm:spPr/>
    </dgm:pt>
    <dgm:pt modelId="{ABD48FAD-1803-4323-B7C2-6EFE022C7477}" type="pres">
      <dgm:prSet presAssocID="{783BABB8-8F96-4312-84D0-58AC9AB683DD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E250BB72-CDED-4DDF-AE68-01E853A4EDB3}" type="pres">
      <dgm:prSet presAssocID="{783BABB8-8F96-4312-84D0-58AC9AB683D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90F3537-DF79-4087-826D-82C616D21548}" type="pres">
      <dgm:prSet presAssocID="{783BABB8-8F96-4312-84D0-58AC9AB683DD}" presName="negativeSpace" presStyleCnt="0"/>
      <dgm:spPr/>
    </dgm:pt>
    <dgm:pt modelId="{76C63442-BA43-46CE-97F3-F0D7A5BAC46C}" type="pres">
      <dgm:prSet presAssocID="{783BABB8-8F96-4312-84D0-58AC9AB683DD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7096D8D-866B-4120-82EF-787DA6A19EA1}" type="pres">
      <dgm:prSet presAssocID="{8205CA7A-448C-43FA-AF96-490993B63B39}" presName="spaceBetweenRectangles" presStyleCnt="0"/>
      <dgm:spPr/>
    </dgm:pt>
    <dgm:pt modelId="{6F6BB463-5513-4540-A3E8-E46C18DF8743}" type="pres">
      <dgm:prSet presAssocID="{F87E1A5E-A58A-4E77-AA7D-AF83BD409C7F}" presName="parentLin" presStyleCnt="0"/>
      <dgm:spPr/>
    </dgm:pt>
    <dgm:pt modelId="{3EA5129B-A01B-440E-B023-72822D69CF59}" type="pres">
      <dgm:prSet presAssocID="{F87E1A5E-A58A-4E77-AA7D-AF83BD409C7F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42B156A-D820-4FCA-862F-4D36CC756068}" type="pres">
      <dgm:prSet presAssocID="{F87E1A5E-A58A-4E77-AA7D-AF83BD409C7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4C606D-3249-4ED9-A7DB-B881C1F5BCA1}" type="pres">
      <dgm:prSet presAssocID="{F87E1A5E-A58A-4E77-AA7D-AF83BD409C7F}" presName="negativeSpace" presStyleCnt="0"/>
      <dgm:spPr/>
    </dgm:pt>
    <dgm:pt modelId="{762A293C-3BAF-431C-BD18-73448903A61D}" type="pres">
      <dgm:prSet presAssocID="{F87E1A5E-A58A-4E77-AA7D-AF83BD409C7F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51A6645-2E6F-4FD5-B116-10DF5C99FA48}" type="pres">
      <dgm:prSet presAssocID="{B2BB8B78-6D6E-4EA0-BE5D-2FBC4D756A62}" presName="spaceBetweenRectangles" presStyleCnt="0"/>
      <dgm:spPr/>
    </dgm:pt>
    <dgm:pt modelId="{4F6529D6-AC54-47E2-9107-352C891A652C}" type="pres">
      <dgm:prSet presAssocID="{3FAC5FB5-3AF2-4F28-BD0A-2283CD04C97E}" presName="parentLin" presStyleCnt="0"/>
      <dgm:spPr/>
    </dgm:pt>
    <dgm:pt modelId="{F9CF8C58-8072-4212-B16F-28C3A71073F2}" type="pres">
      <dgm:prSet presAssocID="{3FAC5FB5-3AF2-4F28-BD0A-2283CD04C97E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7E47F0-7999-49D8-91C0-27406AA25A7A}" type="pres">
      <dgm:prSet presAssocID="{3FAC5FB5-3AF2-4F28-BD0A-2283CD04C97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129399B-8CBE-4B7F-BBBA-603947B26600}" type="pres">
      <dgm:prSet presAssocID="{3FAC5FB5-3AF2-4F28-BD0A-2283CD04C97E}" presName="negativeSpace" presStyleCnt="0"/>
      <dgm:spPr/>
    </dgm:pt>
    <dgm:pt modelId="{4E6AF38C-2B00-48C0-85C6-0C5878A32DCA}" type="pres">
      <dgm:prSet presAssocID="{3FAC5FB5-3AF2-4F28-BD0A-2283CD04C97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E388BD3B-16F4-4B48-8067-ABCC52C8D270}" type="presOf" srcId="{6F415A80-AAB5-40E5-B58C-FF6A53246700}" destId="{E5499D53-5F2A-445F-AF2E-0995194EB6E9}" srcOrd="0" destOrd="0" presId="urn:microsoft.com/office/officeart/2005/8/layout/list1"/>
    <dgm:cxn modelId="{A8B66BBA-2243-44A9-91E9-704B56F4198A}" srcId="{6F415A80-AAB5-40E5-B58C-FF6A53246700}" destId="{783BABB8-8F96-4312-84D0-58AC9AB683DD}" srcOrd="0" destOrd="0" parTransId="{5A5715BD-16B3-4F7C-A1C5-53401EC2530B}" sibTransId="{8205CA7A-448C-43FA-AF96-490993B63B39}"/>
    <dgm:cxn modelId="{0784BBA4-B554-4136-B9BA-FFE3D831B155}" srcId="{F87E1A5E-A58A-4E77-AA7D-AF83BD409C7F}" destId="{BFE529C4-2C3C-4C6D-BD82-1AEB5DE628C1}" srcOrd="0" destOrd="0" parTransId="{55BEAFD8-9507-429E-82B8-84EF0F786DDD}" sibTransId="{4C291E28-C354-44EC-B8E2-FEBF2B92B527}"/>
    <dgm:cxn modelId="{60644F0F-F6A2-4658-91D3-53149DACEDA8}" srcId="{6F415A80-AAB5-40E5-B58C-FF6A53246700}" destId="{3FAC5FB5-3AF2-4F28-BD0A-2283CD04C97E}" srcOrd="2" destOrd="0" parTransId="{94C0512F-7F1B-4E8F-8351-0802CC470A11}" sibTransId="{09A6AC2B-9A49-4A3B-83F0-05EBD5D73084}"/>
    <dgm:cxn modelId="{BD4DE146-525E-4D43-8F57-00BD3A8687F5}" type="presOf" srcId="{783BABB8-8F96-4312-84D0-58AC9AB683DD}" destId="{E250BB72-CDED-4DDF-AE68-01E853A4EDB3}" srcOrd="1" destOrd="0" presId="urn:microsoft.com/office/officeart/2005/8/layout/list1"/>
    <dgm:cxn modelId="{A8D900B8-F8FD-4C42-91DD-3E366B660E33}" srcId="{783BABB8-8F96-4312-84D0-58AC9AB683DD}" destId="{5AA7347B-9201-4C4E-82FD-9BA7FB309A46}" srcOrd="0" destOrd="0" parTransId="{26AD8B24-0A4F-4292-A926-3F31E416DB41}" sibTransId="{A2CE433C-74A9-4C9F-B85E-A74366C5AF03}"/>
    <dgm:cxn modelId="{AD0284BB-9050-4AB0-BAC9-59994B7CC475}" type="presOf" srcId="{783BABB8-8F96-4312-84D0-58AC9AB683DD}" destId="{ABD48FAD-1803-4323-B7C2-6EFE022C7477}" srcOrd="0" destOrd="0" presId="urn:microsoft.com/office/officeart/2005/8/layout/list1"/>
    <dgm:cxn modelId="{EDCA48D6-0C54-4F2F-85B3-D4A1D6D9165D}" srcId="{6F415A80-AAB5-40E5-B58C-FF6A53246700}" destId="{F87E1A5E-A58A-4E77-AA7D-AF83BD409C7F}" srcOrd="1" destOrd="0" parTransId="{58F06ABF-0821-4E5C-A2A3-6D0D5326C25E}" sibTransId="{B2BB8B78-6D6E-4EA0-BE5D-2FBC4D756A62}"/>
    <dgm:cxn modelId="{085496B1-779A-4E17-A006-5ACC8C59CAD5}" type="presOf" srcId="{BFE529C4-2C3C-4C6D-BD82-1AEB5DE628C1}" destId="{762A293C-3BAF-431C-BD18-73448903A61D}" srcOrd="0" destOrd="0" presId="urn:microsoft.com/office/officeart/2005/8/layout/list1"/>
    <dgm:cxn modelId="{0223092F-B0D3-40F9-94F3-5ED40B465062}" type="presOf" srcId="{3FAC5FB5-3AF2-4F28-BD0A-2283CD04C97E}" destId="{F9CF8C58-8072-4212-B16F-28C3A71073F2}" srcOrd="0" destOrd="0" presId="urn:microsoft.com/office/officeart/2005/8/layout/list1"/>
    <dgm:cxn modelId="{8EFC81F0-4D62-474B-9D5A-36D8E1D1BCD0}" type="presOf" srcId="{62D5F4B3-D04F-44A1-978B-1783FFB30BB3}" destId="{76C63442-BA43-46CE-97F3-F0D7A5BAC46C}" srcOrd="0" destOrd="1" presId="urn:microsoft.com/office/officeart/2005/8/layout/list1"/>
    <dgm:cxn modelId="{54F8AB33-E045-4E7D-811F-9AD28B84CB33}" srcId="{3FAC5FB5-3AF2-4F28-BD0A-2283CD04C97E}" destId="{9A30BC63-E68A-40A6-B0F8-510D5E55F369}" srcOrd="0" destOrd="0" parTransId="{D96BF21E-7627-472B-87AB-9C93CFE0A9D7}" sibTransId="{4B06DAE2-DC9D-4F2C-8F0E-9D622D22716C}"/>
    <dgm:cxn modelId="{38732634-BE0D-4FB6-8A69-BDDAAA549F51}" type="presOf" srcId="{F87E1A5E-A58A-4E77-AA7D-AF83BD409C7F}" destId="{B42B156A-D820-4FCA-862F-4D36CC756068}" srcOrd="1" destOrd="0" presId="urn:microsoft.com/office/officeart/2005/8/layout/list1"/>
    <dgm:cxn modelId="{6C52F091-0F35-46EB-87A7-952A4794C3F2}" type="presOf" srcId="{469AB17B-F936-4D89-A3FB-1884395A75A0}" destId="{4E6AF38C-2B00-48C0-85C6-0C5878A32DCA}" srcOrd="0" destOrd="1" presId="urn:microsoft.com/office/officeart/2005/8/layout/list1"/>
    <dgm:cxn modelId="{A2755833-518B-46D1-9852-CA8375BEC723}" type="presOf" srcId="{9A30BC63-E68A-40A6-B0F8-510D5E55F369}" destId="{4E6AF38C-2B00-48C0-85C6-0C5878A32DCA}" srcOrd="0" destOrd="0" presId="urn:microsoft.com/office/officeart/2005/8/layout/list1"/>
    <dgm:cxn modelId="{6D937858-845B-45C6-80AC-43176FB30AC2}" srcId="{783BABB8-8F96-4312-84D0-58AC9AB683DD}" destId="{62D5F4B3-D04F-44A1-978B-1783FFB30BB3}" srcOrd="1" destOrd="0" parTransId="{85F86405-63C5-4BEE-908F-0C2E3D76154B}" sibTransId="{33C873EC-972B-4614-A9E2-0B5D3EA172FE}"/>
    <dgm:cxn modelId="{D43C36E2-BBD6-418C-99A9-C876245B9FA6}" type="presOf" srcId="{F87E1A5E-A58A-4E77-AA7D-AF83BD409C7F}" destId="{3EA5129B-A01B-440E-B023-72822D69CF59}" srcOrd="0" destOrd="0" presId="urn:microsoft.com/office/officeart/2005/8/layout/list1"/>
    <dgm:cxn modelId="{0AEAC3D9-D285-4184-8E32-6C07C9E1CA6F}" type="presOf" srcId="{5AA7347B-9201-4C4E-82FD-9BA7FB309A46}" destId="{76C63442-BA43-46CE-97F3-F0D7A5BAC46C}" srcOrd="0" destOrd="0" presId="urn:microsoft.com/office/officeart/2005/8/layout/list1"/>
    <dgm:cxn modelId="{216033C2-1BA2-4F26-ABFF-E5CDDD73054E}" type="presOf" srcId="{3FAC5FB5-3AF2-4F28-BD0A-2283CD04C97E}" destId="{AA7E47F0-7999-49D8-91C0-27406AA25A7A}" srcOrd="1" destOrd="0" presId="urn:microsoft.com/office/officeart/2005/8/layout/list1"/>
    <dgm:cxn modelId="{8F03907F-9DDB-419E-AD40-3CDF956BC28A}" srcId="{3FAC5FB5-3AF2-4F28-BD0A-2283CD04C97E}" destId="{469AB17B-F936-4D89-A3FB-1884395A75A0}" srcOrd="1" destOrd="0" parTransId="{D3DC1CE2-58F6-41CF-9397-A446D1BB4650}" sibTransId="{0E94DCA3-16CC-44BB-938E-CBE99AA411C2}"/>
    <dgm:cxn modelId="{D8EA56E6-6A76-400C-BAD8-D16AC17D1413}" type="presParOf" srcId="{E5499D53-5F2A-445F-AF2E-0995194EB6E9}" destId="{6A8D59EC-D528-4A2C-A2AC-F12639123EE2}" srcOrd="0" destOrd="0" presId="urn:microsoft.com/office/officeart/2005/8/layout/list1"/>
    <dgm:cxn modelId="{F616596D-3B4E-4EBF-9609-FA33C055029B}" type="presParOf" srcId="{6A8D59EC-D528-4A2C-A2AC-F12639123EE2}" destId="{ABD48FAD-1803-4323-B7C2-6EFE022C7477}" srcOrd="0" destOrd="0" presId="urn:microsoft.com/office/officeart/2005/8/layout/list1"/>
    <dgm:cxn modelId="{49229005-C1D8-4991-A1F1-3DF60A9DA555}" type="presParOf" srcId="{6A8D59EC-D528-4A2C-A2AC-F12639123EE2}" destId="{E250BB72-CDED-4DDF-AE68-01E853A4EDB3}" srcOrd="1" destOrd="0" presId="urn:microsoft.com/office/officeart/2005/8/layout/list1"/>
    <dgm:cxn modelId="{9DB86D02-840D-440F-9E16-8A310C973943}" type="presParOf" srcId="{E5499D53-5F2A-445F-AF2E-0995194EB6E9}" destId="{190F3537-DF79-4087-826D-82C616D21548}" srcOrd="1" destOrd="0" presId="urn:microsoft.com/office/officeart/2005/8/layout/list1"/>
    <dgm:cxn modelId="{CFBF51B6-3711-4FEA-B112-696A795FEFC5}" type="presParOf" srcId="{E5499D53-5F2A-445F-AF2E-0995194EB6E9}" destId="{76C63442-BA43-46CE-97F3-F0D7A5BAC46C}" srcOrd="2" destOrd="0" presId="urn:microsoft.com/office/officeart/2005/8/layout/list1"/>
    <dgm:cxn modelId="{3AF9B467-896C-404A-8706-EB90D290F394}" type="presParOf" srcId="{E5499D53-5F2A-445F-AF2E-0995194EB6E9}" destId="{87096D8D-866B-4120-82EF-787DA6A19EA1}" srcOrd="3" destOrd="0" presId="urn:microsoft.com/office/officeart/2005/8/layout/list1"/>
    <dgm:cxn modelId="{0F8E6BEB-01DD-48AD-8D11-E1DBB8D58AC7}" type="presParOf" srcId="{E5499D53-5F2A-445F-AF2E-0995194EB6E9}" destId="{6F6BB463-5513-4540-A3E8-E46C18DF8743}" srcOrd="4" destOrd="0" presId="urn:microsoft.com/office/officeart/2005/8/layout/list1"/>
    <dgm:cxn modelId="{6A6B7B6C-9564-49CE-AA09-D1068692D01F}" type="presParOf" srcId="{6F6BB463-5513-4540-A3E8-E46C18DF8743}" destId="{3EA5129B-A01B-440E-B023-72822D69CF59}" srcOrd="0" destOrd="0" presId="urn:microsoft.com/office/officeart/2005/8/layout/list1"/>
    <dgm:cxn modelId="{09D22FF8-DA0C-48DA-B6DE-C7BB5F5BC426}" type="presParOf" srcId="{6F6BB463-5513-4540-A3E8-E46C18DF8743}" destId="{B42B156A-D820-4FCA-862F-4D36CC756068}" srcOrd="1" destOrd="0" presId="urn:microsoft.com/office/officeart/2005/8/layout/list1"/>
    <dgm:cxn modelId="{9E4D5E76-A443-4045-B5C6-99BC79E4B9DC}" type="presParOf" srcId="{E5499D53-5F2A-445F-AF2E-0995194EB6E9}" destId="{AC4C606D-3249-4ED9-A7DB-B881C1F5BCA1}" srcOrd="5" destOrd="0" presId="urn:microsoft.com/office/officeart/2005/8/layout/list1"/>
    <dgm:cxn modelId="{88E8D599-3CE8-4122-86D0-1BB74F1B304C}" type="presParOf" srcId="{E5499D53-5F2A-445F-AF2E-0995194EB6E9}" destId="{762A293C-3BAF-431C-BD18-73448903A61D}" srcOrd="6" destOrd="0" presId="urn:microsoft.com/office/officeart/2005/8/layout/list1"/>
    <dgm:cxn modelId="{86699B5C-CA10-4A16-8CD5-5671EAF630C8}" type="presParOf" srcId="{E5499D53-5F2A-445F-AF2E-0995194EB6E9}" destId="{251A6645-2E6F-4FD5-B116-10DF5C99FA48}" srcOrd="7" destOrd="0" presId="urn:microsoft.com/office/officeart/2005/8/layout/list1"/>
    <dgm:cxn modelId="{BD14D8DC-3B0A-4323-842E-D980647DD64D}" type="presParOf" srcId="{E5499D53-5F2A-445F-AF2E-0995194EB6E9}" destId="{4F6529D6-AC54-47E2-9107-352C891A652C}" srcOrd="8" destOrd="0" presId="urn:microsoft.com/office/officeart/2005/8/layout/list1"/>
    <dgm:cxn modelId="{DA5E0C58-CC07-4627-A044-9CA79AB64430}" type="presParOf" srcId="{4F6529D6-AC54-47E2-9107-352C891A652C}" destId="{F9CF8C58-8072-4212-B16F-28C3A71073F2}" srcOrd="0" destOrd="0" presId="urn:microsoft.com/office/officeart/2005/8/layout/list1"/>
    <dgm:cxn modelId="{E7BADAC2-3697-404D-9EF1-99C68F6B3CDA}" type="presParOf" srcId="{4F6529D6-AC54-47E2-9107-352C891A652C}" destId="{AA7E47F0-7999-49D8-91C0-27406AA25A7A}" srcOrd="1" destOrd="0" presId="urn:microsoft.com/office/officeart/2005/8/layout/list1"/>
    <dgm:cxn modelId="{D8FD4E1E-FB4E-4538-B6B9-5DEFBCCA07E3}" type="presParOf" srcId="{E5499D53-5F2A-445F-AF2E-0995194EB6E9}" destId="{7129399B-8CBE-4B7F-BBBA-603947B26600}" srcOrd="9" destOrd="0" presId="urn:microsoft.com/office/officeart/2005/8/layout/list1"/>
    <dgm:cxn modelId="{3663FC92-D673-4C7B-B479-5D8031AFCFEB}" type="presParOf" srcId="{E5499D53-5F2A-445F-AF2E-0995194EB6E9}" destId="{4E6AF38C-2B00-48C0-85C6-0C5878A32DC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63442-BA43-46CE-97F3-F0D7A5BAC46C}">
      <dsp:nvSpPr>
        <dsp:cNvPr id="0" name=""/>
        <dsp:cNvSpPr/>
      </dsp:nvSpPr>
      <dsp:spPr>
        <a:xfrm>
          <a:off x="0" y="375866"/>
          <a:ext cx="8829253" cy="1178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48" tIns="458216" rIns="685248" bIns="128016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smtClean="0">
              <a:latin typeface="HY견고딕" panose="02030600000101010101" pitchFamily="18" charset="-127"/>
              <a:ea typeface="HY견고딕" panose="02030600000101010101" pitchFamily="18" charset="-127"/>
            </a:rPr>
            <a:t>글로벌 기술전파 속도 향상</a:t>
          </a:r>
          <a:endParaRPr lang="ko-KR" altLang="en-US" sz="1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노동시장의 글로벌 통합</a:t>
          </a:r>
          <a:endParaRPr lang="ko-KR" altLang="en-US" sz="1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0" y="375866"/>
        <a:ext cx="8829253" cy="1178100"/>
      </dsp:txXfrm>
    </dsp:sp>
    <dsp:sp modelId="{E250BB72-CDED-4DDF-AE68-01E853A4EDB3}">
      <dsp:nvSpPr>
        <dsp:cNvPr id="0" name=""/>
        <dsp:cNvSpPr/>
      </dsp:nvSpPr>
      <dsp:spPr>
        <a:xfrm>
          <a:off x="441462" y="51146"/>
          <a:ext cx="6180477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07" tIns="0" rIns="233607" bIns="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세계화</a:t>
          </a:r>
          <a:endParaRPr lang="ko-KR" altLang="en-US" sz="2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73165" y="82849"/>
        <a:ext cx="6117071" cy="586034"/>
      </dsp:txXfrm>
    </dsp:sp>
    <dsp:sp modelId="{762A293C-3BAF-431C-BD18-73448903A61D}">
      <dsp:nvSpPr>
        <dsp:cNvPr id="0" name=""/>
        <dsp:cNvSpPr/>
      </dsp:nvSpPr>
      <dsp:spPr>
        <a:xfrm>
          <a:off x="0" y="1997486"/>
          <a:ext cx="8829253" cy="866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48" tIns="458216" rIns="685248" bIns="128016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고급 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vs 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저급 기술격차 확대</a:t>
          </a:r>
          <a:endParaRPr lang="ko-KR" altLang="en-US" sz="1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0" y="1997486"/>
        <a:ext cx="8829253" cy="866250"/>
      </dsp:txXfrm>
    </dsp:sp>
    <dsp:sp modelId="{B42B156A-D820-4FCA-862F-4D36CC756068}">
      <dsp:nvSpPr>
        <dsp:cNvPr id="0" name=""/>
        <dsp:cNvSpPr/>
      </dsp:nvSpPr>
      <dsp:spPr>
        <a:xfrm>
          <a:off x="441462" y="1672766"/>
          <a:ext cx="6180477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07" tIns="0" rIns="233607" bIns="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업무 대체적 기술 발전</a:t>
          </a:r>
          <a:endParaRPr lang="ko-KR" altLang="en-US" sz="2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73165" y="1704469"/>
        <a:ext cx="6117071" cy="586034"/>
      </dsp:txXfrm>
    </dsp:sp>
    <dsp:sp modelId="{4E6AF38C-2B00-48C0-85C6-0C5878A32DCA}">
      <dsp:nvSpPr>
        <dsp:cNvPr id="0" name=""/>
        <dsp:cNvSpPr/>
      </dsp:nvSpPr>
      <dsp:spPr>
        <a:xfrm>
          <a:off x="0" y="3307257"/>
          <a:ext cx="8829253" cy="1178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48" tIns="458216" rIns="685248" bIns="128016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전세계 근로자 </a:t>
          </a:r>
          <a:r>
            <a:rPr lang="en-US" altLang="ko-KR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</a:t>
          </a:r>
          <a:r>
            <a:rPr lang="ko-KR" altLang="en-US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배 증가</a:t>
          </a:r>
          <a:r>
            <a:rPr lang="en-US" altLang="ko-KR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: 14.6</a:t>
          </a:r>
          <a:r>
            <a:rPr lang="ko-KR" altLang="en-US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억→</a:t>
          </a:r>
          <a:r>
            <a:rPr lang="en-US" altLang="ko-KR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29.2</a:t>
          </a:r>
          <a:r>
            <a:rPr lang="ko-KR" altLang="en-US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kern="1200" spc="-100" baseline="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(Richard Freeman, 2006)</a:t>
          </a:r>
          <a:endParaRPr lang="ko-KR" altLang="en-US" sz="1800" kern="1200" spc="-100" baseline="0" dirty="0">
            <a:latin typeface="HY견고딕" panose="02030600000101010101" pitchFamily="18" charset="-127"/>
            <a:ea typeface="HY견고딕" panose="02030600000101010101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중국 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7.6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, 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인도 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4.4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, 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러시아 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2.6</a:t>
          </a:r>
          <a:r>
            <a:rPr lang="ko-KR" altLang="en-US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억 등 총 </a:t>
          </a:r>
          <a:r>
            <a:rPr lang="en-US" altLang="ko-KR" sz="1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14.6</a:t>
          </a:r>
          <a:r>
            <a:rPr lang="ko-KR" altLang="en-US" sz="1800" kern="1200" dirty="0" err="1" smtClean="0">
              <a:latin typeface="HY견고딕" panose="02030600000101010101" pitchFamily="18" charset="-127"/>
              <a:ea typeface="HY견고딕" panose="02030600000101010101" pitchFamily="18" charset="-127"/>
            </a:rPr>
            <a:t>억명</a:t>
          </a:r>
          <a:endParaRPr lang="ko-KR" altLang="en-US" sz="1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0" y="3307257"/>
        <a:ext cx="8829253" cy="1178100"/>
      </dsp:txXfrm>
    </dsp:sp>
    <dsp:sp modelId="{AA7E47F0-7999-49D8-91C0-27406AA25A7A}">
      <dsp:nvSpPr>
        <dsp:cNvPr id="0" name=""/>
        <dsp:cNvSpPr/>
      </dsp:nvSpPr>
      <dsp:spPr>
        <a:xfrm>
          <a:off x="441462" y="2982537"/>
          <a:ext cx="6180477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07" tIns="0" rIns="233607" bIns="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err="1" smtClean="0">
              <a:latin typeface="HY견고딕" panose="02030600000101010101" pitchFamily="18" charset="-127"/>
              <a:ea typeface="HY견고딕" panose="02030600000101010101" pitchFamily="18" charset="-127"/>
            </a:rPr>
            <a:t>저숙련</a:t>
          </a:r>
          <a:r>
            <a:rPr lang="ko-KR" altLang="en-US" sz="2800" kern="12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 근로자 노동시장 대거 유입</a:t>
          </a:r>
          <a:endParaRPr lang="ko-KR" altLang="en-US" sz="28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473165" y="3014240"/>
        <a:ext cx="6117071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9869" y="0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D0A88-45D0-424D-AC0B-E25DF981015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80332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9869" y="9380332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C26DE-9B40-499A-AF0D-3593511A4B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7976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9869" y="0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053C24-AD3C-4DC4-A0A7-2B3D3472416F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70" y="4691023"/>
            <a:ext cx="5394960" cy="44441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80332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9869" y="9380332"/>
            <a:ext cx="2922270" cy="4937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02D3F-AAB4-4E05-840C-543FDF739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27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05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21336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9D971771-ED62-4CDB-9CAA-7E74D7566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928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785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184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817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29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421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986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580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074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3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lumMod val="90000"/>
              </a:schemeClr>
            </a:gs>
            <a:gs pos="58000">
              <a:schemeClr val="bg1">
                <a:lumMod val="95000"/>
              </a:schemeClr>
            </a:gs>
            <a:gs pos="7000">
              <a:schemeClr val="bg2">
                <a:tint val="95000"/>
                <a:shade val="100000"/>
                <a:satMod val="130000"/>
                <a:lumMod val="130000"/>
              </a:schemeClr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98CD-9FEA-453F-AE23-95EFEBA9ED32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71771-ED62-4CDB-9CAA-7E74D756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704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4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chart" Target="../charts/char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국회\SAENURI_c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288941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2016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기획재정부</a:t>
            </a:r>
            <a:r>
              <a:rPr lang="ko-KR" altLang="en-US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5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836712"/>
            <a:ext cx="879045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u="sng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생산성주도 성장 전략으로</a:t>
            </a:r>
            <a:r>
              <a:rPr lang="en-US" altLang="ko-KR" sz="4800" u="sng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경제발전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성장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 국민소득 증대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소득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가계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이자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자산소득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),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기업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이윤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),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정부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소득재분배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36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생산성부합 임금체계 확립 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인위적 임금인상 → 기업경쟁력 하락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퇴출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정부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최저임금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근로장려세제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(EITC),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사회보장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공공부조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노동시장 이중구조 개선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공정경쟁 환경 조성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불공정거래 근절 등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157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글로벌 경제 및 노동시장 환경 변화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세계화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기술발전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저숙련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근로자 대거 유입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다이어그램 2"/>
          <p:cNvGraphicFramePr/>
          <p:nvPr>
            <p:extLst>
              <p:ext uri="{D42A27DB-BD31-4B8C-83A1-F6EECF244321}">
                <p14:modId xmlns:p14="http://schemas.microsoft.com/office/powerpoint/2010/main" val="459272213"/>
              </p:ext>
            </p:extLst>
          </p:nvPr>
        </p:nvGraphicFramePr>
        <p:xfrm>
          <a:off x="138323" y="1700808"/>
          <a:ext cx="8829253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en-US" altLang="ko-KR" sz="1600" dirty="0"/>
              <a:t>KDI, </a:t>
            </a:r>
            <a:r>
              <a:rPr lang="ko-KR" altLang="en-US" sz="1600" dirty="0"/>
              <a:t>「소득분배 추이</a:t>
            </a:r>
            <a:r>
              <a:rPr lang="en-US" altLang="ko-KR" sz="1600" dirty="0"/>
              <a:t>․</a:t>
            </a:r>
            <a:r>
              <a:rPr lang="ko-KR" altLang="en-US" sz="1600" dirty="0"/>
              <a:t>현황</a:t>
            </a:r>
            <a:r>
              <a:rPr lang="en-US" altLang="ko-KR" sz="1600" dirty="0"/>
              <a:t>․</a:t>
            </a:r>
            <a:r>
              <a:rPr lang="ko-KR" altLang="en-US" sz="1600" dirty="0"/>
              <a:t>대응」</a:t>
            </a:r>
            <a:r>
              <a:rPr lang="en-US" altLang="ko-KR" sz="1600" dirty="0"/>
              <a:t>(2016.8.19.)</a:t>
            </a:r>
            <a:endParaRPr lang="ko-KR" altLang="en-US" sz="1600" dirty="0"/>
          </a:p>
        </p:txBody>
      </p:sp>
      <p:pic>
        <p:nvPicPr>
          <p:cNvPr id="29" name="Picture 2" descr="D:\국회\SAENURI_c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2" name="자유형 31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8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778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836712"/>
            <a:ext cx="879045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벌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환경변화에 대해 독일은 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노동비용을 낮은 수준에서 안정적으로 관리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꾸준한 노동시장 개혁정책 추진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48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→ 유럽의 성장엔진으로 재탄생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776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주요 선진국의 상대노동비용 변화 추이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유럽의 성장엔진으로 거듭난 독일의 성공요인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(Relative unit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labour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costs)</a:t>
            </a:r>
            <a:endParaRPr lang="ko-KR" altLang="en-US" sz="1600" spc="-150" dirty="0"/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9091819"/>
              </p:ext>
            </p:extLst>
          </p:nvPr>
        </p:nvGraphicFramePr>
        <p:xfrm>
          <a:off x="172397" y="1604147"/>
          <a:ext cx="7880369" cy="4777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직사각형 27"/>
          <p:cNvSpPr/>
          <p:nvPr/>
        </p:nvSpPr>
        <p:spPr>
          <a:xfrm>
            <a:off x="69404" y="1700808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(1995=1)</a:t>
            </a:r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7884368" y="3172906"/>
            <a:ext cx="1046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영국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884367" y="3532946"/>
            <a:ext cx="12692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이탈리아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884368" y="3859078"/>
            <a:ext cx="1046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미국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884368" y="4149080"/>
            <a:ext cx="1046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스페인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884368" y="4613066"/>
            <a:ext cx="1046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프랑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스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998668" y="5282044"/>
            <a:ext cx="10462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독</a:t>
            </a:r>
            <a:r>
              <a:rPr lang="ko-KR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endParaRPr lang="ko-KR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8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직사각형 38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39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1" name="자유형 40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자유형 41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자유형 42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자유형 43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699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임금증가율의 분화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유럽의 성장엔진으로 거듭난 독일의 성공요인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KDI</a:t>
            </a:r>
            <a:endParaRPr lang="ko-KR" altLang="en-US" sz="1600" spc="-150" dirty="0"/>
          </a:p>
        </p:txBody>
      </p:sp>
      <p:pic>
        <p:nvPicPr>
          <p:cNvPr id="3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직사각형 38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39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1" name="자유형 40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자유형 41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자유형 42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자유형 43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10162"/>
            <a:ext cx="7335192" cy="4692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6296" y="2025347"/>
            <a:ext cx="1716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상위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15%, </a:t>
            </a:r>
          </a:p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高생산성 근로자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47726" y="5108991"/>
            <a:ext cx="1716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하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위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15%, </a:t>
            </a:r>
          </a:p>
          <a:p>
            <a:r>
              <a:rPr lang="ko-KR" alt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低</a:t>
            </a:r>
            <a:r>
              <a:rPr lang="ko-KR" alt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생산성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근로자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617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주요 유럽국가들의 경상수지 변화 추이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독일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유럽의 성장엔진으로 거듭나다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!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World Bank, World Development Indicator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69403" y="1700808"/>
            <a:ext cx="13072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십억달러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pic>
        <p:nvPicPr>
          <p:cNvPr id="30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3" name="자유형 3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22" name="차트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3983120"/>
              </p:ext>
            </p:extLst>
          </p:nvPr>
        </p:nvGraphicFramePr>
        <p:xfrm>
          <a:off x="4812" y="1604146"/>
          <a:ext cx="8876238" cy="4633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4900522"/>
              </p:ext>
            </p:extLst>
          </p:nvPr>
        </p:nvGraphicFramePr>
        <p:xfrm>
          <a:off x="1049314" y="2039362"/>
          <a:ext cx="3222104" cy="1731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3" name="TextBox 1"/>
          <p:cNvSpPr txBox="1"/>
          <p:nvPr/>
        </p:nvSpPr>
        <p:spPr>
          <a:xfrm>
            <a:off x="2195736" y="2098948"/>
            <a:ext cx="1863899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GDP </a:t>
            </a:r>
            <a:r>
              <a:rPr lang="ko-KR" altLang="en-US" sz="12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대비</a:t>
            </a:r>
            <a:r>
              <a:rPr lang="en-US" altLang="ko-KR" sz="12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2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수출비중</a:t>
            </a:r>
            <a:r>
              <a:rPr lang="en-US" altLang="ko-KR" sz="12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(%)</a:t>
            </a:r>
            <a:endParaRPr lang="ko-KR" altLang="en-US" sz="1200" b="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287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독일의 고용률과 실업률 변화 추이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노동시장개혁의 성과로 고용률과 실업률이 대폭 개선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69404" y="1700808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(%)</a:t>
            </a:r>
            <a:endParaRPr lang="ko-KR" altLang="en-US" dirty="0"/>
          </a:p>
        </p:txBody>
      </p:sp>
      <p:graphicFrame>
        <p:nvGraphicFramePr>
          <p:cNvPr id="35" name="차트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3297458"/>
              </p:ext>
            </p:extLst>
          </p:nvPr>
        </p:nvGraphicFramePr>
        <p:xfrm>
          <a:off x="69403" y="1604147"/>
          <a:ext cx="8972575" cy="4849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7" name="직사각형 36"/>
          <p:cNvSpPr/>
          <p:nvPr/>
        </p:nvSpPr>
        <p:spPr>
          <a:xfrm>
            <a:off x="8461486" y="1700808"/>
            <a:ext cx="5750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(%)</a:t>
            </a:r>
            <a:endParaRPr lang="ko-KR" altLang="en-US" dirty="0"/>
          </a:p>
        </p:txBody>
      </p:sp>
      <p:pic>
        <p:nvPicPr>
          <p:cNvPr id="30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3" name="자유형 3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62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917133"/>
            <a:ext cx="8790459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글로벌 환경변화에 대해 한국은 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취업자 이동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고부가가치 제조업 → 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저부가가치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서비스업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중소기업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정규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비정규직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격차 확대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★한국의 생산성은 선진국에 비해  낮은 수준★</a:t>
            </a:r>
            <a:endParaRPr lang="en-US" altLang="ko-KR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20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국가들의 제조업 생산성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(OECD, 2013)</a:t>
            </a:r>
          </a:p>
          <a:p>
            <a:pPr algn="ctr" latinLnBrk="0">
              <a:defRPr/>
            </a:pP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인당 부가가치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11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만 달러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26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개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 중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3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위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한국생산성본부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‘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DB(OECD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 /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86296" y="1628800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달러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7" name="자유형 36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45" name="차트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8606767"/>
              </p:ext>
            </p:extLst>
          </p:nvPr>
        </p:nvGraphicFramePr>
        <p:xfrm>
          <a:off x="86296" y="1967354"/>
          <a:ext cx="8950200" cy="4269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8840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국가들의 서비스업 생산성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(OECD, 2013)</a:t>
            </a:r>
          </a:p>
          <a:p>
            <a:pPr algn="ctr" latinLnBrk="0">
              <a:defRPr/>
            </a:pP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인당 부가가치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4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만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7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천 달러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26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개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 중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21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위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한국생산성본부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‘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DB(OECD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 /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86296" y="1628800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달러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7" name="자유형 36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20" name="차트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5452437"/>
              </p:ext>
            </p:extLst>
          </p:nvPr>
        </p:nvGraphicFramePr>
        <p:xfrm>
          <a:off x="99120" y="1967354"/>
          <a:ext cx="8937376" cy="4269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4967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제조업과 서비스업 생산성 격차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(OECD, 2013)</a:t>
            </a:r>
          </a:p>
          <a:p>
            <a:pPr algn="ctr" latinLnBrk="0">
              <a:defRPr/>
            </a:pP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2.34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배로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26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개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 중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위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한국생산성본부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‘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DB(OECD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 /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128712" y="1544092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배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7" name="자유형 36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22" name="차트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880765"/>
              </p:ext>
            </p:extLst>
          </p:nvPr>
        </p:nvGraphicFramePr>
        <p:xfrm>
          <a:off x="86296" y="1798076"/>
          <a:ext cx="8854949" cy="46713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1431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조선비즈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(2015.9.9),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서울신문 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(2015.9.18)</a:t>
            </a:r>
            <a:endParaRPr lang="ko-KR" altLang="en-US" sz="1600" spc="-150" dirty="0"/>
          </a:p>
        </p:txBody>
      </p:sp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7" name="자유형 36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2050" name="Picture 2" descr="http://image.chosun.com/sitedata/image/201509/09/2015090901030_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" t="18649" r="2028" b="1271"/>
          <a:stretch/>
        </p:blipFill>
        <p:spPr bwMode="auto">
          <a:xfrm>
            <a:off x="251520" y="1700808"/>
            <a:ext cx="523721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모서리가 둥근 직사각형 19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높다던 제조 대기업 생산성도 낮아지는 중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en-US" altLang="ko-KR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“</a:t>
            </a:r>
            <a:r>
              <a:rPr lang="ko-KR" altLang="en-US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高임금</a:t>
            </a:r>
            <a:r>
              <a:rPr lang="en-US" altLang="ko-KR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低생산성</a:t>
            </a:r>
            <a:r>
              <a:rPr lang="en-US" altLang="ko-KR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… </a:t>
            </a:r>
            <a:r>
              <a:rPr lang="ko-KR" altLang="en-US" sz="3200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국산車</a:t>
            </a:r>
            <a:r>
              <a:rPr lang="ko-KR" altLang="en-US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고질병 더 깊어졌다</a:t>
            </a:r>
            <a:r>
              <a:rPr lang="en-US" altLang="ko-KR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.” </a:t>
            </a:r>
            <a:endParaRPr lang="en-US" altLang="ko-KR" sz="3200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://img.seoul.co.kr/img/upload/2015/09/18/SSI_20150918005214_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700807"/>
            <a:ext cx="3370192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33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주요 산업별 취업자수 증감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(1992-1997)</a:t>
            </a:r>
          </a:p>
          <a:p>
            <a:pPr algn="ctr" latinLnBrk="0">
              <a:defRPr/>
            </a:pP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90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년대 취업자 이동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제조업 → 도소매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음식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숙박 등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경제활동인구조사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35496" y="1628800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천명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8570023"/>
              </p:ext>
            </p:extLst>
          </p:nvPr>
        </p:nvGraphicFramePr>
        <p:xfrm>
          <a:off x="1" y="1870085"/>
          <a:ext cx="9153624" cy="451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4" name="자유형 33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3071268" y="1654699"/>
            <a:ext cx="387658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&lt;2015</a:t>
            </a:r>
            <a:r>
              <a:rPr lang="ko-KR" altLang="en-US" sz="1600" b="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기준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주요 업종 취업자 비중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</a:p>
          <a:p>
            <a:pPr algn="ctr"/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도소매</a:t>
            </a:r>
            <a:r>
              <a:rPr lang="en-US" altLang="ko-KR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숙박</a:t>
            </a:r>
            <a:r>
              <a:rPr lang="en-US" altLang="ko-KR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음식 </a:t>
            </a:r>
            <a:r>
              <a:rPr lang="en-US" altLang="ko-KR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23%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vs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제조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17%</a:t>
            </a:r>
            <a:endParaRPr lang="ko-KR" altLang="en-US" sz="1600" b="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897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주요 산업별 취업자 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인당 부가가치 생산성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(2013)</a:t>
            </a: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숙박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음식업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생산성은 가장 높은 산업의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1/10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도 안됨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=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부가가치 산출액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/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취업자수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sz="1600" spc="-150" dirty="0"/>
          </a:p>
        </p:txBody>
      </p:sp>
      <p:sp>
        <p:nvSpPr>
          <p:cNvPr id="28" name="직사각형 27"/>
          <p:cNvSpPr/>
          <p:nvPr/>
        </p:nvSpPr>
        <p:spPr>
          <a:xfrm>
            <a:off x="35496" y="1628800"/>
            <a:ext cx="14401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백만원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/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명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graphicFrame>
        <p:nvGraphicFramePr>
          <p:cNvPr id="29" name="차트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4944800"/>
              </p:ext>
            </p:extLst>
          </p:nvPr>
        </p:nvGraphicFramePr>
        <p:xfrm>
          <a:off x="44251" y="1967354"/>
          <a:ext cx="9041009" cy="4413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4" name="자유형 33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03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사업체 규모별 업종 분포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(2014)</a:t>
            </a: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종사자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명 미만 사업장 절반 이상은 도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소매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음식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숙박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282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전국사업체조사</a:t>
            </a:r>
            <a:endParaRPr lang="en-US" altLang="ko-KR" sz="1600" dirty="0" smtClean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0" name="차트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56370"/>
              </p:ext>
            </p:extLst>
          </p:nvPr>
        </p:nvGraphicFramePr>
        <p:xfrm>
          <a:off x="0" y="1604147"/>
          <a:ext cx="9144000" cy="4777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9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3" name="자유형 3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304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제조업 사업장 규모별 생산성 비교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(2004~2013)</a:t>
            </a:r>
          </a:p>
          <a:p>
            <a:pPr algn="ctr" latinLnBrk="0">
              <a:defRPr/>
            </a:pP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중소기업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(300</a:t>
            </a: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 미만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생산성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대기업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(300</a:t>
            </a: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 이상 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의 </a:t>
            </a:r>
            <a:r>
              <a:rPr lang="en-US" altLang="ko-KR" sz="3200" i="1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29.4%</a:t>
            </a:r>
            <a:endParaRPr lang="en-US" altLang="ko-KR" sz="3200" i="1" spc="-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155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한국생산성본부 </a:t>
            </a:r>
            <a:r>
              <a:rPr lang="en-US" altLang="ko-KR" sz="14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en-US" altLang="ko-KR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※</a:t>
            </a:r>
            <a:r>
              <a:rPr lang="ko-KR" altLang="en-US" sz="14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 </a:t>
            </a:r>
            <a:r>
              <a:rPr lang="en-US" altLang="ko-KR" sz="1400" dirty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= </a:t>
            </a:r>
            <a:r>
              <a:rPr lang="ko-KR" altLang="en-US" sz="1400" dirty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부가가치 산출액</a:t>
            </a:r>
            <a:r>
              <a:rPr lang="en-US" altLang="ko-KR" sz="1400" dirty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/</a:t>
            </a:r>
            <a:r>
              <a:rPr lang="ko-KR" altLang="en-US" sz="1400" dirty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취업자수</a:t>
            </a:r>
            <a:r>
              <a:rPr lang="en-US" altLang="ko-KR" sz="14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1600" dirty="0">
              <a:solidFill>
                <a:prstClr val="black"/>
              </a:solidFill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1" name="차트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9255643"/>
              </p:ext>
            </p:extLst>
          </p:nvPr>
        </p:nvGraphicFramePr>
        <p:xfrm>
          <a:off x="4812" y="1604146"/>
          <a:ext cx="9139188" cy="4746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3" name="자유형 3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993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사업장 규모별 종사자 </a:t>
            </a:r>
            <a:r>
              <a:rPr lang="ko-KR" altLang="en-US" sz="3200" spc="-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월급여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현황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(1993-2015)</a:t>
            </a:r>
          </a:p>
          <a:p>
            <a:pPr algn="ctr" latinLnBrk="0">
              <a:defRPr/>
            </a:pPr>
            <a:r>
              <a:rPr lang="en-US" altLang="ko-KR" sz="3200" i="1" spc="-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00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 이상 대기업이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 미만 소기업의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2.5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배 이상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228601"/>
            <a:ext cx="8680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고용노동부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고용형태별근로실태조사</a:t>
            </a:r>
            <a:endParaRPr lang="en-US" altLang="ko-KR" sz="1600" dirty="0" smtClean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  <a:p>
            <a:pPr lvl="0" fontAlgn="base"/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           (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※10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미만 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1999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년부터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5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미만 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2006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년부터 제공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1600" dirty="0">
              <a:solidFill>
                <a:prstClr val="black"/>
              </a:solidFill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23528" y="5661248"/>
            <a:ext cx="9091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원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7978079"/>
              </p:ext>
            </p:extLst>
          </p:nvPr>
        </p:nvGraphicFramePr>
        <p:xfrm>
          <a:off x="-1" y="1604147"/>
          <a:ext cx="9153625" cy="4624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4" name="자유형 33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223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비정규직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인원 및 임금근로자 대비 비중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(2001-2015)</a:t>
            </a:r>
          </a:p>
          <a:p>
            <a:pPr algn="ctr" latinLnBrk="0">
              <a:defRPr/>
            </a:pP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비정규직의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70%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는 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저부가가치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서비스업에 종사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725" y="6424022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경제활동인구조사 근로형태별 부가조사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(※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각 년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2016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년은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3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1600" dirty="0">
              <a:solidFill>
                <a:prstClr val="black"/>
              </a:solidFill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1" name="차트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781751"/>
              </p:ext>
            </p:extLst>
          </p:nvPr>
        </p:nvGraphicFramePr>
        <p:xfrm>
          <a:off x="6414466" y="2060848"/>
          <a:ext cx="1638300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558236" y="5057889"/>
            <a:ext cx="1475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①사업지원 등   </a:t>
            </a:r>
            <a:endParaRPr lang="en-US" altLang="ko-KR" sz="1600" dirty="0" smtClean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개인 </a:t>
            </a:r>
            <a:endParaRPr lang="en-US" altLang="ko-KR" sz="1600" dirty="0" smtClean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서비스업</a:t>
            </a:r>
            <a:endParaRPr lang="en-US" altLang="ko-KR" sz="1600" dirty="0" smtClean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 312</a:t>
            </a:r>
            <a:r>
              <a:rPr lang="ko-KR" altLang="en-US" sz="1600" b="1" i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ko-KR" altLang="en-US" sz="16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endParaRPr lang="en-US" altLang="ko-KR" sz="1600" b="1" i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(50.7%</a:t>
            </a:r>
            <a:r>
              <a:rPr lang="en-US" altLang="ko-KR" sz="16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565453" y="4033366"/>
            <a:ext cx="13016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②도소매</a:t>
            </a:r>
            <a:r>
              <a:rPr lang="en-US" altLang="ko-KR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en-US" altLang="ko-KR" sz="16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6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숙박</a:t>
            </a:r>
            <a:r>
              <a:rPr lang="en-US" altLang="ko-KR" sz="16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6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음식</a:t>
            </a:r>
            <a:endParaRPr lang="en-US" altLang="ko-KR" sz="1600" spc="-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 115</a:t>
            </a:r>
            <a:r>
              <a:rPr lang="ko-KR" altLang="en-US" sz="16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endParaRPr lang="en-US" altLang="ko-KR" sz="1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 (18.7%)</a:t>
            </a:r>
            <a:endParaRPr lang="ko-KR" altLang="en-US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558236" y="3466897"/>
            <a:ext cx="1585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③ 건설 </a:t>
            </a:r>
            <a:endParaRPr lang="en-US" altLang="ko-KR" sz="1600" dirty="0" smtClean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spc="-1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1600" b="1" i="1" spc="-100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1600" b="1" i="1" spc="-1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(10.7%)</a:t>
            </a:r>
            <a:endParaRPr lang="ko-KR" altLang="en-US" sz="1600" b="1" i="1" spc="-1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7028" y="2670011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④전기</a:t>
            </a:r>
            <a:r>
              <a:rPr lang="en-US" altLang="ko-KR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운수</a:t>
            </a:r>
            <a:r>
              <a:rPr lang="en-US" altLang="ko-KR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통신</a:t>
            </a:r>
            <a:r>
              <a:rPr lang="en-US" altLang="ko-KR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1600" dirty="0" smtClean="0">
                <a:solidFill>
                  <a:schemeClr val="accent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금융 </a:t>
            </a:r>
            <a:endParaRPr lang="en-US" altLang="ko-KR" sz="1600" dirty="0" smtClean="0">
              <a:solidFill>
                <a:schemeClr val="accent4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60</a:t>
            </a:r>
            <a:r>
              <a:rPr lang="ko-KR" altLang="en-US" sz="1600" b="1" i="1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1600" b="1" i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(9.7%)</a:t>
            </a:r>
            <a:endParaRPr lang="ko-KR" altLang="en-US" sz="1600" b="1" i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537028" y="2132856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accent5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⑤광공업</a:t>
            </a:r>
            <a:endParaRPr lang="en-US" altLang="ko-KR" sz="1600" dirty="0" smtClean="0">
              <a:solidFill>
                <a:schemeClr val="accent5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1600" b="1" i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16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(8.8%)</a:t>
            </a:r>
            <a:endParaRPr lang="ko-KR" altLang="en-US" sz="1600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0" name="TextBox 1"/>
          <p:cNvSpPr txBox="1"/>
          <p:nvPr/>
        </p:nvSpPr>
        <p:spPr>
          <a:xfrm>
            <a:off x="6973664" y="4953868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①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TextBox 1"/>
          <p:cNvSpPr txBox="1"/>
          <p:nvPr/>
        </p:nvSpPr>
        <p:spPr>
          <a:xfrm>
            <a:off x="6981873" y="3513708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②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TextBox 1"/>
          <p:cNvSpPr txBox="1"/>
          <p:nvPr/>
        </p:nvSpPr>
        <p:spPr>
          <a:xfrm>
            <a:off x="6986663" y="2903736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③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TextBox 1"/>
          <p:cNvSpPr txBox="1"/>
          <p:nvPr/>
        </p:nvSpPr>
        <p:spPr>
          <a:xfrm>
            <a:off x="6982172" y="2467496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④</a:t>
            </a:r>
          </a:p>
        </p:txBody>
      </p:sp>
      <p:sp>
        <p:nvSpPr>
          <p:cNvPr id="54" name="TextBox 1"/>
          <p:cNvSpPr txBox="1"/>
          <p:nvPr/>
        </p:nvSpPr>
        <p:spPr>
          <a:xfrm>
            <a:off x="6986663" y="2073548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⑤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549728" y="1586181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⑥농림어업</a:t>
            </a:r>
            <a:endParaRPr lang="en-US" altLang="ko-KR" sz="1600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1600" b="1" i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en-US" altLang="ko-KR" sz="16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(1.4%)</a:t>
            </a:r>
            <a:endParaRPr lang="ko-KR" altLang="en-US" sz="16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6" name="TextBox 1"/>
          <p:cNvSpPr txBox="1"/>
          <p:nvPr/>
        </p:nvSpPr>
        <p:spPr>
          <a:xfrm>
            <a:off x="6982172" y="1751608"/>
            <a:ext cx="355549" cy="64807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⑥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0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3" name="자유형 4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자유형 5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33" name="차트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7965677"/>
              </p:ext>
            </p:extLst>
          </p:nvPr>
        </p:nvGraphicFramePr>
        <p:xfrm>
          <a:off x="-19050" y="1604146"/>
          <a:ext cx="6751290" cy="4898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9" name="직선 화살표 연결선 8"/>
          <p:cNvCxnSpPr/>
          <p:nvPr/>
        </p:nvCxnSpPr>
        <p:spPr>
          <a:xfrm flipV="1">
            <a:off x="6090704" y="2107456"/>
            <a:ext cx="760152" cy="2054324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>
            <a:off x="6090704" y="5601940"/>
            <a:ext cx="785552" cy="563364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6876256" y="3356992"/>
            <a:ext cx="714597" cy="2880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7635727" y="4033366"/>
            <a:ext cx="1398165" cy="24199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43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1268760"/>
            <a:ext cx="87904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노동시장 이중구조 현황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9" name="차트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3521422"/>
              </p:ext>
            </p:extLst>
          </p:nvPr>
        </p:nvGraphicFramePr>
        <p:xfrm>
          <a:off x="4813" y="2708920"/>
          <a:ext cx="9153623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5780" y="3560316"/>
            <a:ext cx="9538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215</a:t>
            </a:r>
          </a:p>
          <a:p>
            <a:pPr algn="ctr"/>
            <a:r>
              <a:rPr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</a:t>
            </a:r>
            <a:r>
              <a:rPr lang="ko-KR" altLang="en-US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29508" y="3757176"/>
            <a:ext cx="2646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1,093</a:t>
            </a:r>
            <a:r>
              <a:rPr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01916" y="3757176"/>
            <a:ext cx="2646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584</a:t>
            </a:r>
            <a:r>
              <a:rPr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1331640" y="4280396"/>
            <a:ext cx="0" cy="1092820"/>
          </a:xfrm>
          <a:prstGeom prst="straightConnector1">
            <a:avLst/>
          </a:prstGeom>
          <a:ln w="28575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5147" y="5427221"/>
            <a:ext cx="1707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725" y="6021288"/>
            <a:ext cx="8680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경제활동인구조사 근로형태별 부가조사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(2016.3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월 기준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</a:p>
          <a:p>
            <a:pPr lvl="0" fontAlgn="base"/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           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en-US" altLang="ko-KR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※</a:t>
            </a:r>
            <a:r>
              <a:rPr lang="ko-KR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대기업은 </a:t>
            </a:r>
            <a:r>
              <a:rPr lang="en-US" altLang="ko-KR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300</a:t>
            </a:r>
            <a:r>
              <a:rPr lang="ko-KR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이상</a:t>
            </a:r>
            <a:r>
              <a:rPr lang="en-US" altLang="ko-KR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중소기업은 </a:t>
            </a:r>
            <a:r>
              <a:rPr lang="en-US" altLang="ko-KR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300</a:t>
            </a:r>
            <a:r>
              <a:rPr lang="ko-KR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미만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1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4" name="자유형 33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621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기업규모별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근로형태별 임금수준 비교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(2006-2015)</a:t>
            </a: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중소기업 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비정규직은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대기업 정규직의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1/3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수준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8131214"/>
              </p:ext>
            </p:extLst>
          </p:nvPr>
        </p:nvGraphicFramePr>
        <p:xfrm>
          <a:off x="35496" y="1569223"/>
          <a:ext cx="9006483" cy="4659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직사각형 27"/>
          <p:cNvSpPr/>
          <p:nvPr/>
        </p:nvSpPr>
        <p:spPr>
          <a:xfrm>
            <a:off x="567976" y="2226350"/>
            <a:ext cx="2707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대기업 정규직</a:t>
            </a:r>
            <a:r>
              <a:rPr lang="en-US" altLang="ko-KR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=100)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2725" y="6228601"/>
            <a:ext cx="8680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고용노동부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고용형태별근로실태조사</a:t>
            </a:r>
            <a:endParaRPr lang="en-US" altLang="ko-KR" sz="1600" dirty="0" smtClean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  <a:p>
            <a:pPr lvl="0" fontAlgn="base"/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           (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※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대기업은 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300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이상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중소기업은 </a:t>
            </a:r>
            <a:r>
              <a:rPr lang="en-US" altLang="ko-KR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300</a:t>
            </a:r>
            <a:r>
              <a:rPr lang="ko-KR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인 미만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1600" dirty="0">
              <a:solidFill>
                <a:prstClr val="black"/>
              </a:solidFill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30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4" name="자유형 33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139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764704"/>
            <a:ext cx="87904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 상승</a:t>
            </a:r>
            <a:r>
              <a:rPr lang="en-US" altLang="ko-KR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어떻게</a:t>
            </a:r>
            <a:r>
              <a:rPr lang="en-US" altLang="ko-KR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임금상승은 누가하나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 기업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노사협의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기업이 생산성을 초과하는 임금상승을 지속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할 수 있나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No!</a:t>
            </a:r>
          </a:p>
          <a:p>
            <a:pPr lvl="0"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재정을 통한 소득보전</a:t>
            </a:r>
            <a:r>
              <a:rPr lang="en-US" altLang="ko-KR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재정건전성 훼손 없이 </a:t>
            </a:r>
            <a:endParaRPr lang="en-US" altLang="ko-KR" sz="3200" dirty="0" smtClean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3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지속할 수 있나</a:t>
            </a:r>
            <a:r>
              <a:rPr lang="en-US" altLang="ko-KR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 </a:t>
            </a:r>
            <a:r>
              <a:rPr lang="ko-KR" altLang="en-US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→ </a:t>
            </a:r>
            <a:r>
              <a:rPr lang="en-US" altLang="ko-KR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No!</a:t>
            </a:r>
            <a:endParaRPr lang="en-US" altLang="ko-KR" sz="3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69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노동생산성 증감률과 실질임금 상승률 비교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최근에도 임금이 생산성 이상으로 증가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지속 가능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2725" y="5940569"/>
            <a:ext cx="8680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실질임금상승률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=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명목임금상승률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-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소비자물가상승률</a:t>
            </a:r>
            <a:endParaRPr lang="en-US" altLang="ko-KR" sz="1600" dirty="0" smtClean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한국생산성본부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생산성통계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DB), </a:t>
            </a:r>
          </a:p>
          <a:p>
            <a:pPr lvl="0" fontAlgn="base"/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             고용노동부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사업체노동력조사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소비자물가조사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5209849"/>
              </p:ext>
            </p:extLst>
          </p:nvPr>
        </p:nvGraphicFramePr>
        <p:xfrm>
          <a:off x="0" y="1613398"/>
          <a:ext cx="9144000" cy="4327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직선 연결선 5"/>
          <p:cNvCxnSpPr/>
          <p:nvPr/>
        </p:nvCxnSpPr>
        <p:spPr>
          <a:xfrm flipV="1">
            <a:off x="3347864" y="1654200"/>
            <a:ext cx="0" cy="393504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직사각형 32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5" name="자유형 34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327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기본소득 등 재정을 통한 소득보전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</a:t>
            </a:r>
          </a:p>
          <a:p>
            <a:pPr algn="ctr" latinLnBrk="0">
              <a:defRPr/>
            </a:pPr>
            <a:r>
              <a:rPr lang="ko-KR" altLang="en-US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지속 가능 </a:t>
            </a:r>
            <a:r>
              <a:rPr lang="en-US" altLang="ko-KR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 </a:t>
            </a:r>
            <a:r>
              <a:rPr lang="ko-KR" altLang="en-US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재정건전성은 </a:t>
            </a:r>
            <a:r>
              <a:rPr lang="en-US" altLang="ko-KR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 </a:t>
            </a:r>
            <a:r>
              <a:rPr lang="ko-KR" altLang="en-US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국민적 합의는 </a:t>
            </a:r>
            <a:r>
              <a:rPr lang="en-US" altLang="ko-KR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6812" y="1700808"/>
            <a:ext cx="8790459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소득불평등 완화와 내수진작 필요성에 동의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그러나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그 소득은 어디로부터 나오나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국민세금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 No!</a:t>
            </a: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국민소득 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만불 스위스 국민 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77% 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기본소득 도입에 반대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4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현대경제硏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설문조사 결과 대상자 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75.3% 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기본소득 반대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※</a:t>
            </a:r>
            <a:r>
              <a:rPr lang="ko-KR" altLang="en-US" sz="24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현대경제硏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성인 </a:t>
            </a:r>
            <a:r>
              <a:rPr lang="en-US" altLang="ko-KR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1,012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명 대상 전화 설문</a:t>
            </a:r>
            <a:r>
              <a:rPr lang="en-US" altLang="ko-KR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(2016.6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월</a:t>
            </a:r>
            <a:r>
              <a:rPr lang="en-US" altLang="ko-KR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endParaRPr lang="en-US" altLang="ko-KR" sz="32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29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2" name="자유형 31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8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772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764704"/>
            <a:ext cx="87904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최저임금 인상 당분간 지속되어야</a:t>
            </a:r>
            <a:endParaRPr lang="en-US" altLang="ko-KR" sz="4800" spc="-3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그러나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기업이 감내할 수 있는 범위로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자영업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비중이 높고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영세한 현실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32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現수준의 최저임금도 지키지 못하는 현실</a:t>
            </a:r>
            <a:endParaRPr lang="en-US" altLang="ko-KR" sz="3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623303"/>
              </p:ext>
            </p:extLst>
          </p:nvPr>
        </p:nvGraphicFramePr>
        <p:xfrm>
          <a:off x="262952" y="2060846"/>
          <a:ext cx="8629528" cy="1728195"/>
        </p:xfrm>
        <a:graphic>
          <a:graphicData uri="http://schemas.openxmlformats.org/drawingml/2006/table">
            <a:tbl>
              <a:tblPr/>
              <a:tblGrid>
                <a:gridCol w="1633812"/>
                <a:gridCol w="999388"/>
                <a:gridCol w="999388"/>
                <a:gridCol w="999388"/>
                <a:gridCol w="999388"/>
                <a:gridCol w="999388"/>
                <a:gridCol w="999388"/>
                <a:gridCol w="999388"/>
              </a:tblGrid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  <a:endParaRPr lang="ko-KR" altLang="en-US" sz="2000" b="0" i="0" u="none" strike="noStrike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최저임금</a:t>
                      </a:r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원</a:t>
                      </a:r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4,320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4,580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5,210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5,580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6,030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인상률</a:t>
                      </a:r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2.75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6.0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7.2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7.1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1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국가들의 자영업자 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비중 비교</a:t>
            </a:r>
            <a:endParaRPr lang="en-US" altLang="ko-KR" sz="3200" spc="-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defRPr/>
            </a:pP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우리나라 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26.8%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로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30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개국 중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4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위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2725" y="64282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en-US" altLang="ko-KR" sz="1600" dirty="0" err="1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OECD.Stat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(self-employment rate)</a:t>
            </a:r>
          </a:p>
        </p:txBody>
      </p:sp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265193"/>
              </p:ext>
            </p:extLst>
          </p:nvPr>
        </p:nvGraphicFramePr>
        <p:xfrm>
          <a:off x="14981" y="1604147"/>
          <a:ext cx="9070279" cy="4777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9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3" name="자유형 32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039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최저임금 미만 근로자 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222</a:t>
            </a:r>
            <a:r>
              <a:rPr lang="ko-KR" altLang="en-US" sz="3200" spc="-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만명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분포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(2016.3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</a:p>
          <a:p>
            <a:pPr algn="ctr" latinLnBrk="0">
              <a:defRPr/>
            </a:pP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10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 미만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147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만명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(66%), 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도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소매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숙박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음식 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67</a:t>
            </a:r>
            <a:r>
              <a:rPr lang="ko-KR" altLang="en-US" sz="3200" i="1" spc="-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만명</a:t>
            </a:r>
            <a:r>
              <a:rPr lang="en-US" altLang="ko-KR" sz="3200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(30%)</a:t>
            </a:r>
            <a:endParaRPr lang="en-US" altLang="ko-KR" sz="3200" i="1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2725" y="6309320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경제활동인구조사 근로형태별 부가조사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(2016.3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6803" y="2924944"/>
            <a:ext cx="7580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천명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9009493"/>
              </p:ext>
            </p:extLst>
          </p:nvPr>
        </p:nvGraphicFramePr>
        <p:xfrm>
          <a:off x="-51668" y="1616100"/>
          <a:ext cx="9191724" cy="1368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3715" y="1963440"/>
            <a:ext cx="359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 미만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(956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천명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43.1%)</a:t>
            </a:r>
            <a:endParaRPr lang="ko-KR" altLang="en-US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66816" y="1819424"/>
            <a:ext cx="2433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5~9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(511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천명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23.0%)</a:t>
            </a:r>
            <a:endParaRPr lang="ko-KR" altLang="en-US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53248" y="1819424"/>
            <a:ext cx="2199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10~29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(434</a:t>
            </a:r>
            <a:r>
              <a:rPr lang="ko-KR" altLang="en-US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천명</a:t>
            </a:r>
            <a:r>
              <a:rPr lang="en-US" altLang="ko-KR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19.5%)</a:t>
            </a:r>
            <a:endParaRPr lang="ko-KR" altLang="en-US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2" name="차트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7230432"/>
              </p:ext>
            </p:extLst>
          </p:nvPr>
        </p:nvGraphicFramePr>
        <p:xfrm>
          <a:off x="69503" y="3209528"/>
          <a:ext cx="9015758" cy="3243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4" name="Picture 2" descr="D:\국회\SAENURI_c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40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6812" y="1268760"/>
            <a:ext cx="879045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결국</a:t>
            </a:r>
            <a:r>
              <a:rPr lang="en-US" altLang="ko-KR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해법은 생산성주도 성장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재정의 지속가능성을 훼손하지 않고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시장원리를 거스르지 않는 임금인상 방안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 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생산성에 부합하는 임금체계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를 확보하고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생산성을 향상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시키는 것 외에는 없다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10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b="1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생산성주도</a:t>
            </a:r>
            <a:r>
              <a:rPr lang="en-US" altLang="ko-KR" sz="3200" b="1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b="1" i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성장 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이 바람직한 해법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!!</a:t>
            </a:r>
          </a:p>
          <a:p>
            <a:pPr algn="ctr" latinLnBrk="0">
              <a:defRPr/>
            </a:pPr>
            <a:r>
              <a:rPr lang="ko-KR" altLang="en-US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생산성 향상 → 임금과 소득 증대 → 경제성장</a:t>
            </a:r>
            <a:endParaRPr lang="en-US" altLang="ko-KR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6812" y="1896502"/>
            <a:ext cx="879045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산업개혁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기업구조조정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8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노동시장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교육 등 구조개혁</a:t>
            </a:r>
            <a:endParaRPr lang="en-US" altLang="ko-KR" sz="2800" spc="-1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spcBef>
                <a:spcPts val="1200"/>
              </a:spcBef>
            </a:pP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규제혁파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창업활성화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혁신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/R&amp;D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등 생산성 향상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l"/>
            </a:pPr>
            <a:endParaRPr lang="en-US" altLang="ko-KR" sz="1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서비스산업 발전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생산성 부합 임금체계 구축 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spcBef>
                <a:spcPts val="1200"/>
              </a:spcBef>
            </a:pP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800" spc="-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低생산성</a:t>
            </a:r>
            <a:r>
              <a:rPr lang="ko-KR" altLang="en-US" sz="28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→ 高생산성</a:t>
            </a:r>
            <a:r>
              <a:rPr lang="en-US" altLang="ko-KR" sz="28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高부가가치 산업</a:t>
            </a:r>
            <a:r>
              <a:rPr lang="en-US" altLang="ko-KR" sz="28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고용구조 전환</a:t>
            </a:r>
            <a:endParaRPr lang="en-US" altLang="ko-KR" sz="28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l"/>
            </a:pPr>
            <a:endParaRPr lang="en-US" altLang="ko-KR" sz="1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중소기업 불공정 거래 관행 개선 등 공정경쟁 원칙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확립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엄정 집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</a:t>
            </a:r>
            <a:endParaRPr lang="en-US" altLang="ko-KR" sz="3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9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2" name="자유형 31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자유형 33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자유형 3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8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528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7565</TotalTime>
  <Words>1352</Words>
  <Application>Microsoft Office PowerPoint</Application>
  <PresentationFormat>화면 슬라이드 쇼(4:3)</PresentationFormat>
  <Paragraphs>329</Paragraphs>
  <Slides>29</Slides>
  <Notes>22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268</cp:revision>
  <cp:lastPrinted>2016-10-04T23:26:48Z</cp:lastPrinted>
  <dcterms:created xsi:type="dcterms:W3CDTF">2016-08-24T07:10:56Z</dcterms:created>
  <dcterms:modified xsi:type="dcterms:W3CDTF">2016-10-05T03:19:04Z</dcterms:modified>
</cp:coreProperties>
</file>