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93" r:id="rId2"/>
    <p:sldId id="399" r:id="rId3"/>
    <p:sldId id="400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390" r:id="rId13"/>
    <p:sldId id="394" r:id="rId14"/>
    <p:sldId id="395" r:id="rId15"/>
    <p:sldId id="391" r:id="rId16"/>
    <p:sldId id="392" r:id="rId17"/>
    <p:sldId id="396" r:id="rId18"/>
    <p:sldId id="397" r:id="rId19"/>
    <p:sldId id="398" r:id="rId20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F3EF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017" autoAdjust="0"/>
    <p:restoredTop sz="94660"/>
  </p:normalViewPr>
  <p:slideViewPr>
    <p:cSldViewPr showGuides="1"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5" tIns="46062" rIns="92125" bIns="460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25" tIns="46062" rIns="92125" bIns="4606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3469-34D4-47E6-9C0F-EFBDECDF4A73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95A6-CBF5-4FE0-A077-4B93C6715FD7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5AD8-0CAB-4380-998D-D42613DBB4DD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65F4-F821-4050-BE97-64C9CFCAE4A6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1AF3D-D2B4-4FD8-B67F-9CA277B40D6F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4310E-7DFA-4405-BDCA-040B9438FA56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57DF3-9ACC-4F90-A923-ACEEC6A8CE31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0FD-1A8C-4870-898E-4E036F89C058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37F0-842F-4B04-AEBE-B7C0436EB4DD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A9C9B-8928-4BF2-9DB7-9DF43AC85973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3E66C-D8DD-47E8-A5D3-7B74BB3C7BE8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B019-E50C-4606-ABFC-0BA5C934E6BD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3648" y="3833753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6419" y="2564904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405" y="639589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기획재정위원회 종합감사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021996"/>
            <a:ext cx="1774701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38405" y="3717032"/>
            <a:ext cx="9105595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802" y="1700808"/>
            <a:ext cx="3608669" cy="4087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16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91899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82940"/>
            <a:ext cx="9153625" cy="1261884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공공기관 </a:t>
            </a:r>
            <a:r>
              <a:rPr lang="ko-KR" altLang="en-US" sz="4000" spc="3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임금피크제</a:t>
            </a:r>
            <a:r>
              <a:rPr lang="ko-KR" altLang="en-US" sz="4000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방만운영</a:t>
            </a:r>
            <a:r>
              <a:rPr lang="en-US" altLang="ko-KR" sz="40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 </a:t>
            </a: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전면감사로 개혁 후 </a:t>
            </a:r>
            <a:r>
              <a:rPr lang="ko-KR" altLang="en-US" sz="36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청년고용확대</a:t>
            </a:r>
            <a:r>
              <a:rPr lang="ko-KR" altLang="en-US" sz="3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나서야</a:t>
            </a:r>
            <a:r>
              <a:rPr lang="en-US" altLang="ko-KR" sz="3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!!</a:t>
            </a:r>
            <a:endParaRPr lang="en-US" altLang="ko-KR" sz="36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-2008" y="6755073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9512" y="2251280"/>
            <a:ext cx="888095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공기업</a:t>
            </a:r>
            <a:r>
              <a:rPr lang="en-US" altLang="ko-KR" sz="3500" dirty="0" smtClean="0">
                <a:latin typeface="맑은 고딕"/>
                <a:ea typeface="맑은 고딕"/>
              </a:rPr>
              <a:t>·</a:t>
            </a:r>
            <a:r>
              <a:rPr lang="ko-KR" altLang="en-US" sz="35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준정부기관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대상 조사 결과 </a:t>
            </a:r>
            <a:endParaRPr lang="en-US" altLang="ko-KR" sz="35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평균 임금 지급률 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424%</a:t>
            </a:r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로</a:t>
            </a:r>
            <a:r>
              <a:rPr lang="en-US" altLang="ko-KR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시중은행의 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1.7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35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512" y="3714125"/>
            <a:ext cx="8892178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초고액연봉</a:t>
            </a:r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받는 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금융공공기관</a:t>
            </a:r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35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차년 연봉이 신입사원의 약 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산은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35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5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향후 </a:t>
            </a:r>
            <a:r>
              <a:rPr lang="en-US" altLang="ko-KR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35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년내</a:t>
            </a:r>
            <a:r>
              <a:rPr lang="ko-KR" altLang="en-US" sz="35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주요국책은행 고령화 심각</a:t>
            </a:r>
            <a: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br>
              <a:rPr lang="en-US" altLang="ko-KR" sz="35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산은 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18.2% </a:t>
            </a:r>
            <a:r>
              <a:rPr lang="ko-KR" altLang="en-US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기은 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12.3% </a:t>
            </a:r>
            <a:r>
              <a:rPr lang="ko-KR" altLang="en-US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한은 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11.5% </a:t>
            </a:r>
            <a:r>
              <a:rPr lang="ko-KR" altLang="en-US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 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7%)</a:t>
            </a:r>
            <a:endParaRPr lang="ko-KR" altLang="en-US" sz="32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30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공기업</a:t>
            </a:r>
            <a:r>
              <a:rPr lang="en-US" altLang="ko-KR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(35</a:t>
            </a:r>
            <a:r>
              <a:rPr lang="ko-KR" altLang="en-US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개</a:t>
            </a:r>
            <a:r>
              <a:rPr lang="en-US" altLang="ko-KR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3200" spc="-3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준정부기관</a:t>
            </a:r>
            <a:r>
              <a:rPr lang="en-US" altLang="ko-KR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(50</a:t>
            </a:r>
            <a:r>
              <a:rPr lang="ko-KR" altLang="en-US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개</a:t>
            </a:r>
            <a:r>
              <a:rPr lang="en-US" altLang="ko-KR" sz="28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3200" spc="-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임금피크제</a:t>
            </a:r>
            <a:r>
              <a:rPr lang="ko-KR" altLang="en-US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분석 결과</a:t>
            </a:r>
            <a:endParaRPr lang="en-US" altLang="ko-KR" sz="3600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179512" y="1671766"/>
            <a:ext cx="8970726" cy="4555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4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적용기간</a:t>
            </a:r>
            <a:r>
              <a:rPr lang="en-US" altLang="ko-KR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4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평균 </a:t>
            </a:r>
            <a:r>
              <a:rPr lang="en-US" altLang="ko-KR" sz="4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2.8</a:t>
            </a:r>
            <a:r>
              <a:rPr lang="ko-KR" altLang="en-US" sz="4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endParaRPr lang="en-US" altLang="ko-KR" sz="44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 불과한 곳이 무려 </a:t>
            </a:r>
            <a:r>
              <a:rPr lang="en-US" altLang="ko-KR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곳</a:t>
            </a:r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b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심지어 </a:t>
            </a:r>
            <a:r>
              <a:rPr lang="en-US" altLang="ko-KR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년만 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적용하는 기관도 </a:t>
            </a:r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곳</a:t>
            </a:r>
            <a:r>
              <a:rPr lang="en-US" altLang="ko-KR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en-US" altLang="ko-KR" sz="35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5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공공기관 </a:t>
            </a:r>
            <a:r>
              <a:rPr lang="ko-KR" altLang="en-US" sz="32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권고안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3200" dirty="0" smtClean="0">
                <a:latin typeface="+mj-lt"/>
                <a:ea typeface="HY견고딕" panose="02030600000101010101" pitchFamily="18" charset="-127"/>
              </a:rPr>
              <a:t>`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15.5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에서는 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정년도래 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3~5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전부터 임금 감액 조정 명시</a:t>
            </a:r>
            <a:r>
              <a:rPr lang="ko-KR" altLang="en-US" sz="3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35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5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반면</a:t>
            </a:r>
            <a:r>
              <a:rPr lang="en-US" altLang="ko-KR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en-US" altLang="ko-KR" sz="36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36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 시중은행</a:t>
            </a:r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은 모두 적용기간 </a:t>
            </a:r>
            <a:r>
              <a:rPr lang="en-US" altLang="ko-KR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r>
              <a:rPr lang="ko-KR" altLang="en-US" sz="3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35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933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043823"/>
              </p:ext>
            </p:extLst>
          </p:nvPr>
        </p:nvGraphicFramePr>
        <p:xfrm>
          <a:off x="107504" y="3654831"/>
          <a:ext cx="8856980" cy="3014529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</a:tblGrid>
              <a:tr h="28803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r>
                        <a:rPr lang="ko-KR" altLang="en-US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대</a:t>
                      </a:r>
                      <a:r>
                        <a:rPr lang="en-US" altLang="ko-KR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/>
                      </a:r>
                      <a:br>
                        <a:rPr lang="en-US" altLang="ko-KR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ko-KR" altLang="en-US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은행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ko-KR" altLang="en-US" sz="22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임 금 지 급 률 </a:t>
                      </a:r>
                      <a:r>
                        <a:rPr lang="en-US" altLang="ko-KR" sz="22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(%)</a:t>
                      </a:r>
                      <a:endParaRPr lang="ko-KR" altLang="en-US" sz="22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061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조정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ko-KR" altLang="en-US" sz="1800" u="none" strike="noStrike" dirty="0">
                          <a:effectLst/>
                        </a:rPr>
                        <a:t>기간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en-US" altLang="ko-KR" sz="1800" u="none" strike="noStrike" dirty="0">
                          <a:effectLst/>
                        </a:rPr>
                        <a:t>(</a:t>
                      </a:r>
                      <a:r>
                        <a:rPr lang="ko-KR" altLang="en-US" sz="1800" u="none" strike="noStrike" dirty="0">
                          <a:effectLst/>
                        </a:rPr>
                        <a:t>년</a:t>
                      </a:r>
                      <a:r>
                        <a:rPr lang="en-US" altLang="ko-KR" sz="1800" u="none" strike="noStrike" dirty="0">
                          <a:effectLst/>
                        </a:rPr>
                        <a:t>)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55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56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57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58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59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총 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ko-KR" altLang="en-US" sz="1800" u="none" strike="noStrike" dirty="0">
                          <a:effectLst/>
                        </a:rPr>
                        <a:t>지급률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>년 </a:t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적용시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/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>
                          <a:effectLst/>
                        </a:rPr>
                        <a:t>지급률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>년</a:t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적용시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/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삭감률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25971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u="none" strike="noStrike" dirty="0" smtClean="0">
                          <a:effectLst/>
                        </a:rPr>
                        <a:t>국민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>
                          <a:effectLst/>
                        </a:rPr>
                        <a:t>250</a:t>
                      </a:r>
                      <a:endParaRPr lang="en-US" altLang="ko-KR" sz="1800" b="0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>
                          <a:effectLst/>
                        </a:rPr>
                        <a:t>250</a:t>
                      </a:r>
                      <a:endParaRPr lang="en-US" altLang="ko-KR" sz="1800" b="0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25971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u="none" strike="noStrike" dirty="0" smtClean="0">
                          <a:effectLst/>
                        </a:rPr>
                        <a:t>우리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70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60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30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52.0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25971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u="none" strike="noStrike" dirty="0" smtClean="0">
                          <a:effectLst/>
                        </a:rPr>
                        <a:t>신한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70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60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30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250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50.0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25971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u="none" strike="noStrike" dirty="0" smtClean="0">
                          <a:effectLst/>
                        </a:rPr>
                        <a:t>하나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5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80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60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260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260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48.0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21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u="none" strike="noStrike" dirty="0" smtClean="0">
                          <a:effectLst/>
                        </a:rPr>
                        <a:t>평균</a:t>
                      </a:r>
                      <a:endParaRPr lang="ko-KR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en-US" altLang="ko-KR" sz="20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67.5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57.5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45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42.5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37.5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>
                          <a:effectLst/>
                        </a:rPr>
                        <a:t>250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250</a:t>
                      </a:r>
                      <a:endParaRPr lang="en-US" altLang="ko-KR" sz="24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50.0</a:t>
                      </a:r>
                      <a:endParaRPr lang="en-US" altLang="ko-KR" sz="24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92535" y="548680"/>
            <a:ext cx="8985152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공공기관</a:t>
            </a:r>
            <a:r>
              <a:rPr lang="en-US" altLang="ko-KR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공기업 전체</a:t>
            </a:r>
            <a:r>
              <a:rPr lang="en-US" altLang="ko-KR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설립 이후 </a:t>
            </a:r>
            <a:r>
              <a:rPr lang="en-US" altLang="ko-KR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경과 </a:t>
            </a:r>
            <a:r>
              <a:rPr lang="ko-KR" altLang="en-US" sz="2800" spc="-3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준정부기관</a:t>
            </a:r>
            <a:r>
              <a:rPr lang="en-US" altLang="ko-KR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800" spc="-3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평균 임금 지급률은 </a:t>
            </a:r>
            <a:r>
              <a:rPr lang="en-US" altLang="ko-KR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424%</a:t>
            </a:r>
            <a:r>
              <a:rPr lang="ko-KR" altLang="en-US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로</a:t>
            </a:r>
            <a:r>
              <a:rPr lang="en-US" altLang="ko-KR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시중은행의 </a:t>
            </a:r>
            <a:r>
              <a:rPr lang="en-US" altLang="ko-KR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1.7</a:t>
            </a:r>
            <a:r>
              <a:rPr lang="ko-KR" altLang="en-US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r>
              <a:rPr lang="en-US" altLang="ko-KR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3500" spc="-3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-38100" y="1630958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402393"/>
              </p:ext>
            </p:extLst>
          </p:nvPr>
        </p:nvGraphicFramePr>
        <p:xfrm>
          <a:off x="107504" y="1772816"/>
          <a:ext cx="8856980" cy="117729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</a:tblGrid>
              <a:tr h="14849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85</a:t>
                      </a:r>
                      <a:r>
                        <a:rPr lang="ko-KR" altLang="en-US" sz="24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개</a:t>
                      </a:r>
                      <a:endParaRPr lang="en-US" altLang="ko-KR" sz="2400" b="1" u="none" strike="noStrik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 fontAlgn="ctr"/>
                      <a:r>
                        <a:rPr lang="ko-KR" altLang="en-US" sz="24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공공기관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ko-KR" altLang="en-US" sz="22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임 금 지 급 률 </a:t>
                      </a:r>
                      <a:r>
                        <a:rPr lang="en-US" altLang="ko-KR" sz="22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(%)</a:t>
                      </a:r>
                      <a:endParaRPr lang="ko-KR" altLang="en-US" sz="22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25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조정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ko-KR" altLang="en-US" sz="1800" u="none" strike="noStrike" dirty="0">
                          <a:effectLst/>
                        </a:rPr>
                        <a:t>기간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en-US" altLang="ko-KR" sz="1800" u="none" strike="noStrike" dirty="0">
                          <a:effectLst/>
                        </a:rPr>
                        <a:t>(</a:t>
                      </a:r>
                      <a:r>
                        <a:rPr lang="ko-KR" altLang="en-US" sz="1800" u="none" strike="noStrike" dirty="0">
                          <a:effectLst/>
                        </a:rPr>
                        <a:t>년</a:t>
                      </a:r>
                      <a:r>
                        <a:rPr lang="en-US" altLang="ko-KR" sz="1800" u="none" strike="noStrike" dirty="0">
                          <a:effectLst/>
                        </a:rPr>
                        <a:t>)</a:t>
                      </a:r>
                      <a:endParaRPr lang="en-US" altLang="ko-KR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55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56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57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58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effectLst/>
                        </a:rPr>
                        <a:t>59</a:t>
                      </a:r>
                      <a:r>
                        <a:rPr lang="ko-KR" altLang="en-US" sz="1800" u="none" strike="noStrike" dirty="0" smtClean="0">
                          <a:effectLst/>
                        </a:rPr>
                        <a:t>세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effectLst/>
                        </a:rPr>
                        <a:t>총 </a:t>
                      </a:r>
                      <a:br>
                        <a:rPr lang="ko-KR" altLang="en-US" sz="1800" u="none" strike="noStrike" dirty="0">
                          <a:effectLst/>
                        </a:rPr>
                      </a:br>
                      <a:r>
                        <a:rPr lang="ko-KR" altLang="en-US" sz="1800" u="none" strike="noStrike" dirty="0">
                          <a:effectLst/>
                        </a:rPr>
                        <a:t>지급률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>년 </a:t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적용시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/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>
                          <a:effectLst/>
                        </a:rPr>
                        <a:t>지급률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u="none" strike="noStrike" dirty="0">
                          <a:effectLst/>
                        </a:rPr>
                        <a:t>5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>년</a:t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적용시</a:t>
                      </a:r>
                      <a:r>
                        <a:rPr lang="ko-KR" altLang="en-US" sz="1800" b="1" u="none" strike="noStrike" dirty="0">
                          <a:effectLst/>
                        </a:rPr>
                        <a:t/>
                      </a:r>
                      <a:br>
                        <a:rPr lang="ko-KR" altLang="en-US" sz="1800" b="1" u="none" strike="noStrike" dirty="0">
                          <a:effectLst/>
                        </a:rPr>
                      </a:br>
                      <a:r>
                        <a:rPr lang="ko-KR" altLang="en-US" sz="1800" b="1" u="none" strike="noStrike" dirty="0" err="1">
                          <a:effectLst/>
                        </a:rPr>
                        <a:t>삭감률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56887"/>
              </p:ext>
            </p:extLst>
          </p:nvPr>
        </p:nvGraphicFramePr>
        <p:xfrm>
          <a:off x="107504" y="2992157"/>
          <a:ext cx="8856980" cy="42821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  <a:gridCol w="885698"/>
              </a:tblGrid>
              <a:tr h="42821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u="none" strike="noStrike" dirty="0" smtClean="0">
                          <a:effectLst/>
                        </a:rPr>
                        <a:t>평균</a:t>
                      </a:r>
                      <a:endParaRPr lang="ko-KR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2.8</a:t>
                      </a:r>
                      <a:endParaRPr lang="en-US" altLang="ko-KR" sz="20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80.0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80.1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83.8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71.5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65.1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000" b="1" u="none" strike="noStrike" dirty="0" smtClean="0">
                          <a:effectLst/>
                        </a:rPr>
                        <a:t>200.3</a:t>
                      </a:r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423.9</a:t>
                      </a:r>
                      <a:endParaRPr lang="en-US" altLang="ko-KR" sz="24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15.2</a:t>
                      </a:r>
                      <a:endParaRPr lang="en-US" altLang="ko-KR" sz="24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81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임금피크제</a:t>
            </a:r>
            <a:r>
              <a:rPr lang="ko-KR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통한 </a:t>
            </a:r>
            <a:r>
              <a:rPr lang="ko-KR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청년일자리 창출</a:t>
            </a:r>
            <a:r>
              <a:rPr lang="en-US" altLang="ko-K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6914" y="5085184"/>
            <a:ext cx="9143850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대상자 비중이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10%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넘는 기관들의 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임금 지급률은 </a:t>
            </a:r>
            <a:r>
              <a:rPr lang="en-US" altLang="ko-KR" sz="35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444%</a:t>
            </a:r>
            <a:r>
              <a:rPr lang="ko-KR" altLang="en-US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로</a:t>
            </a:r>
            <a:r>
              <a:rPr lang="en-US" altLang="ko-KR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전체 평균보다 </a:t>
            </a:r>
            <a:r>
              <a:rPr lang="en-US" altLang="ko-KR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20% </a:t>
            </a:r>
            <a:r>
              <a:rPr lang="ko-KR" altLang="en-US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높아</a:t>
            </a:r>
            <a:r>
              <a:rPr lang="en-US" altLang="ko-KR" sz="35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3500" spc="-3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070816"/>
              </p:ext>
            </p:extLst>
          </p:nvPr>
        </p:nvGraphicFramePr>
        <p:xfrm>
          <a:off x="192533" y="1484784"/>
          <a:ext cx="8771951" cy="3427477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427139"/>
                <a:gridCol w="965211"/>
                <a:gridCol w="618965"/>
                <a:gridCol w="822948"/>
                <a:gridCol w="822948"/>
                <a:gridCol w="822948"/>
                <a:gridCol w="822948"/>
                <a:gridCol w="822948"/>
                <a:gridCol w="822948"/>
                <a:gridCol w="822948"/>
              </a:tblGrid>
              <a:tr h="42896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smtClean="0">
                          <a:effectLst/>
                        </a:rPr>
                        <a:t>기 관 명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>
                          <a:effectLst/>
                        </a:rPr>
                        <a:t>기관유형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u="none" strike="noStrike" dirty="0" smtClean="0">
                          <a:effectLst/>
                        </a:rPr>
                        <a:t>임 금 지 급 률 </a:t>
                      </a:r>
                      <a:r>
                        <a:rPr lang="en-US" altLang="ko-KR" sz="1800" b="1" u="none" strike="noStrike" dirty="0" smtClean="0">
                          <a:effectLst/>
                        </a:rPr>
                        <a:t>(%)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effectLst/>
                        </a:rPr>
                        <a:t>2017</a:t>
                      </a:r>
                      <a:r>
                        <a:rPr lang="ko-KR" altLang="en-US" sz="1800" u="none" strike="noStrike" dirty="0">
                          <a:effectLst/>
                        </a:rPr>
                        <a:t>년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985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smtClean="0">
                          <a:effectLst/>
                        </a:rPr>
                        <a:t>조정</a:t>
                      </a:r>
                      <a:endParaRPr lang="en-US" altLang="ko-KR" sz="16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600" u="none" strike="noStrike" dirty="0" smtClean="0">
                          <a:effectLst/>
                        </a:rPr>
                        <a:t>기간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57</a:t>
                      </a:r>
                      <a:r>
                        <a:rPr lang="ko-KR" altLang="en-US" sz="1600" u="none" strike="noStrike" dirty="0" smtClean="0">
                          <a:effectLst/>
                        </a:rPr>
                        <a:t>세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58</a:t>
                      </a:r>
                      <a:r>
                        <a:rPr lang="ko-KR" altLang="en-US" sz="1600" u="none" strike="noStrike" dirty="0" smtClean="0">
                          <a:effectLst/>
                        </a:rPr>
                        <a:t>세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effectLst/>
                        </a:rPr>
                        <a:t>59</a:t>
                      </a:r>
                      <a:r>
                        <a:rPr lang="ko-KR" altLang="en-US" sz="1600" u="none" strike="noStrike" dirty="0" smtClean="0">
                          <a:effectLst/>
                        </a:rPr>
                        <a:t>세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>
                          <a:effectLst/>
                        </a:rPr>
                        <a:t>총 </a:t>
                      </a:r>
                      <a:br>
                        <a:rPr lang="ko-KR" altLang="en-US" sz="1600" u="none" strike="noStrike">
                          <a:effectLst/>
                        </a:rPr>
                      </a:br>
                      <a:r>
                        <a:rPr lang="ko-KR" altLang="en-US" sz="1600" u="none" strike="noStrike">
                          <a:effectLst/>
                        </a:rPr>
                        <a:t>지급률</a:t>
                      </a:r>
                      <a:endParaRPr lang="ko-KR" altLang="en-US" sz="1600" b="0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effectLst/>
                        </a:rPr>
                        <a:t>5</a:t>
                      </a:r>
                      <a:r>
                        <a:rPr lang="ko-KR" altLang="en-US" sz="1600" u="none" strike="noStrike" dirty="0" err="1" smtClean="0">
                          <a:effectLst/>
                        </a:rPr>
                        <a:t>년기준</a:t>
                      </a:r>
                      <a:r>
                        <a:rPr lang="ko-KR" altLang="en-US" sz="1600" u="none" strike="noStrike" dirty="0">
                          <a:effectLst/>
                        </a:rPr>
                        <a:t/>
                      </a:r>
                      <a:br>
                        <a:rPr lang="ko-KR" altLang="en-US" sz="1600" u="none" strike="noStrike" dirty="0">
                          <a:effectLst/>
                        </a:rPr>
                      </a:br>
                      <a:r>
                        <a:rPr lang="ko-KR" altLang="en-US" sz="1600" u="none" strike="noStrike" dirty="0" smtClean="0">
                          <a:effectLst/>
                        </a:rPr>
                        <a:t>지급률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</a:rPr>
                        <a:t>임피제</a:t>
                      </a:r>
                      <a:r>
                        <a:rPr lang="ko-KR" altLang="en-US" sz="1600" u="none" strike="noStrike" dirty="0">
                          <a:effectLst/>
                        </a:rPr>
                        <a:t> </a:t>
                      </a:r>
                      <a:br>
                        <a:rPr lang="ko-KR" altLang="en-US" sz="1600" u="none" strike="noStrike" dirty="0">
                          <a:effectLst/>
                        </a:rPr>
                      </a:br>
                      <a:r>
                        <a:rPr lang="ko-KR" altLang="en-US" sz="1600" u="none" strike="noStrike" dirty="0">
                          <a:effectLst/>
                        </a:rPr>
                        <a:t>대상자 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smtClean="0">
                          <a:effectLst/>
                        </a:rPr>
                        <a:t>대상자</a:t>
                      </a:r>
                      <a:r>
                        <a:rPr lang="ko-KR" altLang="en-US" sz="1600" u="none" strike="noStrike" dirty="0">
                          <a:effectLst/>
                        </a:rPr>
                        <a:t/>
                      </a:r>
                      <a:br>
                        <a:rPr lang="ko-KR" altLang="en-US" sz="1600" u="none" strike="noStrike" dirty="0">
                          <a:effectLst/>
                        </a:rPr>
                      </a:br>
                      <a:r>
                        <a:rPr lang="ko-KR" altLang="en-US" sz="1600" u="none" strike="noStrike" dirty="0">
                          <a:effectLst/>
                        </a:rPr>
                        <a:t>비중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</a:tr>
              <a:tr h="41998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 smtClean="0">
                          <a:effectLst/>
                        </a:rPr>
                        <a:t>한국전력공사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>
                          <a:effectLst/>
                        </a:rPr>
                        <a:t>공기업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75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70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>
                          <a:effectLst/>
                        </a:rPr>
                        <a:t>230</a:t>
                      </a:r>
                      <a:endParaRPr lang="en-US" altLang="ko-KR" sz="1600" b="0" i="0" u="none" strike="noStrike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430</a:t>
                      </a:r>
                      <a:endParaRPr lang="en-US" altLang="ko-KR" sz="18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2,363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effectLst/>
                        </a:rPr>
                        <a:t>10.8</a:t>
                      </a:r>
                      <a:endParaRPr lang="en-US" altLang="ko-KR" sz="16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</a:tr>
              <a:tr h="41998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 smtClean="0">
                          <a:effectLst/>
                        </a:rPr>
                        <a:t>한국조폐공사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>
                          <a:effectLst/>
                        </a:rPr>
                        <a:t>공기업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90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80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75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245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445</a:t>
                      </a:r>
                      <a:endParaRPr lang="en-US" altLang="ko-KR" sz="18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199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effectLst/>
                        </a:rPr>
                        <a:t>13.6</a:t>
                      </a:r>
                      <a:endParaRPr lang="en-US" altLang="ko-KR" sz="16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</a:tr>
              <a:tr h="41998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 smtClean="0">
                          <a:effectLst/>
                        </a:rPr>
                        <a:t>국토정보공사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 err="1">
                          <a:effectLst/>
                        </a:rPr>
                        <a:t>준정부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90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73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245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445</a:t>
                      </a:r>
                      <a:endParaRPr lang="en-US" altLang="ko-KR" sz="18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416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effectLst/>
                        </a:rPr>
                        <a:t>10.6</a:t>
                      </a:r>
                      <a:endParaRPr lang="en-US" altLang="ko-KR" sz="16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</a:tr>
              <a:tr h="41998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spc="-150" dirty="0" smtClean="0">
                          <a:effectLst/>
                        </a:rPr>
                        <a:t>해양수산연수원</a:t>
                      </a:r>
                      <a:endParaRPr lang="ko-KR" altLang="en-US" sz="1600" b="0" i="0" u="none" strike="noStrike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600" u="none" strike="noStrike" dirty="0" err="1">
                          <a:effectLst/>
                        </a:rPr>
                        <a:t>준정부</a:t>
                      </a:r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85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255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455</a:t>
                      </a:r>
                      <a:endParaRPr lang="en-US" altLang="ko-KR" sz="18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u="none" strike="noStrike" dirty="0">
                          <a:effectLst/>
                        </a:rPr>
                        <a:t>16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effectLst/>
                        </a:rPr>
                        <a:t>10.7</a:t>
                      </a:r>
                      <a:endParaRPr lang="en-US" altLang="ko-KR" sz="16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98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ko-KR" altLang="en-US" sz="1800" b="0" i="0" u="none" strike="noStrike" spc="-1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  균</a:t>
                      </a:r>
                      <a:endParaRPr lang="ko-KR" altLang="en-US" sz="1800" b="0" i="0" u="none" strike="noStrike" spc="-1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87.5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80.8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75.8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243.8</a:t>
                      </a:r>
                      <a:endParaRPr lang="en-US" altLang="ko-KR" sz="1600" b="0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i="0" u="none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443.8</a:t>
                      </a:r>
                      <a:endParaRPr lang="en-US" altLang="ko-KR" sz="1800" b="1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11.4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600" b="1" i="0" u="none" strike="noStrike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8502" marR="8502" marT="8502" marB="0" anchor="ctr"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5496" y="6269250"/>
            <a:ext cx="91652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ko-KR" altLang="en-US" sz="22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임피제</a:t>
            </a:r>
            <a:r>
              <a:rPr lang="ko-KR" altLang="en-US" sz="2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대상 비중이 </a:t>
            </a:r>
            <a:r>
              <a:rPr lang="en-US" altLang="ko-KR" sz="2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5% </a:t>
            </a:r>
            <a:r>
              <a:rPr lang="ko-KR" altLang="en-US" sz="2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넘는 기관은 </a:t>
            </a:r>
            <a:r>
              <a:rPr lang="en-US" altLang="ko-KR" sz="2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곳</a:t>
            </a:r>
            <a:r>
              <a:rPr lang="ko-KR" altLang="en-US" sz="2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으로 조사대상의 </a:t>
            </a:r>
            <a:r>
              <a:rPr lang="en-US" altLang="ko-KR" sz="2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1/3 </a:t>
            </a:r>
            <a:r>
              <a:rPr lang="ko-KR" altLang="en-US" sz="2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가까이 차지 </a:t>
            </a:r>
            <a:endParaRPr lang="ko-KR" altLang="en-US" sz="22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467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공공기관 급속한 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고령화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탈출구는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35496" y="1772816"/>
            <a:ext cx="907812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기준 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공기업</a:t>
            </a:r>
            <a:r>
              <a:rPr lang="en-US" altLang="ko-KR" sz="4000" dirty="0" smtClean="0">
                <a:latin typeface="맑은 고딕"/>
                <a:ea typeface="맑은 고딕"/>
              </a:rPr>
              <a:t>·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준정부기관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적용 대상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인원 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총 </a:t>
            </a:r>
            <a:r>
              <a:rPr lang="en-US" altLang="ko-K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 </a:t>
            </a:r>
            <a:r>
              <a:rPr lang="en-US" altLang="ko-K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492</a:t>
            </a:r>
            <a:r>
              <a:rPr lang="ko-KR" altLang="en-US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명 </a:t>
            </a:r>
            <a:r>
              <a:rPr lang="ko-KR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중 </a:t>
            </a:r>
            <a:endParaRPr lang="en-US" altLang="ko-KR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공공기관의 명예퇴직제도라 할 수 있는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0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준정년</a:t>
            </a:r>
            <a:r>
              <a:rPr lang="ko-KR" altLang="en-US" sz="4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퇴직제 선택 인원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은 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185</a:t>
            </a:r>
            <a:r>
              <a:rPr lang="ko-KR" altLang="en-US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ko-KR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 불과</a:t>
            </a:r>
            <a:r>
              <a:rPr lang="en-US" altLang="ko-K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5400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713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19675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48680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임금피크제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대상자의 업무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44423" y="1406381"/>
            <a:ext cx="928010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한국은행</a:t>
            </a:r>
            <a:r>
              <a:rPr lang="en-US" altLang="ko-KR" sz="4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r>
              <a:rPr lang="en-US" altLang="ko-KR" sz="4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상위직급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경제교육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연구자문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r>
              <a:rPr lang="en-US" altLang="ko-KR" sz="4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하위직급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기존 업무 동일하게 수행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r>
              <a:rPr lang="ko-KR" altLang="en-US" sz="44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</a:t>
            </a:r>
            <a:endParaRPr lang="en-US" altLang="ko-KR" sz="4400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1~2</a:t>
            </a:r>
            <a:r>
              <a:rPr lang="ko-KR" altLang="en-US" sz="40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년차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심사평가지원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경협기금자문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r>
              <a:rPr lang="en-US" altLang="ko-KR" sz="4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3~4</a:t>
            </a:r>
            <a:r>
              <a:rPr lang="ko-KR" altLang="en-US" sz="40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년차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시니어 컨설턴트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r>
              <a:rPr lang="ko-KR" altLang="en-US" sz="44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산업은행</a:t>
            </a:r>
            <a:r>
              <a:rPr lang="en-US" altLang="ko-KR" sz="4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40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경영관리</a:t>
            </a:r>
            <a:r>
              <a:rPr lang="en-US" altLang="ko-KR" sz="40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pc="-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리스크</a:t>
            </a:r>
            <a:r>
              <a:rPr lang="ko-KR" altLang="en-US" sz="40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등 전문위원</a:t>
            </a:r>
            <a:endParaRPr lang="en-US" altLang="ko-KR" sz="4400" spc="-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44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기업은행</a:t>
            </a:r>
            <a:r>
              <a:rPr lang="en-US" altLang="ko-KR" sz="4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40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리스크관리</a:t>
            </a:r>
            <a:r>
              <a:rPr lang="en-US" altLang="ko-KR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0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시설관리 등</a:t>
            </a:r>
            <a:endParaRPr lang="ko-KR" altLang="en-US" sz="40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24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금융권 공공기관의 고령화 특히 심각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366769"/>
              </p:ext>
            </p:extLst>
          </p:nvPr>
        </p:nvGraphicFramePr>
        <p:xfrm>
          <a:off x="251516" y="1412776"/>
          <a:ext cx="8689728" cy="4723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432"/>
                <a:gridCol w="3012148"/>
                <a:gridCol w="720080"/>
                <a:gridCol w="2785068"/>
              </a:tblGrid>
              <a:tr h="7505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ko-KR" altLang="en-US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anchor="ctr"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54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굵은안상수체" panose="02010504000101010101" pitchFamily="2" charset="-127"/>
                        <a:ea typeface="굵은안상수체" panose="02010504000101010101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2022</a:t>
                      </a:r>
                      <a:r>
                        <a:rPr lang="ko-KR" altLang="en-US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anchor="ctr">
                    <a:noFill/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산업은행</a:t>
                      </a: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131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(4.0%)</a:t>
                      </a: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2187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583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(18.2%)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기업은행</a:t>
                      </a: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(0.4%)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1,033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(12.3%)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한국은행</a:t>
                      </a: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110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(4.7%)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272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(11.5%)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수출입은행</a:t>
                      </a: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(3.4%)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69</a:t>
                      </a:r>
                      <a:r>
                        <a:rPr lang="ko-KR" altLang="en-US" sz="30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endParaRPr lang="en-US" altLang="ko-KR" sz="30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(7.0%)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51520" y="6237312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※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2022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정원 대비 </a:t>
            </a:r>
            <a:r>
              <a:rPr lang="ko-KR" altLang="en-US" sz="2000" spc="-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인원 비중은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2016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정원 기준으로 작성</a:t>
            </a:r>
            <a:endParaRPr lang="ko-KR" altLang="en-US" sz="2000" spc="-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5292080" y="4221088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2.5</a:t>
            </a:r>
            <a:r>
              <a:rPr lang="ko-KR" altLang="en-US" sz="2000" b="1" dirty="0" smtClean="0"/>
              <a:t>배</a:t>
            </a:r>
            <a:endParaRPr lang="ko-KR" altLang="en-US" b="1" dirty="0"/>
          </a:p>
        </p:txBody>
      </p:sp>
      <p:sp>
        <p:nvSpPr>
          <p:cNvPr id="19" name="오른쪽 화살표 18"/>
          <p:cNvSpPr/>
          <p:nvPr/>
        </p:nvSpPr>
        <p:spPr>
          <a:xfrm>
            <a:off x="5292080" y="5229200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2.1</a:t>
            </a:r>
            <a:r>
              <a:rPr lang="ko-KR" altLang="en-US" sz="2000" b="1" dirty="0" smtClean="0"/>
              <a:t>배</a:t>
            </a:r>
            <a:endParaRPr lang="ko-KR" altLang="en-US" b="1" dirty="0"/>
          </a:p>
        </p:txBody>
      </p:sp>
      <p:sp>
        <p:nvSpPr>
          <p:cNvPr id="22" name="오른쪽 화살표 21"/>
          <p:cNvSpPr/>
          <p:nvPr/>
        </p:nvSpPr>
        <p:spPr>
          <a:xfrm>
            <a:off x="5292080" y="3212976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endParaRPr lang="ko-KR" alt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5292080" y="2204864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4.5</a:t>
            </a:r>
            <a:r>
              <a:rPr lang="ko-KR" altLang="en-US" sz="2000" b="1" dirty="0" smtClean="0"/>
              <a:t>배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66312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신입사원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평균 연봉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vs </a:t>
            </a:r>
            <a:r>
              <a:rPr lang="ko-KR" altLang="en-US" sz="32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임금피크제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년차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평균 연봉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902601"/>
              </p:ext>
            </p:extLst>
          </p:nvPr>
        </p:nvGraphicFramePr>
        <p:xfrm>
          <a:off x="251516" y="1585276"/>
          <a:ext cx="8689728" cy="4652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60"/>
                <a:gridCol w="2880320"/>
                <a:gridCol w="720080"/>
                <a:gridCol w="2785068"/>
              </a:tblGrid>
              <a:tr h="7505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신입사원</a:t>
                      </a:r>
                    </a:p>
                  </a:txBody>
                  <a:tcPr anchor="ctr"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54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굵은안상수체" panose="02010504000101010101" pitchFamily="2" charset="-127"/>
                        <a:ea typeface="굵은안상수체" panose="02010504000101010101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000" dirty="0" err="1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임피제</a:t>
                      </a:r>
                      <a:r>
                        <a:rPr lang="ko-KR" altLang="en-US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3000" dirty="0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3000" dirty="0" err="1" smtClean="0">
                          <a:solidFill>
                            <a:schemeClr val="tx1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년차</a:t>
                      </a:r>
                      <a:endParaRPr lang="ko-KR" altLang="en-US" sz="3000" dirty="0" smtClean="0">
                        <a:solidFill>
                          <a:schemeClr val="tx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산업은행</a:t>
                      </a: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백만원</a:t>
                      </a:r>
                      <a:endParaRPr lang="en-US" altLang="ko-KR" sz="28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82187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천만원</a:t>
                      </a:r>
                      <a:endParaRPr lang="en-US" altLang="ko-KR" sz="28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(90%)</a:t>
                      </a:r>
                      <a:endParaRPr lang="ko-KR" altLang="en-US" sz="24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기업은행</a:t>
                      </a: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백만원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백만원</a:t>
                      </a:r>
                      <a:endParaRPr lang="en-US" altLang="ko-KR" sz="28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(65%)</a:t>
                      </a:r>
                      <a:endParaRPr lang="ko-KR" altLang="en-US" sz="24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한국은행</a:t>
                      </a: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백만원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천만원</a:t>
                      </a:r>
                      <a:endParaRPr lang="en-US" altLang="ko-KR" sz="28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(90%)</a:t>
                      </a:r>
                      <a:endParaRPr lang="ko-KR" altLang="en-US" sz="24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  <a:tr h="7821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3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수출입은행</a:t>
                      </a:r>
                      <a:endParaRPr lang="en-US" altLang="ko-KR" sz="30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(4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백만원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30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</a:t>
                      </a:r>
                      <a:r>
                        <a:rPr lang="en-US" altLang="ko-KR" sz="28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28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천만원</a:t>
                      </a:r>
                      <a:endParaRPr lang="en-US" altLang="ko-KR" sz="2800" b="1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(90%)</a:t>
                      </a:r>
                      <a:endParaRPr lang="ko-KR" altLang="en-US" sz="28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1" name="오른쪽 화살표 20"/>
          <p:cNvSpPr/>
          <p:nvPr/>
        </p:nvSpPr>
        <p:spPr>
          <a:xfrm>
            <a:off x="5292080" y="4365104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2.3</a:t>
            </a:r>
            <a:r>
              <a:rPr lang="ko-KR" altLang="en-US" sz="2000" b="1" dirty="0" smtClean="0"/>
              <a:t>배</a:t>
            </a:r>
            <a:endParaRPr lang="ko-KR" altLang="en-US" b="1" dirty="0"/>
          </a:p>
        </p:txBody>
      </p:sp>
      <p:sp>
        <p:nvSpPr>
          <p:cNvPr id="22" name="오른쪽 화살표 21"/>
          <p:cNvSpPr/>
          <p:nvPr/>
        </p:nvSpPr>
        <p:spPr>
          <a:xfrm>
            <a:off x="5292080" y="5373216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endParaRPr lang="ko-KR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5292080" y="3356992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bg1"/>
                </a:solidFill>
              </a:rPr>
              <a:t>1.9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배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5292080" y="2348880"/>
            <a:ext cx="1080120" cy="936104"/>
          </a:xfrm>
          <a:prstGeom prst="rightArrow">
            <a:avLst>
              <a:gd name="adj1" fmla="val 69966"/>
              <a:gd name="adj2" fmla="val 40017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endParaRPr lang="ko-KR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68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19675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48680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무늬만 명예퇴직제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 </a:t>
            </a:r>
            <a:r>
              <a:rPr lang="ko-KR" altLang="en-US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준정년퇴직제</a:t>
            </a:r>
            <a:endParaRPr lang="en-US" altLang="ko-K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44423" y="1340768"/>
            <a:ext cx="8533105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 </a:t>
            </a:r>
            <a:r>
              <a:rPr lang="ko-KR" altLang="en-US" sz="38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준정년퇴직제</a:t>
            </a:r>
            <a:r>
              <a:rPr lang="en-US" altLang="ko-KR" sz="3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&gt;</a:t>
            </a:r>
          </a:p>
          <a:p>
            <a:r>
              <a:rPr lang="en-US" altLang="ko-KR" sz="36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IMF 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직후 공공기관의 과도한 </a:t>
            </a:r>
            <a:r>
              <a:rPr lang="ko-KR" altLang="en-US" sz="36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명퇴금이</a:t>
            </a:r>
            <a:endParaRPr lang="en-US" altLang="ko-KR" sz="36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사회적 이슈가 되면서</a:t>
            </a:r>
            <a:r>
              <a:rPr lang="en-US" altLang="ko-KR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기획재정부가</a:t>
            </a:r>
            <a:endParaRPr lang="en-US" altLang="ko-KR" sz="36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3600" spc="-150" dirty="0" smtClean="0">
                <a:latin typeface="+mj-lt"/>
                <a:ea typeface="HY견고딕" panose="02030600000101010101" pitchFamily="18" charset="-127"/>
              </a:rPr>
              <a:t>‘</a:t>
            </a:r>
            <a:r>
              <a:rPr lang="ko-KR" altLang="en-US" sz="36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공공기관 명예퇴직제도 개선안</a:t>
            </a:r>
            <a:r>
              <a:rPr lang="en-US" altLang="ko-KR" sz="3600" spc="-150" dirty="0" smtClean="0">
                <a:latin typeface="+mj-lt"/>
                <a:ea typeface="HY견고딕" panose="02030600000101010101" pitchFamily="18" charset="-127"/>
              </a:rPr>
              <a:t>’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3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98.7</a:t>
            </a:r>
            <a:r>
              <a:rPr lang="ko-KR" altLang="en-US" sz="32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32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을</a:t>
            </a:r>
            <a:endParaRPr lang="en-US" altLang="ko-KR" sz="36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36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통해 </a:t>
            </a:r>
            <a:r>
              <a:rPr lang="ko-KR" altLang="en-US" sz="36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공무원 기준</a:t>
            </a:r>
            <a:r>
              <a:rPr lang="ko-KR" altLang="en-US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으로 상한을 설정함</a:t>
            </a:r>
            <a:r>
              <a:rPr lang="en-US" altLang="ko-KR" sz="3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3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4458305"/>
            <a:ext cx="8789586" cy="21390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 자격요건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이상 근속하고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정년 </a:t>
            </a:r>
            <a:r>
              <a:rPr lang="en-US" altLang="ko-KR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8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년이상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남긴 자</a:t>
            </a:r>
            <a:endParaRPr lang="en-US" altLang="ko-KR" sz="2800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0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 기준급여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기본급 또는 월평균임금의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45%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 택일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0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 지급률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정년잔여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년까지는 잔여기간의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1/2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인정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5</a:t>
            </a:r>
            <a:r>
              <a:rPr lang="ko-KR" altLang="en-US" sz="28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년초과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년까지는 잔여기간의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1/4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인정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7284" y="4330258"/>
            <a:ext cx="8887204" cy="231790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31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84698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72487"/>
            <a:ext cx="9153625" cy="1200329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현실에 부합</a:t>
            </a:r>
            <a:r>
              <a:rPr lang="ko-KR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하는 제도 개선으로 </a:t>
            </a:r>
            <a:endParaRPr lang="en-US" altLang="ko-KR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청년일자리 창출의 활로</a:t>
            </a:r>
            <a:r>
              <a:rPr lang="ko-KR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를 만들어야</a:t>
            </a:r>
            <a:endParaRPr lang="en-US" altLang="ko-K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9120" y="2082041"/>
            <a:ext cx="9313768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금융관련 공공기관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금융감독원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한국은행 포함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대상자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964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 중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준정년퇴직제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선택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인원은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신용보증기금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 이외에는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全無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 상황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endParaRPr lang="en-US" altLang="ko-KR" sz="15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◆명예퇴직금이 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임피제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잔여보수의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40%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수준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 불과해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정년도 보장되고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보수 수준도 더 높은 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임금피크제에</a:t>
            </a:r>
            <a:endParaRPr lang="en-US" altLang="ko-KR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진입하는 것이 더 큰 이득</a:t>
            </a:r>
            <a:endParaRPr lang="en-US" altLang="ko-KR" sz="28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5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◆반면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시중 은행권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에서는 </a:t>
            </a:r>
            <a:r>
              <a:rPr lang="ko-KR" altLang="en-US" sz="28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임피제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잔여보수의 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90~100%</a:t>
            </a:r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수준 퇴직금 지급 및 추가지원책으로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76%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가까이 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명예 퇴직 선택 ⇒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신규 인력 채용에 활로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를 열어줌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96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민간분야까지 가리지 않는 정치외압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(1/2) 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320687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20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 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김인호 무역협회장</a:t>
            </a:r>
            <a:endParaRPr lang="en-US" altLang="ko-KR" sz="2400" spc="-200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▷“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외교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․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안보 위기서 </a:t>
            </a:r>
            <a:r>
              <a:rPr lang="ko-KR" altLang="en-US" sz="2000" kern="0" spc="-200" dirty="0" err="1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코리아패싱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막아 달라”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(5.10)</a:t>
            </a:r>
            <a:endParaRPr lang="ko-KR" altLang="en-US" sz="20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▷“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대통령 집무실 일자리 상황판 옆에 </a:t>
            </a:r>
            <a:r>
              <a:rPr lang="ko-KR" altLang="en-US" sz="2000" kern="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규제개혁 상황판도 필요</a:t>
            </a: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20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</a:t>
            </a:r>
            <a:r>
              <a:rPr lang="en-US" altLang="ko-KR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6.26,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일자리위원회 간담회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▷“</a:t>
            </a:r>
            <a:r>
              <a:rPr lang="ko-KR" altLang="en-US" sz="2000" kern="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</a:t>
            </a:r>
            <a:r>
              <a:rPr lang="en-US" altLang="ko-KR" sz="2000" kern="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kern="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시장경제 원리 작동하도록 해야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(7.24,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한국무역협회 세미나</a:t>
            </a:r>
            <a:r>
              <a:rPr lang="en-US" altLang="ko-KR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just" fontAlgn="base">
              <a:lnSpc>
                <a:spcPct val="150000"/>
              </a:lnSpc>
            </a:pPr>
            <a:endParaRPr lang="ko-KR" altLang="en-US" sz="9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15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전격 사임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발표</a:t>
            </a:r>
            <a:endParaRPr lang="en-US" altLang="ko-KR" sz="24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▷“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정부가 </a:t>
            </a:r>
            <a:r>
              <a:rPr lang="ko-KR" altLang="en-US" sz="2000" kern="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사임하라는 메시지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있었다”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(10.24,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기자간담회</a:t>
            </a:r>
            <a:r>
              <a:rPr lang="en-US" altLang="ko-KR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213360" indent="-213360" algn="just" fontAlgn="base">
              <a:lnSpc>
                <a:spcPct val="150000"/>
              </a:lnSpc>
            </a:pP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“무역협회장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인선을 </a:t>
            </a:r>
            <a:r>
              <a:rPr lang="ko-KR" altLang="en-US" sz="2000" u="sng" kern="0" spc="-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정부 최고 책임자가 모르게 결정된 예가 없다</a:t>
            </a: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20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150000"/>
              </a:lnSpc>
            </a:pP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“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특히 시장과 괴리된 채 시장을 전혀 염두에 두지 않는 정책이 나오는 이런</a:t>
            </a:r>
            <a:b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환경에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대해 굉장히 우려한다”</a:t>
            </a:r>
            <a:r>
              <a:rPr lang="en-US" altLang="ko-KR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(10.24, </a:t>
            </a:r>
            <a:r>
              <a:rPr lang="ko-KR" altLang="en-US" sz="2000" kern="0" spc="-2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기자간담회</a:t>
            </a:r>
            <a:r>
              <a:rPr lang="en-US" altLang="ko-KR" sz="2000" kern="0" spc="-2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1634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민간분야까지 가리지 않는 정치외압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(2/2</a:t>
            </a:r>
            <a:r>
              <a:rPr lang="en-US" altLang="ko-KR" sz="24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en-US" altLang="ko-KR" sz="24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4962897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20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 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김영배 </a:t>
            </a:r>
            <a:r>
              <a:rPr lang="ko-KR" altLang="en-US" sz="2400" spc="-20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경총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부회장</a:t>
            </a:r>
            <a:endParaRPr lang="en-US" altLang="ko-KR" sz="2400" spc="-200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kern="0" spc="-2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무조건 </a:t>
            </a:r>
            <a:r>
              <a:rPr lang="ko-KR" altLang="en-US" sz="2000" kern="0" spc="-25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비정규직은</a:t>
            </a:r>
            <a:r>
              <a:rPr lang="ko-KR" altLang="en-US" sz="2000" kern="0" spc="-25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안 된다는 인식은 현실에 맞지 </a:t>
            </a:r>
            <a:r>
              <a:rPr lang="ko-KR" altLang="en-US" sz="2000" kern="0" spc="-2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않아</a:t>
            </a:r>
            <a:r>
              <a:rPr lang="en-US" altLang="ko-KR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"</a:t>
            </a:r>
            <a:r>
              <a:rPr lang="en-US" altLang="ko-KR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000" kern="0" spc="-2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5.25</a:t>
            </a:r>
            <a:r>
              <a:rPr lang="en-US" altLang="ko-KR" sz="2000" kern="0" spc="-2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kern="0" spc="-2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226</a:t>
            </a:r>
            <a:r>
              <a:rPr lang="ko-KR" altLang="en-US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 </a:t>
            </a:r>
            <a:r>
              <a:rPr lang="ko-KR" altLang="en-US" sz="2000" kern="0" spc="-250" dirty="0" err="1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경총포럼</a:t>
            </a:r>
            <a:r>
              <a:rPr lang="en-US" altLang="ko-KR" sz="2000" kern="0" spc="-2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2000" kern="0" spc="-25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endParaRPr lang="en-US" altLang="ko-KR" sz="500" kern="0" spc="-25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세금 쏟아 부어 일자리 </a:t>
            </a:r>
            <a:r>
              <a:rPr lang="ko-KR" altLang="en-US" sz="2000" kern="0" spc="-250" dirty="0">
                <a:latin typeface="HY견고딕" panose="02030600000101010101" pitchFamily="18" charset="-127"/>
                <a:ea typeface="HY견고딕" panose="02030600000101010101" pitchFamily="18" charset="-127"/>
              </a:rPr>
              <a:t>창출하는 건 임시방편적 처방에 </a:t>
            </a:r>
            <a:r>
              <a:rPr lang="ko-KR" altLang="en-US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불과</a:t>
            </a:r>
            <a:r>
              <a:rPr lang="en-US" altLang="ko-KR" sz="2000" kern="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sz="2000" kern="0" spc="-2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225</a:t>
            </a:r>
            <a:r>
              <a:rPr lang="ko-KR" altLang="en-US" sz="2000" kern="0" spc="-25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 </a:t>
            </a:r>
            <a:r>
              <a:rPr lang="ko-KR" altLang="en-US" sz="2000" kern="0" spc="-250" dirty="0" err="1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경총포럼</a:t>
            </a:r>
            <a:r>
              <a:rPr lang="en-US" altLang="ko-KR" sz="2000" kern="0" spc="-25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just" fontAlgn="base">
              <a:lnSpc>
                <a:spcPct val="150000"/>
              </a:lnSpc>
            </a:pPr>
            <a:endParaRPr lang="en-US" altLang="ko-KR" sz="10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endParaRPr lang="en-US" altLang="ko-KR" sz="10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just" fontAlgn="base">
              <a:lnSpc>
                <a:spcPct val="150000"/>
              </a:lnSpc>
            </a:pP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◦ 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문재인 대통령</a:t>
            </a:r>
            <a:endParaRPr lang="en-US" altLang="ko-KR" sz="24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spc="-2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경총은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비정규직으로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인한 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사회적 양극화를 만든 주요 당사자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로서 책임감을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갖고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20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진지한 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성찰과 반성이 먼저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있어야 한다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0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5.26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5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just" fontAlgn="base">
              <a:lnSpc>
                <a:spcPct val="150000"/>
              </a:lnSpc>
            </a:pP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just" fontAlgn="base">
              <a:lnSpc>
                <a:spcPct val="150000"/>
              </a:lnSpc>
            </a:pP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김영배 부회장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26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일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230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회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경총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포럼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불참</a:t>
            </a:r>
            <a:endParaRPr lang="en-US" altLang="ko-KR" sz="20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 flipH="1">
            <a:off x="5004048" y="2636912"/>
            <a:ext cx="1224136" cy="22322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358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1552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20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</a:t>
            </a:r>
            <a:r>
              <a:rPr lang="ko-KR" altLang="en-US" sz="2400" spc="-20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박병원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spc="-20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경총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회장 </a:t>
            </a:r>
            <a:endParaRPr lang="en-US" altLang="ko-KR" sz="2400" spc="-200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endParaRPr lang="en-US" altLang="ko-KR" sz="5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소득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주도 성장만으로는 일자리 창출이 어렵다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”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자본이 적정 수익을 올릴 수 있도록 해야 한다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새 정부 들어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친노동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정책으로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기울면서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자본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투자 유도할 방법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없다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해외로 나가 확장하려는 기업인은 많아도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국내에서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새 사업 여는 사람은 많지 않을 것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이다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	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r" fontAlgn="base">
              <a:lnSpc>
                <a:spcPct val="200000"/>
              </a:lnSpc>
            </a:pP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(9.28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조선일보 인터뷰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2000" kern="0" spc="-2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r" fontAlgn="base">
              <a:lnSpc>
                <a:spcPct val="200000"/>
              </a:lnSpc>
            </a:pPr>
            <a:endParaRPr lang="ko-KR" altLang="en-US" sz="1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현 정부 경제정책에 대한 경제단체의 반응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(1/3)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01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2937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200000"/>
              </a:lnSpc>
            </a:pPr>
            <a:endParaRPr lang="en-US" altLang="ko-KR" sz="16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최승재 소상공인연합회 회장 </a:t>
            </a:r>
            <a:endParaRPr lang="en-US" altLang="ko-KR" sz="2400" spc="-200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endParaRPr lang="en-US" altLang="ko-KR" sz="5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최저임금 인상 관련 정부 지원책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정부에서는 소상공인들에게 옷을 던져주고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그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옷에 몸을 맞춰 입으라고 한다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소상공인들이 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7~80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년대의 군인인가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소상공인들은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공무원들의 실험대상이 아니다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	</a:t>
            </a:r>
            <a:b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r" fontAlgn="base">
              <a:lnSpc>
                <a:spcPct val="200000"/>
              </a:lnSpc>
            </a:pP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                                        (9.28,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「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시장경제」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인터뷰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endParaRPr lang="ko-KR" altLang="en-US" sz="2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13360" indent="-213360" algn="just" fontAlgn="base">
              <a:lnSpc>
                <a:spcPct val="200000"/>
              </a:lnSpc>
            </a:pPr>
            <a:endParaRPr lang="en-US" altLang="ko-KR" sz="2000" kern="0" spc="-200" dirty="0" smtClea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현 정부 경제정책에 대한 경제단체의 반응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(2/3)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4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4476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20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◦  </a:t>
            </a:r>
            <a:r>
              <a:rPr lang="ko-KR" altLang="en-US" sz="2400" spc="-20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강호갑</a:t>
            </a:r>
            <a:r>
              <a:rPr lang="ko-KR" altLang="en-US" sz="2400" spc="-2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한국중견기업연합회장</a:t>
            </a:r>
            <a:endParaRPr lang="en-US" altLang="ko-KR" sz="2400" spc="-200" dirty="0" smtClean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endParaRPr lang="en-US" altLang="ko-KR" sz="5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한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미 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FTA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개정 요구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중국의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사드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보복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북핵위협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등 대외환경이 악화일로를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걷고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있는 상황에서 국내 사회 전반의 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‘정치과잉’이 자유시장경제의 원칙과 틀을 </a:t>
            </a:r>
            <a:r>
              <a:rPr lang="ko-KR" altLang="en-US" sz="20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깨고</a:t>
            </a:r>
            <a:endParaRPr lang="en-US" altLang="ko-KR" sz="2000" spc="-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기업 활력을 떨어뜨리는 요인으로 작용하고 있다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endParaRPr lang="en-US" altLang="ko-KR" sz="1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최저임금 인상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근로시간 단축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통상임금 확대 등 사회적 논란이 큰 현안과 관련해 </a:t>
            </a:r>
            <a:endParaRPr lang="en-US" altLang="ko-KR" sz="2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기업의 </a:t>
            </a:r>
            <a:r>
              <a:rPr lang="ko-KR" altLang="en-US" sz="20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국제경쟁력을 약화시키는 방향으로 논의가 편중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되는 경향이 있다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z="2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00000"/>
              </a:lnSpc>
            </a:pP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                    (10.25, 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0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차 </a:t>
            </a:r>
            <a:r>
              <a:rPr lang="ko-KR" altLang="en-US" sz="2000" spc="-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세계한상대회</a:t>
            </a: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특별강연</a:t>
            </a:r>
            <a:r>
              <a:rPr lang="en-US" altLang="ko-KR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lvl="0" fontAlgn="base">
              <a:lnSpc>
                <a:spcPct val="200000"/>
              </a:lnSpc>
            </a:pPr>
            <a:endParaRPr lang="ko-KR" altLang="en-US" sz="2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현 정부 경제정책에 대한 경제단체의 반응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(3/3)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5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다시 생각해야 할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 경제현안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(1/2)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262979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200000"/>
              </a:lnSpc>
            </a:pPr>
            <a:endParaRPr lang="en-US" altLang="ko-KR" sz="10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400" spc="-2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급격한 최저임금 인상과 유례없는 </a:t>
            </a:r>
            <a:r>
              <a:rPr lang="ko-KR" altLang="en-US" sz="2400" spc="-2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국민세금 직접지원으로 시장 왜곡</a:t>
            </a: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400" spc="-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비정규직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제로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화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급격한 근로시간 단축</a:t>
            </a:r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통상임금 확대 적용</a:t>
            </a: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명분과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필요성 모두 상실한</a:t>
            </a:r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법인세 등 정부 </a:t>
            </a:r>
            <a:r>
              <a:rPr lang="ko-KR" altLang="en-US" sz="2400" spc="-2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증세안</a:t>
            </a:r>
            <a:endParaRPr lang="ko-KR" altLang="en-US" sz="2400" spc="-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선심성 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복지 </a:t>
            </a:r>
            <a:r>
              <a:rPr lang="ko-KR" altLang="en-US" sz="2400" spc="-2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포퓰리즘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양산</a:t>
            </a:r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공무원 증원 등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공공부문 비대화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lvl="0" fontAlgn="base">
              <a:lnSpc>
                <a:spcPct val="150000"/>
              </a:lnSpc>
            </a:pPr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중장기 </a:t>
            </a:r>
            <a:r>
              <a:rPr lang="ko-KR" altLang="en-US" sz="2400" spc="-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재정건전성 하락</a:t>
            </a:r>
          </a:p>
          <a:p>
            <a:pPr lvl="0" fontAlgn="base">
              <a:lnSpc>
                <a:spcPct val="200000"/>
              </a:lnSpc>
            </a:pPr>
            <a:endParaRPr lang="ko-KR" altLang="en-US" sz="20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041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다시 생각해야 할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 경제현안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(2/2)</a:t>
            </a:r>
            <a:endParaRPr lang="en-US" altLang="ko-KR" sz="24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247590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5.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구조개혁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비전과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의지 실종 </a:t>
            </a:r>
            <a:endParaRPr lang="en-US" altLang="ko-KR" sz="2400" spc="-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/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-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노동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‧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교육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‧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금융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‧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공공개혁 소극적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공공기관 성과연봉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‧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성과평가 폐지</a:t>
            </a:r>
            <a:endParaRPr lang="en-US" altLang="ko-KR" sz="24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6.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규제개혁 미흡 및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한계</a:t>
            </a:r>
            <a:r>
              <a:rPr lang="en-US" altLang="ko-KR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2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좀비</a:t>
            </a:r>
            <a:r>
              <a:rPr lang="en-US" altLang="ko-KR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기업 구조조정 소극적</a:t>
            </a:r>
            <a:endParaRPr lang="en-US" altLang="ko-KR" sz="2400" spc="-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시장보단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</a:t>
            </a:r>
            <a:r>
              <a:rPr lang="en-US" altLang="ko-KR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‧</a:t>
            </a:r>
            <a:r>
              <a:rPr lang="ko-KR" altLang="en-US" sz="2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공공부문과</a:t>
            </a:r>
            <a:r>
              <a:rPr lang="en-US" altLang="ko-KR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사회적 경제가 우선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</a:p>
          <a:p>
            <a:pPr lvl="0" fontAlgn="base">
              <a:lnSpc>
                <a:spcPct val="250000"/>
              </a:lnSpc>
            </a:pP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8.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구체적 성장전략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미래발전전략 부재</a:t>
            </a:r>
            <a:endParaRPr lang="en-US" altLang="ko-KR" sz="1400" spc="-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250000"/>
              </a:lnSpc>
            </a:pPr>
            <a:endParaRPr lang="ko-KR" altLang="en-US" sz="14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890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&lt;</a:t>
            </a:r>
            <a:r>
              <a:rPr lang="ko-KR" altLang="en-US" sz="3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마 무 리</a:t>
            </a:r>
            <a:r>
              <a:rPr lang="en-US" altLang="ko-KR" sz="3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&gt;</a:t>
            </a:r>
            <a:endParaRPr lang="en-US" altLang="ko-KR" sz="3200" b="1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110" y="1484784"/>
            <a:ext cx="8761733" cy="5078313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40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정치에 휘둘리지 말고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경제콘트롤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타워 복원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더 이상 </a:t>
            </a:r>
            <a:r>
              <a:rPr lang="ko-KR" altLang="en-US" sz="2400" spc="-2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패싱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없어야</a:t>
            </a:r>
            <a:r>
              <a:rPr lang="en-US" altLang="ko-KR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lvl="0" fontAlgn="base">
              <a:lnSpc>
                <a:spcPct val="40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뒤돌아 볼 시간 없어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미래만 보고 달려도 힘겨운 상황</a:t>
            </a:r>
            <a:endParaRPr lang="en-US" altLang="ko-KR" sz="2400" spc="-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150000"/>
              </a:lnSpc>
            </a:pPr>
            <a:r>
              <a:rPr lang="en-US" altLang="ko-KR" sz="2400" spc="-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-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더 빨리 달리지 않으면 </a:t>
            </a:r>
            <a:r>
              <a:rPr lang="ko-KR" altLang="en-US" sz="2400" spc="-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뒤쳐지는 건 한 순간</a:t>
            </a:r>
            <a:endParaRPr lang="en-US" altLang="ko-KR" sz="2400" spc="-2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fontAlgn="base">
              <a:lnSpc>
                <a:spcPct val="400000"/>
              </a:lnSpc>
            </a:pPr>
            <a:r>
              <a:rPr lang="ko-KR" altLang="en-US" sz="20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정권은 유한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대한민국은 영원</a:t>
            </a:r>
            <a:r>
              <a:rPr lang="en-US" altLang="ko-KR" sz="2400" spc="-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400" spc="-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212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4144</TotalTime>
  <Words>1352</Words>
  <Application>Microsoft Office PowerPoint</Application>
  <PresentationFormat>화면 슬라이드 쇼(4:3)</PresentationFormat>
  <Paragraphs>396</Paragraphs>
  <Slides>19</Slides>
  <Notes>19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416</cp:revision>
  <cp:lastPrinted>2017-10-31T04:17:06Z</cp:lastPrinted>
  <dcterms:created xsi:type="dcterms:W3CDTF">2016-10-03T02:11:38Z</dcterms:created>
  <dcterms:modified xsi:type="dcterms:W3CDTF">2017-10-31T09:36:02Z</dcterms:modified>
</cp:coreProperties>
</file>