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88" r:id="rId3"/>
    <p:sldId id="289" r:id="rId4"/>
    <p:sldId id="290" r:id="rId5"/>
    <p:sldId id="287" r:id="rId6"/>
    <p:sldId id="293" r:id="rId7"/>
    <p:sldId id="286" r:id="rId8"/>
    <p:sldId id="291" r:id="rId9"/>
    <p:sldId id="285" r:id="rId10"/>
    <p:sldId id="271" r:id="rId11"/>
    <p:sldId id="274" r:id="rId12"/>
    <p:sldId id="273" r:id="rId13"/>
    <p:sldId id="276" r:id="rId14"/>
    <p:sldId id="277" r:id="rId15"/>
    <p:sldId id="278" r:id="rId16"/>
    <p:sldId id="280" r:id="rId17"/>
    <p:sldId id="292" r:id="rId18"/>
    <p:sldId id="281" r:id="rId19"/>
    <p:sldId id="282" r:id="rId20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84" y="-5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&#52636;&#51077;&#44397;%20&#44288;&#44305;&#44061;%20&#53685;&#44228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&#44288;&#49464;&#52397;-&#47732;&#49464;&#51216;%20&#47588;&#52636;&#50529;%20&#48516;&#49437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&#44288;&#49464;&#52397;-&#47732;&#49464;&#51216;%20&#47588;&#52636;&#50529;%20&#48516;&#49437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Sheet1!$B$12</c:f>
              <c:strCache>
                <c:ptCount val="1"/>
                <c:pt idx="0">
                  <c:v>외국인관광객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txPr>
              <a:bodyPr/>
              <a:lstStyle/>
              <a:p>
                <a:pPr>
                  <a:defRPr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Sheet1!$A$13:$A$18</c:f>
              <c:strCach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strCache>
            </c:strRef>
          </c:cat>
          <c:val>
            <c:numRef>
              <c:f>Sheet1!$B$13:$B$18</c:f>
              <c:numCache>
                <c:formatCode>_(* #,##0_);_(* \(#,##0\);_(* "-"_);_(@_)</c:formatCode>
                <c:ptCount val="6"/>
                <c:pt idx="0">
                  <c:v>8797</c:v>
                </c:pt>
                <c:pt idx="1">
                  <c:v>9794</c:v>
                </c:pt>
                <c:pt idx="2">
                  <c:v>11140</c:v>
                </c:pt>
                <c:pt idx="3">
                  <c:v>12175</c:v>
                </c:pt>
                <c:pt idx="4">
                  <c:v>14201</c:v>
                </c:pt>
                <c:pt idx="5">
                  <c:v>13231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Sheet1!$C$12</c:f>
              <c:strCache>
                <c:ptCount val="1"/>
                <c:pt idx="0">
                  <c:v>중국인 관광객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txPr>
              <a:bodyPr/>
              <a:lstStyle/>
              <a:p>
                <a:pPr>
                  <a:defRPr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Sheet1!$A$13:$A$18</c:f>
              <c:strCach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strCache>
            </c:strRef>
          </c:cat>
          <c:val>
            <c:numRef>
              <c:f>Sheet1!$C$13:$C$18</c:f>
              <c:numCache>
                <c:formatCode>_(* #,##0_);_(* \(#,##0\);_(* "-"_);_(@_)</c:formatCode>
                <c:ptCount val="6"/>
                <c:pt idx="0">
                  <c:v>1875</c:v>
                </c:pt>
                <c:pt idx="1">
                  <c:v>2220</c:v>
                </c:pt>
                <c:pt idx="2">
                  <c:v>2837</c:v>
                </c:pt>
                <c:pt idx="3">
                  <c:v>4327</c:v>
                </c:pt>
                <c:pt idx="4">
                  <c:v>6127</c:v>
                </c:pt>
                <c:pt idx="5">
                  <c:v>5984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Sheet1!$D$12</c:f>
              <c:strCache>
                <c:ptCount val="1"/>
                <c:pt idx="0">
                  <c:v>국민, 해외관광객</c:v>
                </c:pt>
              </c:strCache>
            </c:strRef>
          </c:tx>
          <c:spPr>
            <a:ln>
              <a:solidFill>
                <a:srgbClr val="00B0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9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txPr>
              <a:bodyPr/>
              <a:lstStyle/>
              <a:p>
                <a:pPr>
                  <a:defRPr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Sheet1!$A$13:$A$18</c:f>
              <c:strCach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strCache>
            </c:strRef>
          </c:cat>
          <c:val>
            <c:numRef>
              <c:f>Sheet1!$D$13:$D$18</c:f>
              <c:numCache>
                <c:formatCode>_(* #,##0_);_(* \(#,##0\);_(* "-"_);_(@_)</c:formatCode>
                <c:ptCount val="6"/>
                <c:pt idx="0">
                  <c:v>12488</c:v>
                </c:pt>
                <c:pt idx="1">
                  <c:v>12693</c:v>
                </c:pt>
                <c:pt idx="2">
                  <c:v>13736</c:v>
                </c:pt>
                <c:pt idx="3">
                  <c:v>14846</c:v>
                </c:pt>
                <c:pt idx="4">
                  <c:v>16080</c:v>
                </c:pt>
                <c:pt idx="5">
                  <c:v>19310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547136"/>
        <c:axId val="71561216"/>
      </c:lineChart>
      <c:catAx>
        <c:axId val="71547136"/>
        <c:scaling>
          <c:orientation val="minMax"/>
        </c:scaling>
        <c:delete val="0"/>
        <c:axPos val="b"/>
        <c:majorTickMark val="out"/>
        <c:minorTickMark val="none"/>
        <c:tickLblPos val="nextTo"/>
        <c:crossAx val="71561216"/>
        <c:crosses val="autoZero"/>
        <c:auto val="1"/>
        <c:lblAlgn val="ctr"/>
        <c:lblOffset val="100"/>
        <c:noMultiLvlLbl val="0"/>
      </c:catAx>
      <c:valAx>
        <c:axId val="71561216"/>
        <c:scaling>
          <c:orientation val="minMax"/>
          <c:max val="20000"/>
        </c:scaling>
        <c:delete val="0"/>
        <c:axPos val="l"/>
        <c:majorGridlines/>
        <c:numFmt formatCode="_(* #,##0_);_(* \(#,##0\);_(* &quot;-&quot;_);_(@_)" sourceLinked="1"/>
        <c:majorTickMark val="out"/>
        <c:minorTickMark val="none"/>
        <c:tickLblPos val="nextTo"/>
        <c:crossAx val="71547136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Sheet3!$B$39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txPr>
              <a:bodyPr/>
              <a:lstStyle/>
              <a:p>
                <a:pPr>
                  <a:defRPr sz="2400" b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Sheet3!$C$38:$E$38</c:f>
              <c:strCache>
                <c:ptCount val="3"/>
                <c:pt idx="0">
                  <c:v>대기업</c:v>
                </c:pt>
                <c:pt idx="1">
                  <c:v>중소중견</c:v>
                </c:pt>
                <c:pt idx="2">
                  <c:v>중소중견(동화 제외)</c:v>
                </c:pt>
              </c:strCache>
            </c:strRef>
          </c:cat>
          <c:val>
            <c:numRef>
              <c:f>Sheet3!$C$39:$E$39</c:f>
              <c:numCache>
                <c:formatCode>#,##0.0_ </c:formatCode>
                <c:ptCount val="3"/>
                <c:pt idx="0">
                  <c:v>414.82608695652175</c:v>
                </c:pt>
                <c:pt idx="1">
                  <c:v>34.692307692307693</c:v>
                </c:pt>
                <c:pt idx="2" formatCode="0.0">
                  <c:v>13.6</c:v>
                </c:pt>
              </c:numCache>
            </c:numRef>
          </c:val>
        </c:ser>
        <c:ser>
          <c:idx val="1"/>
          <c:order val="1"/>
          <c:tx>
            <c:strRef>
              <c:f>Sheet3!$B$40</c:f>
              <c:strCache>
                <c:ptCount val="1"/>
                <c:pt idx="0">
                  <c:v>2016.1~8월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txPr>
              <a:bodyPr/>
              <a:lstStyle/>
              <a:p>
                <a:pPr>
                  <a:defRPr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Sheet3!$C$38:$E$38</c:f>
              <c:strCache>
                <c:ptCount val="3"/>
                <c:pt idx="0">
                  <c:v>대기업</c:v>
                </c:pt>
                <c:pt idx="1">
                  <c:v>중소중견</c:v>
                </c:pt>
                <c:pt idx="2">
                  <c:v>중소중견(동화 제외)</c:v>
                </c:pt>
              </c:strCache>
            </c:strRef>
          </c:cat>
          <c:val>
            <c:numRef>
              <c:f>Sheet3!$C$40:$E$40</c:f>
              <c:numCache>
                <c:formatCode>#,##0.0_ </c:formatCode>
                <c:ptCount val="3"/>
                <c:pt idx="0">
                  <c:v>432.5</c:v>
                </c:pt>
                <c:pt idx="1">
                  <c:v>44.724137931034484</c:v>
                </c:pt>
                <c:pt idx="2" formatCode="0.0">
                  <c:v>30.464285714285715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73950720"/>
        <c:axId val="73952256"/>
      </c:barChart>
      <c:catAx>
        <c:axId val="739507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ko-KR"/>
          </a:p>
        </c:txPr>
        <c:crossAx val="73952256"/>
        <c:crosses val="autoZero"/>
        <c:auto val="1"/>
        <c:lblAlgn val="ctr"/>
        <c:lblOffset val="100"/>
        <c:noMultiLvlLbl val="0"/>
      </c:catAx>
      <c:valAx>
        <c:axId val="73952256"/>
        <c:scaling>
          <c:orientation val="minMax"/>
        </c:scaling>
        <c:delete val="0"/>
        <c:axPos val="l"/>
        <c:majorGridlines/>
        <c:numFmt formatCode="#,##0.0_ " sourceLinked="1"/>
        <c:majorTickMark val="out"/>
        <c:minorTickMark val="none"/>
        <c:tickLblPos val="nextTo"/>
        <c:crossAx val="73950720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>
        <c:manualLayout>
          <c:xMode val="edge"/>
          <c:yMode val="edge"/>
          <c:x val="0.34498851102246358"/>
          <c:y val="0"/>
          <c:w val="0.31002297795507289"/>
          <c:h val="9.7293218675317455E-2"/>
        </c:manualLayout>
      </c:layout>
      <c:overlay val="0"/>
      <c:spPr>
        <a:noFill/>
        <a:ln>
          <a:noFill/>
        </a:ln>
        <a:effectLst/>
      </c:spPr>
      <c:txPr>
        <a:bodyPr/>
        <a:lstStyle/>
        <a:p>
          <a:pPr>
            <a:defRPr sz="2000"/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HY견고딕" panose="02030600000101010101" pitchFamily="18" charset="-127"/>
          <a:ea typeface="HY견고딕" panose="02030600000101010101" pitchFamily="18" charset="-127"/>
        </a:defRPr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Sheet8!$B$34</c:f>
              <c:strCache>
                <c:ptCount val="1"/>
                <c:pt idx="0">
                  <c:v>1㎡당 매출(만원)</c:v>
                </c:pt>
              </c:strCache>
            </c:strRef>
          </c:tx>
          <c:spPr>
            <a:ln>
              <a:solidFill>
                <a:schemeClr val="tx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txPr>
              <a:bodyPr/>
              <a:lstStyle/>
              <a:p>
                <a:pPr>
                  <a:defRPr sz="3200" b="1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Sheet8!$C$33:$E$33</c:f>
              <c:strCache>
                <c:ptCount val="3"/>
                <c:pt idx="0">
                  <c:v>대기업</c:v>
                </c:pt>
                <c:pt idx="1">
                  <c:v>중소중견</c:v>
                </c:pt>
                <c:pt idx="2">
                  <c:v>중소중견(동화제외)</c:v>
                </c:pt>
              </c:strCache>
            </c:strRef>
          </c:cat>
          <c:val>
            <c:numRef>
              <c:f>Sheet8!$C$34:$E$34</c:f>
              <c:numCache>
                <c:formatCode>#,##0_ </c:formatCode>
                <c:ptCount val="3"/>
                <c:pt idx="0">
                  <c:v>3894.0880050391434</c:v>
                </c:pt>
                <c:pt idx="1">
                  <c:v>1514.8317504982999</c:v>
                </c:pt>
                <c:pt idx="2">
                  <c:v>1184.8539891015789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4477568"/>
        <c:axId val="74479104"/>
      </c:barChart>
      <c:catAx>
        <c:axId val="74477568"/>
        <c:scaling>
          <c:orientation val="minMax"/>
        </c:scaling>
        <c:delete val="0"/>
        <c:axPos val="b"/>
        <c:majorTickMark val="out"/>
        <c:minorTickMark val="none"/>
        <c:tickLblPos val="nextTo"/>
        <c:crossAx val="74479104"/>
        <c:crosses val="autoZero"/>
        <c:auto val="1"/>
        <c:lblAlgn val="ctr"/>
        <c:lblOffset val="100"/>
        <c:noMultiLvlLbl val="0"/>
      </c:catAx>
      <c:valAx>
        <c:axId val="74479104"/>
        <c:scaling>
          <c:orientation val="minMax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crossAx val="74477568"/>
        <c:crosses val="autoZero"/>
        <c:crossBetween val="between"/>
      </c:valAx>
      <c:sp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9870" y="0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2" rIns="91426" bIns="4571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70" y="4691024"/>
            <a:ext cx="5394960" cy="4444127"/>
          </a:xfrm>
          <a:prstGeom prst="rect">
            <a:avLst/>
          </a:prstGeom>
        </p:spPr>
        <p:txBody>
          <a:bodyPr vert="horz" lIns="91426" tIns="45712" rIns="91426" bIns="4571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80332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9870" y="9380332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2016-10-10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국회\SAENURI_c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1288941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2016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관세청 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7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2250" y="1052736"/>
            <a:ext cx="8718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66812" y="2862803"/>
            <a:ext cx="8790459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</a:t>
            </a:r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중견기업 </a:t>
            </a:r>
            <a:r>
              <a:rPr lang="ko-KR" altLang="en-US" sz="28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제품의 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판매실적은 대기업 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면세점이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압도적으로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높아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l"/>
            </a:pP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</a:t>
            </a:r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중견기업 </a:t>
            </a:r>
            <a:r>
              <a:rPr lang="ko-KR" altLang="en-US" sz="28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우대 명분으로 시작한 정책이 오히려 대다수 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</a:t>
            </a:r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중견기업 </a:t>
            </a:r>
            <a:r>
              <a:rPr lang="ko-KR" altLang="en-US" sz="2800" spc="-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제품 매출 증대에 기여하지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못하는 결과</a:t>
            </a:r>
          </a:p>
          <a:p>
            <a:pPr marL="457200" indent="-457200" fontAlgn="base">
              <a:buFont typeface="Wingdings" panose="05000000000000000000" pitchFamily="2" charset="2"/>
              <a:buChar char="l"/>
            </a:pP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ko-KR" altLang="en-US" sz="2800" spc="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지방소재 면세점의 활성화와 중소기업제품 판매 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증대를 위한 현행 지방면세점 제도의 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근본적 개선 </a:t>
            </a:r>
            <a:r>
              <a:rPr lang="ko-KR" altLang="en-US" sz="28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필요</a:t>
            </a:r>
            <a:endParaRPr lang="ko-KR" altLang="en-US" sz="28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86729" y="764704"/>
            <a:ext cx="8770542" cy="18002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 lvl="0" algn="ctr" fontAlgn="base" latinLnBrk="0"/>
            <a:r>
              <a:rPr lang="ko-KR" altLang="en-US" sz="48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지방소재 중소</a:t>
            </a:r>
            <a:r>
              <a:rPr lang="en-US" altLang="ko-KR" sz="48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48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중견면세점 특허 우대정책의 </a:t>
            </a:r>
            <a:r>
              <a:rPr lang="ko-KR" altLang="en-US" sz="48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불편한 진실</a:t>
            </a:r>
            <a:endParaRPr lang="ko-KR" altLang="en-US" sz="48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730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면세점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업황과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 이에 따른 제도 변화 추이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6812" y="1268760"/>
            <a:ext cx="87904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외환위기 → 폐업 등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시내면세점 수 급감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2008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신규특허 요건 강화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2011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이후 면세점 산업 호황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(11~15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매출액 연평균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14.4%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성장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2012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「보세판매장운영고시」 개정</a:t>
            </a:r>
            <a:r>
              <a:rPr lang="en-US" altLang="ko-KR" sz="2000" baseline="30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</a:p>
          <a:p>
            <a:pPr marL="457200" indent="-457200" fontAlgn="base"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2013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「관세법」 및 「관세법 시행령」 개정</a:t>
            </a:r>
            <a:r>
              <a:rPr lang="en-US" altLang="ko-KR" sz="2000" baseline="30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2)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217242"/>
              </p:ext>
            </p:extLst>
          </p:nvPr>
        </p:nvGraphicFramePr>
        <p:xfrm>
          <a:off x="222248" y="3058160"/>
          <a:ext cx="8718996" cy="34671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413648"/>
                <a:gridCol w="5305348"/>
              </a:tblGrid>
              <a:tr h="4428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1) </a:t>
                      </a:r>
                      <a:r>
                        <a:rPr lang="ko-KR" altLang="en-US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고시</a:t>
                      </a:r>
                      <a:r>
                        <a:rPr lang="ko-KR" altLang="en-US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개정 주요 내용</a:t>
                      </a:r>
                      <a:endParaRPr lang="ko-KR" altLang="en-US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2) </a:t>
                      </a:r>
                      <a:r>
                        <a:rPr lang="ko-KR" altLang="en-US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법 및 시행령 개정 주요 내용</a:t>
                      </a:r>
                      <a:endParaRPr lang="ko-KR" altLang="en-US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36"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중견면세점의 지방  시내 면세점 특허발급 우대  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중견면세점의 경우 예외적으로 지역경제 활성화 및 관광 진흥을 위해 시내    면세점 신규특허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를 발급할 수 있도록 허용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특허기간 단축</a:t>
                      </a:r>
                      <a: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(10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년→</a:t>
                      </a:r>
                      <a: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  <a:p>
                      <a:pPr marL="285750" indent="-285750" algn="l" latinLnBrk="1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갱신제도 폐지</a:t>
                      </a:r>
                      <a:endParaRPr lang="en-US" altLang="ko-KR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285750" indent="-285750" algn="l" latinLnBrk="1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중견기업 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상생협력 강화를 위해 신규 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특허비율 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제한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대기업 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60%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미만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중견기업 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20%(2018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년까지 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30%) 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이상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</a:t>
                      </a:r>
                    </a:p>
                    <a:p>
                      <a:pPr marL="285750" indent="-285750" algn="l" latinLnBrk="1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매장면적의 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40% 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또는 </a:t>
                      </a:r>
                      <a:r>
                        <a:rPr lang="en-US" altLang="ko-KR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825</a:t>
                      </a:r>
                      <a:r>
                        <a:rPr lang="ko-KR" altLang="en-US" baseline="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㎡이상을 </a:t>
                      </a:r>
                      <a:r>
                        <a:rPr lang="ko-KR" altLang="en-US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국산 중소</a:t>
                      </a:r>
                      <a:r>
                        <a:rPr lang="en-US" altLang="ko-KR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중견기업 제품으로 구성토록 의무화</a:t>
                      </a:r>
                      <a:endParaRPr lang="en-US" altLang="ko-KR" baseline="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285750" indent="-285750" algn="l" latinLnBrk="1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중견면세점 특허수수료 우대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014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현행 법규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 지방에는 중소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중견면세점만 설치가능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383100"/>
              </p:ext>
            </p:extLst>
          </p:nvPr>
        </p:nvGraphicFramePr>
        <p:xfrm>
          <a:off x="186794" y="1412776"/>
          <a:ext cx="8754451" cy="5112568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754451"/>
              </a:tblGrid>
              <a:tr h="5112568">
                <a:tc>
                  <a:txBody>
                    <a:bodyPr/>
                    <a:lstStyle/>
                    <a:p>
                      <a:pPr marL="311150" marR="0" indent="-3111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2400" b="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보세판매장운영에관한고시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항</a:t>
                      </a:r>
                    </a:p>
                    <a:p>
                      <a:pPr marL="311150" marR="0" indent="-3111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①</a:t>
                      </a:r>
                      <a:r>
                        <a:rPr lang="ko-KR" altLang="en-US" sz="2200" kern="0" spc="-11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전년도 </a:t>
                      </a:r>
                      <a:r>
                        <a:rPr lang="ko-KR" altLang="en-US" sz="2200" kern="0" spc="-11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시내면세점 전체매출액</a:t>
                      </a:r>
                      <a:r>
                        <a:rPr lang="en-US" altLang="ko-KR" sz="2200" kern="0" spc="-11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  <a:r>
                        <a:rPr lang="ko-KR" altLang="en-US" sz="2200" kern="0" spc="-11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이용자의 외국인 비중이 </a:t>
                      </a:r>
                      <a:r>
                        <a:rPr lang="en-US" altLang="ko-KR" sz="2200" kern="0" spc="-11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50%</a:t>
                      </a:r>
                      <a:r>
                        <a:rPr lang="ko-KR" altLang="en-US" sz="2200" kern="0" spc="-11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이상일 것</a:t>
                      </a:r>
                    </a:p>
                    <a:p>
                      <a:pPr marL="488950" marR="0" indent="-4889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-3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②</a:t>
                      </a:r>
                      <a:r>
                        <a:rPr lang="ko-KR" altLang="en-US" sz="22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광역 </a:t>
                      </a:r>
                      <a:r>
                        <a:rPr lang="ko-KR" altLang="en-US" sz="2200" kern="0" spc="-4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지자체별</a:t>
                      </a:r>
                      <a:r>
                        <a:rPr lang="ko-KR" altLang="en-US" sz="22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외래 관광객 </a:t>
                      </a:r>
                      <a:r>
                        <a:rPr lang="ko-KR" altLang="en-US" sz="22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수가 </a:t>
                      </a:r>
                      <a:r>
                        <a:rPr lang="ko-KR" altLang="en-US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전년대비 </a:t>
                      </a:r>
                      <a:r>
                        <a:rPr lang="en-US" altLang="ko-KR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</a:t>
                      </a:r>
                      <a:r>
                        <a:rPr lang="ko-KR" altLang="en-US" sz="2200" kern="0" spc="-4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만명</a:t>
                      </a:r>
                      <a:r>
                        <a:rPr lang="ko-KR" altLang="en-US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이상 증가할 것</a:t>
                      </a:r>
                    </a:p>
                    <a:p>
                      <a:pPr marL="488950" marR="0" indent="-4889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</a:t>
                      </a:r>
                      <a:r>
                        <a:rPr lang="ko-KR" altLang="en-US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→ 이상의 대기업 특허발급 요건을 갖춘 지역은 지난 </a:t>
                      </a:r>
                      <a:r>
                        <a:rPr lang="en-US" altLang="ko-KR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년간</a:t>
                      </a:r>
                      <a:endParaRPr lang="en-US" altLang="ko-KR" sz="2400" b="0" i="1" kern="0" spc="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311150" marR="0" indent="-3111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</a:t>
                      </a:r>
                      <a:r>
                        <a:rPr lang="ko-KR" altLang="en-US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</a:t>
                      </a:r>
                      <a:r>
                        <a:rPr lang="en-US" altLang="ko-KR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제주</a:t>
                      </a:r>
                      <a:r>
                        <a:rPr lang="en-US" altLang="ko-KR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400" b="0" i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경남 이외에는 전혀 없었음</a:t>
                      </a:r>
                      <a:endParaRPr lang="en-US" altLang="ko-KR" sz="2400" b="1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311150" marR="0" indent="-3111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400" b="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311150" marR="0" indent="-3111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[</a:t>
                      </a:r>
                      <a:r>
                        <a:rPr lang="ko-KR" altLang="en-US" sz="2400" b="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보세판매장운영에관한고시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] 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항 제</a:t>
                      </a:r>
                      <a:r>
                        <a:rPr lang="en-US" altLang="ko-KR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24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호</a:t>
                      </a:r>
                    </a:p>
                    <a:p>
                      <a:pPr marL="278130" marR="0" indent="-2781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③관세청장은 </a:t>
                      </a:r>
                      <a:r>
                        <a:rPr lang="ko-KR" altLang="en-US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다음 각 호의 어느 하나에 해당하는 경우에는 운영주체나 장소 등을 고려하여 별도로 특허신청 공고를 할 수 있다</a:t>
                      </a:r>
                      <a:r>
                        <a:rPr lang="en-US" altLang="ko-KR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  <a:endParaRPr lang="ko-KR" altLang="en-US" sz="2200" kern="0" spc="-4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05130" marR="0" indent="-4051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200" kern="0" spc="-4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3</a:t>
                      </a:r>
                      <a:r>
                        <a:rPr lang="en-US" altLang="ko-KR" sz="2200" kern="0" spc="-4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 </a:t>
                      </a:r>
                      <a:r>
                        <a:rPr lang="ko-KR" altLang="en-US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법 제</a:t>
                      </a:r>
                      <a:r>
                        <a:rPr lang="en-US" altLang="ko-KR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176</a:t>
                      </a:r>
                      <a:r>
                        <a:rPr lang="ko-KR" altLang="en-US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조의</a:t>
                      </a:r>
                      <a:r>
                        <a:rPr lang="en-US" altLang="ko-KR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</a:t>
                      </a:r>
                      <a:r>
                        <a:rPr lang="en-US" altLang="ko-KR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2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항에 따른 </a:t>
                      </a:r>
                      <a:r>
                        <a:rPr lang="ko-KR" altLang="en-US" sz="2200" i="1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중소기업 및 중견기업이 지역경제 </a:t>
                      </a:r>
                      <a:endParaRPr lang="en-US" altLang="ko-KR" sz="2200" i="1" kern="0" spc="-5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405130" marR="0" indent="-4051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200" i="1" kern="0" spc="-5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</a:t>
                      </a:r>
                      <a:r>
                        <a:rPr lang="ko-KR" altLang="en-US" sz="2200" i="1" kern="0" spc="-5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활성화와 </a:t>
                      </a:r>
                      <a:r>
                        <a:rPr lang="ko-KR" altLang="en-US" sz="2200" i="1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관광</a:t>
                      </a:r>
                      <a:r>
                        <a:rPr lang="ko-KR" altLang="en-US" sz="2200" i="1" kern="0" spc="-4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진흥 등에 기여할 수 있다고 인정되는 경우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0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외국인 관광객 및 국민 해외관광객 동향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179512" y="6402814"/>
            <a:ext cx="83662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한국문화관광연구원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관광동향분석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(2016.8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기준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5496" y="1340768"/>
            <a:ext cx="878497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천명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23" name="차트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5084280"/>
              </p:ext>
            </p:extLst>
          </p:nvPr>
        </p:nvGraphicFramePr>
        <p:xfrm>
          <a:off x="35497" y="1268760"/>
          <a:ext cx="9001000" cy="5134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7547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면세점 규모별 매출 현황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576693"/>
              </p:ext>
            </p:extLst>
          </p:nvPr>
        </p:nvGraphicFramePr>
        <p:xfrm>
          <a:off x="238234" y="1671675"/>
          <a:ext cx="8703014" cy="4682019"/>
        </p:xfrm>
        <a:graphic>
          <a:graphicData uri="http://schemas.openxmlformats.org/drawingml/2006/table">
            <a:tbl>
              <a:tblPr/>
              <a:tblGrid>
                <a:gridCol w="805374"/>
                <a:gridCol w="1008112"/>
                <a:gridCol w="1008112"/>
                <a:gridCol w="714270"/>
                <a:gridCol w="1013922"/>
                <a:gridCol w="708460"/>
                <a:gridCol w="1019732"/>
                <a:gridCol w="702650"/>
                <a:gridCol w="1025542"/>
                <a:gridCol w="696840"/>
              </a:tblGrid>
              <a:tr h="556934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총매출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대기업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중소중견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중소중견</a:t>
                      </a:r>
                      <a:endParaRPr lang="en-US" altLang="ko-KR" sz="1600" b="1" kern="0" spc="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b="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동화 제외</a:t>
                      </a:r>
                      <a:r>
                        <a:rPr lang="en-US" altLang="ko-KR" sz="1600" b="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b="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공기업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569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endParaRPr lang="en-US" altLang="ko-KR" sz="1600" b="1" kern="0" spc="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872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53,716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45,444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84.6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2,198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0.0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6,072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11.3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2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63,292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54,698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86.4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2,850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403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0.6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5,743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9.1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2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68,326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60,222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88.1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2,526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436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0.6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5,579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8.2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2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83,077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73,400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88.4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4,012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1,093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1.3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5,668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248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91,984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80,299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87.3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5,691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2,503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2.7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5,996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53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.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月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78,878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68,923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87.4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6,326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8.0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3,855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4.9</a:t>
                      </a:r>
                      <a:endParaRPr lang="en-US" sz="1600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3,629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179512" y="6402814"/>
            <a:ext cx="83662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관세청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598199" y="1340768"/>
            <a:ext cx="83662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단위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kumimoji="1" lang="ko-KR" altLang="en-US" sz="1600" i="0" u="none" strike="noStrike" cap="none" normalizeH="0" baseline="0" dirty="0" err="1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902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매장 </a:t>
            </a:r>
            <a:r>
              <a:rPr lang="en-US" altLang="ko-K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개당</a:t>
            </a:r>
            <a:r>
              <a:rPr lang="ko-KR" altLang="en-US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평균 중소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·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중견제품 판매 금액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79512" y="6402814"/>
            <a:ext cx="83662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관세청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1340768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err="1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억원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5" name="차트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407709"/>
              </p:ext>
            </p:extLst>
          </p:nvPr>
        </p:nvGraphicFramePr>
        <p:xfrm>
          <a:off x="107503" y="1340768"/>
          <a:ext cx="8928993" cy="5125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직사각형 4"/>
          <p:cNvSpPr/>
          <p:nvPr/>
        </p:nvSpPr>
        <p:spPr>
          <a:xfrm>
            <a:off x="4554538" y="2117171"/>
            <a:ext cx="4054895" cy="181588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2015</a:t>
            </a:r>
            <a:r>
              <a:rPr lang="ko-KR" alt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년 대기업 매장당 </a:t>
            </a:r>
            <a:endParaRPr lang="en-US" altLang="ko-KR" sz="2000" u="sng" dirty="0" smtClean="0">
              <a:solidFill>
                <a:schemeClr val="tx1"/>
              </a:solidFill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r>
              <a:rPr lang="ko-KR" alt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평균 중소</a:t>
            </a:r>
            <a:r>
              <a:rPr lang="en-US" altLang="ko-KR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중견제품 판매 매출액</a:t>
            </a:r>
            <a:r>
              <a:rPr lang="ko-KR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2000" dirty="0" smtClean="0">
              <a:solidFill>
                <a:schemeClr val="tx1"/>
              </a:solidFill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endParaRPr lang="en-US" altLang="ko-KR" sz="2000" dirty="0" smtClean="0">
              <a:solidFill>
                <a:schemeClr val="tx1"/>
              </a:solidFill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중소</a:t>
            </a:r>
            <a:r>
              <a:rPr lang="en-US" altLang="ko-KR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중견 대비 </a:t>
            </a:r>
            <a:r>
              <a:rPr lang="en-US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12</a:t>
            </a:r>
            <a:r>
              <a:rPr lang="ko-KR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배</a:t>
            </a:r>
            <a:endParaRPr lang="en-US" altLang="ko-KR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동화 제외할 경우 </a:t>
            </a:r>
            <a:r>
              <a:rPr lang="en-US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30.5</a:t>
            </a:r>
            <a:r>
              <a:rPr lang="ko-KR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배</a:t>
            </a:r>
            <a:endParaRPr lang="ko-KR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83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2016.1~8</a:t>
            </a:r>
            <a:r>
              <a:rPr lang="ko-KR" altLang="en-US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중소</a:t>
            </a:r>
            <a:r>
              <a:rPr lang="en-US" altLang="ko-KR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중견기업 제품 </a:t>
            </a:r>
            <a:r>
              <a:rPr lang="ko-KR" altLang="en-US" sz="3200" b="1" spc="-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판매 면적당 </a:t>
            </a:r>
            <a:r>
              <a:rPr lang="ko-KR" altLang="en-US" sz="3200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매출액</a:t>
            </a:r>
            <a:endParaRPr lang="ko-KR" altLang="en-US" sz="3200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79512" y="6402814"/>
            <a:ext cx="83662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관세청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496" y="1290246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만원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/1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㎡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5201051"/>
              </p:ext>
            </p:extLst>
          </p:nvPr>
        </p:nvGraphicFramePr>
        <p:xfrm>
          <a:off x="179511" y="1628800"/>
          <a:ext cx="8761733" cy="4774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3" name="직선 연결선 12"/>
          <p:cNvCxnSpPr/>
          <p:nvPr/>
        </p:nvCxnSpPr>
        <p:spPr>
          <a:xfrm>
            <a:off x="2843808" y="2348880"/>
            <a:ext cx="1518848" cy="2160240"/>
          </a:xfrm>
          <a:prstGeom prst="line">
            <a:avLst/>
          </a:prstGeom>
          <a:ln w="3810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2915816" y="2348880"/>
            <a:ext cx="4032448" cy="2448272"/>
          </a:xfrm>
          <a:prstGeom prst="line">
            <a:avLst/>
          </a:prstGeom>
          <a:ln w="3810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3037879" y="3467126"/>
            <a:ext cx="1169590" cy="51974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2.6</a:t>
            </a:r>
            <a:r>
              <a:rPr lang="ko-KR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배</a:t>
            </a:r>
            <a:endParaRPr lang="en-US" altLang="ko-KR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603232" y="2564904"/>
            <a:ext cx="1169590" cy="51974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3.3</a:t>
            </a:r>
            <a:r>
              <a:rPr lang="ko-KR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배</a:t>
            </a:r>
            <a:endParaRPr lang="en-US" altLang="ko-KR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84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19891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731166"/>
              </p:ext>
            </p:extLst>
          </p:nvPr>
        </p:nvGraphicFramePr>
        <p:xfrm>
          <a:off x="179512" y="1700808"/>
          <a:ext cx="8784978" cy="2721213"/>
        </p:xfrm>
        <a:graphic>
          <a:graphicData uri="http://schemas.openxmlformats.org/drawingml/2006/table">
            <a:tbl>
              <a:tblPr/>
              <a:tblGrid>
                <a:gridCol w="1610356"/>
                <a:gridCol w="1024946"/>
                <a:gridCol w="1024946"/>
                <a:gridCol w="1024946"/>
                <a:gridCol w="1024946"/>
                <a:gridCol w="1024946"/>
                <a:gridCol w="1024946"/>
                <a:gridCol w="1024946"/>
              </a:tblGrid>
              <a:tr h="907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대구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울산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청주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창원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907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 매출액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10.96</a:t>
                      </a:r>
                      <a:endParaRPr lang="en-US" sz="24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5.14</a:t>
                      </a:r>
                      <a:endParaRPr lang="en-US" sz="22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13.54</a:t>
                      </a:r>
                      <a:endParaRPr lang="en-US" sz="22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6.84</a:t>
                      </a:r>
                      <a:endParaRPr lang="en-US" sz="22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0.43</a:t>
                      </a:r>
                      <a:endParaRPr lang="en-US" sz="22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0.79</a:t>
                      </a:r>
                      <a:endParaRPr lang="en-US" sz="22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0.81</a:t>
                      </a:r>
                      <a:endParaRPr lang="en-US" sz="22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7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손익분기점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30.00</a:t>
                      </a:r>
                      <a:endParaRPr lang="en-US" sz="24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2.50</a:t>
                      </a:r>
                      <a:endParaRPr lang="en-US" sz="22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8.00</a:t>
                      </a:r>
                      <a:endParaRPr lang="en-US" sz="22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4.00</a:t>
                      </a:r>
                      <a:endParaRPr lang="en-US" sz="22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4.00</a:t>
                      </a:r>
                      <a:endParaRPr lang="en-US" sz="22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10.00</a:t>
                      </a:r>
                      <a:endParaRPr lang="en-US" sz="22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kern="0" spc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4.50</a:t>
                      </a:r>
                      <a:endParaRPr lang="en-US" sz="2200" b="1" kern="0" spc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635835" y="1290246"/>
            <a:ext cx="336823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(2016.8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월 기준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, 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금액단위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: </a:t>
            </a:r>
            <a:r>
              <a:rPr lang="ko-KR" altLang="en-US" sz="1600" dirty="0" err="1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억</a:t>
            </a:r>
            <a:r>
              <a:rPr kumimoji="1" lang="ko-KR" altLang="en-US" sz="16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)</a:t>
            </a:r>
            <a:endParaRPr kumimoji="1" lang="en-US" altLang="ko-K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1" y="5013176"/>
            <a:ext cx="87617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서울 주요 시내면세점 월평균 매출</a:t>
            </a:r>
            <a:endParaRPr lang="en-US" altLang="ko-KR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롯데</a:t>
            </a:r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2,500</a:t>
            </a:r>
            <a:r>
              <a:rPr lang="ko-KR" alt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신라 </a:t>
            </a:r>
            <a:r>
              <a:rPr lang="en-US" altLang="ko-K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1,430</a:t>
            </a:r>
            <a:r>
              <a:rPr lang="ko-KR" alt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동화 </a:t>
            </a:r>
            <a:r>
              <a:rPr lang="en-US" altLang="ko-K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300</a:t>
            </a:r>
            <a:r>
              <a:rPr lang="ko-KR" alt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endParaRPr lang="en-US" altLang="ko-KR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5486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중소</a:t>
            </a:r>
            <a:r>
              <a:rPr lang="en-US" altLang="ko-K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·</a:t>
            </a:r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중견 시내면세점 지역별 월평균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헤드라인M" panose="02030600000101010101" pitchFamily="18" charset="-127"/>
                <a:cs typeface="Times New Roman" panose="02020603050405020304" pitchFamily="18" charset="0"/>
              </a:rPr>
              <a:t>매출현황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1" name="Rectangle 1"/>
          <p:cNvSpPr>
            <a:spLocks noChangeArrowheads="1"/>
          </p:cNvSpPr>
          <p:nvPr/>
        </p:nvSpPr>
        <p:spPr bwMode="auto">
          <a:xfrm>
            <a:off x="179512" y="4458598"/>
            <a:ext cx="876173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*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자료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: 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관세청</a:t>
            </a:r>
            <a:r>
              <a:rPr lang="en-US" altLang="ko-KR" sz="16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(</a:t>
            </a:r>
            <a:r>
              <a:rPr kumimoji="1" lang="ko-KR" altLang="en-US" sz="16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손익분기점은 개별업체가 제출</a:t>
            </a:r>
            <a:r>
              <a:rPr kumimoji="1" lang="ko-KR" altLang="en-US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함초롬바탕" pitchFamily="18" charset="-127"/>
              </a:rPr>
              <a:t>)</a:t>
            </a:r>
            <a:endParaRPr kumimoji="1" lang="en-US" altLang="ko-K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9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052736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0"/>
            <a:ext cx="9153625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서울 </a:t>
            </a:r>
            <a:r>
              <a:rPr lang="en-US" altLang="ko-KR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A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면세점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월평균 매출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2,500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억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26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4" name="Picture 2" descr="G:\관세청 PT\롯데면세점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87"/>
            <a:ext cx="9143999" cy="561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092280" y="1186883"/>
                <a:ext cx="1939955" cy="369909"/>
              </a:xfrm>
              <a:prstGeom prst="rect">
                <a:avLst/>
              </a:prstGeom>
              <a:solidFill>
                <a:srgbClr val="FFFF00">
                  <a:alpha val="84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월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7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일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낮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12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시</m:t>
                      </m:r>
                    </m:oMath>
                  </m:oMathPara>
                </a14:m>
                <a:endParaRPr lang="ko-KR" alt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2280" y="1186883"/>
                <a:ext cx="1939955" cy="369909"/>
              </a:xfrm>
              <a:prstGeom prst="rect">
                <a:avLst/>
              </a:prstGeom>
              <a:blipFill rotWithShape="1">
                <a:blip r:embed="rId4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734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052736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0"/>
            <a:ext cx="9153625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서울 </a:t>
            </a:r>
            <a:r>
              <a:rPr lang="en-US" altLang="ko-KR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B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면세점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월평균 매출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1,430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억</a:t>
            </a:r>
            <a:r>
              <a:rPr lang="en-US" altLang="ko-KR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26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6" name="Picture 2" descr="G:\관세청 PT\신라면세점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" y="1133879"/>
            <a:ext cx="9144000" cy="562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solidFill>
                <a:srgbClr val="FFFF00">
                  <a:alpha val="84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월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7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일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낮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3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시</m:t>
                      </m:r>
                    </m:oMath>
                  </m:oMathPara>
                </a14:m>
                <a:endParaRPr lang="ko-KR" alt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blipFill rotWithShape="1">
                <a:blip r:embed="rId4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912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052736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0"/>
            <a:ext cx="9153625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서울 </a:t>
            </a:r>
            <a:r>
              <a:rPr lang="en-US" altLang="ko-KR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C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면세점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월평균 매출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300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억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26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2" name="Picture 2" descr="G:\관세청 PT\동화면세점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" t="26989" r="-712" b="18868"/>
          <a:stretch/>
        </p:blipFill>
        <p:spPr bwMode="auto">
          <a:xfrm>
            <a:off x="15244" y="1124744"/>
            <a:ext cx="9190137" cy="564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solidFill>
                <a:srgbClr val="FFFF00">
                  <a:alpha val="84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월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7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일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낮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시</m:t>
                      </m:r>
                    </m:oMath>
                  </m:oMathPara>
                </a14:m>
                <a:endParaRPr lang="ko-KR" alt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blipFill rotWithShape="1">
                <a:blip r:embed="rId4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912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052736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2"/>
            <a:ext cx="9153625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수원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A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면세점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월평균 매출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43</a:t>
            </a:r>
            <a:r>
              <a:rPr lang="ko-KR" altLang="en-US" sz="2600" spc="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백만원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26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0" name="Picture 2" descr="G:\관세청 참고 질의\01_앙코르면세점(수원)(0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07"/>
          <a:stretch/>
        </p:blipFill>
        <p:spPr bwMode="auto">
          <a:xfrm>
            <a:off x="559" y="1134943"/>
            <a:ext cx="9144000" cy="562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solidFill>
                <a:srgbClr val="FFFF00">
                  <a:alpha val="84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월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7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일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낮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1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ko-KR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시</m:t>
                      </m:r>
                    </m:oMath>
                  </m:oMathPara>
                </a14:m>
                <a:endParaRPr lang="ko-KR" alt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blipFill rotWithShape="1">
                <a:blip r:embed="rId4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53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052736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4"/>
            <a:ext cx="9153625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청주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B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면세점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월평균 매출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79</a:t>
            </a:r>
            <a:r>
              <a:rPr lang="ko-KR" altLang="en-US" sz="2600" spc="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백만원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26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4" name="Picture 2" descr="G:\관세청 참고 질의\02_중원면세점(청주)(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545"/>
            <a:ext cx="9144000" cy="562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solidFill>
                <a:srgbClr val="FFFF00">
                  <a:alpha val="84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월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7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일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낮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0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시</m:t>
                      </m:r>
                    </m:oMath>
                  </m:oMathPara>
                </a14:m>
                <a:endParaRPr lang="ko-KR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blipFill rotWithShape="1">
                <a:blip r:embed="rId4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53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6512" y="1052736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48680"/>
            <a:ext cx="9153625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창원 </a:t>
            </a:r>
            <a:r>
              <a:rPr lang="en-US" altLang="ko-KR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C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면세점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6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월평균 매출 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81</a:t>
            </a:r>
            <a:r>
              <a:rPr lang="ko-KR" altLang="en-US" sz="2600" spc="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백만원</a:t>
            </a:r>
            <a:r>
              <a:rPr lang="en-US" altLang="ko-KR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2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26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8" name="Picture 2" descr="G:\관세청 참고 질의\03_대동면세점(창원)(0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9"/>
          <a:stretch/>
        </p:blipFill>
        <p:spPr bwMode="auto">
          <a:xfrm>
            <a:off x="7395" y="1124744"/>
            <a:ext cx="9126987" cy="56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solidFill>
                <a:srgbClr val="FFFF00">
                  <a:alpha val="84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월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7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일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낮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altLang="ko-KR" b="0" i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ko-KR" altLang="en-US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HY헤드라인M" panose="02030600000101010101" pitchFamily="18" charset="-127"/>
                          <a:cs typeface="Times New Roman" panose="02020603050405020304" pitchFamily="18" charset="0"/>
                        </a:rPr>
                        <m:t>시</m:t>
                      </m:r>
                    </m:oMath>
                  </m:oMathPara>
                </a14:m>
                <a:endParaRPr lang="ko-KR" altLang="en-US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1959" y="1186883"/>
                <a:ext cx="1824537" cy="369909"/>
              </a:xfrm>
              <a:prstGeom prst="rect">
                <a:avLst/>
              </a:prstGeom>
              <a:blipFill rotWithShape="1">
                <a:blip r:embed="rId4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53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인천공항 입국장 총기 적발 사례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(2015.9.6)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6" name="자유형 45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자유형 4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자유형 4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1025" name="_x187099344" descr="EMB000009fc029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387" y="1484784"/>
            <a:ext cx="3927738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직사각형 3"/>
          <p:cNvSpPr/>
          <p:nvPr/>
        </p:nvSpPr>
        <p:spPr>
          <a:xfrm>
            <a:off x="107504" y="1844824"/>
            <a:ext cx="459586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/>
            <a:r>
              <a:rPr lang="ko-KR" altLang="en-US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시애틀 發 </a:t>
            </a:r>
            <a:r>
              <a:rPr lang="en-US" altLang="ko-KR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DL199</a:t>
            </a:r>
            <a:r>
              <a:rPr lang="ko-KR" altLang="en-US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편으로 </a:t>
            </a:r>
            <a:r>
              <a:rPr lang="ko-KR" altLang="en-US" sz="2800" kern="0" spc="-150" dirty="0" smtClean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입국한 </a:t>
            </a:r>
            <a:r>
              <a:rPr lang="en-US" altLang="ko-KR" sz="2800" kern="0" spc="-15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WILLIAM </a:t>
            </a:r>
            <a:r>
              <a:rPr lang="en-US" altLang="ko-KR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OO(</a:t>
            </a:r>
            <a:r>
              <a:rPr lang="ko-KR" altLang="en-US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미국</a:t>
            </a:r>
            <a:r>
              <a:rPr lang="en-US" altLang="ko-KR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50</a:t>
            </a:r>
            <a:r>
              <a:rPr lang="ko-KR" altLang="en-US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세</a:t>
            </a:r>
            <a:r>
              <a:rPr lang="en-US" altLang="ko-KR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ko-KR" altLang="en-US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남</a:t>
            </a:r>
            <a:r>
              <a:rPr lang="en-US" altLang="ko-KR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ko-KR" altLang="en-US" sz="2800" kern="0" spc="-150" dirty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의 </a:t>
            </a:r>
            <a:r>
              <a:rPr lang="ko-KR" altLang="en-US" sz="2800" kern="0" spc="-100" dirty="0" smtClean="0">
                <a:solidFill>
                  <a:srgbClr val="000000"/>
                </a:solid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기탁수하물에서</a:t>
            </a:r>
            <a:endParaRPr lang="en-US" altLang="ko-KR" sz="2800" kern="0" spc="-80" dirty="0" smtClean="0">
              <a:solidFill>
                <a:srgbClr val="000000"/>
              </a:solid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  <a:p>
            <a:pPr lvl="0" algn="just" fontAlgn="base"/>
            <a:endParaRPr lang="en-US" altLang="ko-KR" sz="2800" b="1" u="sng" kern="0" spc="-8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  <a:p>
            <a:pPr lvl="0" algn="just" fontAlgn="base"/>
            <a:r>
              <a:rPr lang="en-US" altLang="ko-KR" sz="3200" b="1" i="1" kern="0" spc="-100" dirty="0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X-Ray </a:t>
            </a:r>
            <a:r>
              <a:rPr lang="ko-KR" altLang="en-US" sz="3200" b="1" i="1" kern="0" spc="-10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판독요원이 총기 </a:t>
            </a:r>
            <a:endParaRPr lang="en-US" altLang="ko-KR" sz="3200" b="1" i="1" kern="0" spc="-100" dirty="0" smtClean="0">
              <a:solidFill>
                <a:srgbClr val="FF0000"/>
              </a:solidFill>
              <a:uFill>
                <a:solidFill>
                  <a:srgbClr val="000000"/>
                </a:solidFill>
              </a:u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  <a:p>
            <a:pPr lvl="0" algn="just" fontAlgn="base"/>
            <a:r>
              <a:rPr lang="ko-KR" altLang="en-US" sz="3200" b="1" i="1" kern="0" spc="-140" dirty="0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및</a:t>
            </a:r>
            <a:r>
              <a:rPr lang="ko-KR" altLang="en-US" sz="3200" b="1" i="1" kern="0" spc="-80" dirty="0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 </a:t>
            </a:r>
            <a:r>
              <a:rPr lang="ko-KR" altLang="en-US" sz="3200" b="1" i="1" kern="0" spc="-10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실탄 음영을  </a:t>
            </a:r>
            <a:r>
              <a:rPr lang="ko-KR" altLang="en-US" sz="3200" b="1" i="1" kern="0" spc="-100" dirty="0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판독</a:t>
            </a:r>
            <a:endParaRPr lang="en-US" altLang="ko-KR" sz="2800" kern="0" spc="-20" dirty="0" smtClean="0">
              <a:solidFill>
                <a:srgbClr val="000000"/>
              </a:solid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  <a:p>
            <a:pPr lvl="0" algn="just" fontAlgn="base"/>
            <a:endParaRPr lang="en-US" altLang="ko-KR" sz="2800" b="1" u="sng" kern="0" spc="-20" dirty="0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  <a:p>
            <a:pPr lvl="0" algn="just" fontAlgn="base"/>
            <a:r>
              <a:rPr lang="ko-KR" altLang="en-US" sz="3200" b="1" i="1" kern="0" spc="-20" dirty="0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권총 </a:t>
            </a:r>
            <a:r>
              <a:rPr lang="en-US" altLang="ko-KR" sz="3200" b="1" i="1" kern="0" spc="-2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ko-KR" altLang="en-US" sz="3200" b="1" i="1" kern="0" spc="-2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정 및</a:t>
            </a:r>
            <a:r>
              <a:rPr lang="ko-KR" altLang="en-US" sz="3200" b="1" i="1" kern="0" spc="-7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 </a:t>
            </a:r>
            <a:endParaRPr lang="en-US" altLang="ko-KR" sz="3200" b="1" i="1" kern="0" spc="-70" dirty="0" smtClean="0">
              <a:solidFill>
                <a:srgbClr val="FF0000"/>
              </a:solidFill>
              <a:uFill>
                <a:solidFill>
                  <a:srgbClr val="000000"/>
                </a:solidFill>
              </a:u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  <a:p>
            <a:pPr lvl="0" algn="just" fontAlgn="base"/>
            <a:r>
              <a:rPr lang="ko-KR" altLang="en-US" sz="3200" b="1" i="1" kern="0" spc="-70" dirty="0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실탄 </a:t>
            </a:r>
            <a:r>
              <a:rPr lang="en-US" altLang="ko-KR" sz="3200" b="1" i="1" kern="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</a:t>
            </a:r>
            <a:r>
              <a:rPr lang="ko-KR" altLang="en-US" sz="3200" b="1" i="1" kern="0" spc="-7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Verdana" panose="020B0604030504040204" pitchFamily="34" charset="0"/>
                <a:ea typeface="HY견고딕" panose="02030600000101010101" pitchFamily="18" charset="-127"/>
                <a:cs typeface="Verdana" panose="020B0604030504040204" pitchFamily="34" charset="0"/>
              </a:rPr>
              <a:t>발 적발</a:t>
            </a:r>
            <a:endParaRPr lang="ko-KR" altLang="en-US" sz="3200" i="1" kern="0" spc="-70" dirty="0">
              <a:solidFill>
                <a:srgbClr val="FF0000"/>
              </a:solidFill>
              <a:latin typeface="Verdana" panose="020B0604030504040204" pitchFamily="34" charset="0"/>
              <a:ea typeface="HY견고딕" panose="02030600000101010101" pitchFamily="18" charset="-127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9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8"/>
          <p:cNvSpPr/>
          <p:nvPr/>
        </p:nvSpPr>
        <p:spPr>
          <a:xfrm>
            <a:off x="-38100" y="148694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6887" y="444580"/>
            <a:ext cx="9153625" cy="1569660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가스총</a:t>
            </a:r>
            <a:r>
              <a:rPr lang="en-US" altLang="ko-K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실탄 등 금지물품이 올해 </a:t>
            </a:r>
            <a:r>
              <a:rPr lang="en-US" altLang="ko-K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7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차례나 </a:t>
            </a:r>
            <a:r>
              <a:rPr lang="ko-KR" alt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보안검색대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 통과해 기내반입</a:t>
            </a:r>
            <a:r>
              <a:rPr lang="en-US" altLang="ko-K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… </a:t>
            </a:r>
            <a:r>
              <a:rPr lang="ko-KR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뻥 뚫린 공항 </a:t>
            </a:r>
            <a:r>
              <a:rPr lang="ko-KR" alt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검색대</a:t>
            </a:r>
            <a:endParaRPr lang="en-US" altLang="ko-K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6" name="자유형 45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자유형 4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자유형 4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564895"/>
            <a:ext cx="9334153" cy="496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87111" y="6478736"/>
            <a:ext cx="3993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2016</a:t>
            </a:r>
            <a:r>
              <a:rPr lang="ko-KR" altLang="en-US" b="1" dirty="0" smtClean="0"/>
              <a:t>년 </a:t>
            </a:r>
            <a:r>
              <a:rPr lang="en-US" altLang="ko-KR" b="1" dirty="0" smtClean="0"/>
              <a:t>9</a:t>
            </a:r>
            <a:r>
              <a:rPr lang="ko-KR" altLang="en-US" b="1" dirty="0" smtClean="0"/>
              <a:t>월 </a:t>
            </a:r>
            <a:r>
              <a:rPr lang="en-US" altLang="ko-KR" b="1" dirty="0" smtClean="0"/>
              <a:t>26</a:t>
            </a:r>
            <a:r>
              <a:rPr lang="ko-KR" altLang="en-US" b="1" dirty="0" smtClean="0"/>
              <a:t>일 </a:t>
            </a:r>
            <a:r>
              <a:rPr lang="en-US" altLang="ko-KR" b="1" dirty="0" smtClean="0"/>
              <a:t>SBS 8</a:t>
            </a:r>
            <a:r>
              <a:rPr lang="ko-KR" altLang="en-US" b="1" dirty="0" smtClean="0"/>
              <a:t>시 뉴스 보도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26242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감시수요는 급증했지만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감시인력은 오히려 감소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6" name="자유형 45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자유형 4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자유형 4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617819"/>
              </p:ext>
            </p:extLst>
          </p:nvPr>
        </p:nvGraphicFramePr>
        <p:xfrm>
          <a:off x="203895" y="1440303"/>
          <a:ext cx="8737352" cy="443697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927945"/>
                <a:gridCol w="1936469"/>
                <a:gridCol w="1936469"/>
                <a:gridCol w="1936469"/>
              </a:tblGrid>
              <a:tr h="6338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2005</a:t>
                      </a:r>
                      <a:r>
                        <a:rPr lang="ko-KR" altLang="en-US" sz="20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r>
                        <a:rPr lang="ko-KR" altLang="en-US" sz="20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증가율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633853">
                <a:tc>
                  <a:txBody>
                    <a:bodyPr/>
                    <a:lstStyle/>
                    <a:p>
                      <a:pPr marL="132080" marR="77470" indent="0" algn="di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입출국여행자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28,721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59,248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106%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853">
                <a:tc>
                  <a:txBody>
                    <a:bodyPr/>
                    <a:lstStyle/>
                    <a:p>
                      <a:pPr marL="132080" marR="77470" indent="0" algn="di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수입화물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10,252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TEU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31,093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</a:t>
                      </a: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TEU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203%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853">
                <a:tc>
                  <a:txBody>
                    <a:bodyPr/>
                    <a:lstStyle/>
                    <a:p>
                      <a:pPr marL="132080" marR="77470" indent="0" algn="di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선박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‧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항공기 입출항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348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564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62%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853">
                <a:tc>
                  <a:txBody>
                    <a:bodyPr/>
                    <a:lstStyle/>
                    <a:p>
                      <a:pPr marL="132080" marR="77470" indent="0" algn="di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부두수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190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293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0380" marR="0" indent="-50038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22910" algn="l"/>
                        </a:tabLs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54%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853">
                <a:tc>
                  <a:txBody>
                    <a:bodyPr/>
                    <a:lstStyle/>
                    <a:p>
                      <a:pPr marL="132080" marR="77470" indent="0" algn="di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감시인력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37210" marR="0" indent="-53721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730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37210" marR="0" indent="-53721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632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명</a:t>
                      </a:r>
                      <a:r>
                        <a:rPr lang="en-US" altLang="ko-KR" sz="2000" kern="0" spc="0" baseline="3000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†</a:t>
                      </a:r>
                      <a:endParaRPr lang="ko-KR" altLang="en-US" sz="2400" kern="0" spc="-80" baseline="300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37210" marR="0" indent="-53721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28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13%</a:t>
                      </a:r>
                      <a:endParaRPr lang="ko-KR" altLang="en-US" sz="2800" b="1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</a:tr>
              <a:tr h="633853">
                <a:tc>
                  <a:txBody>
                    <a:bodyPr/>
                    <a:lstStyle/>
                    <a:p>
                      <a:pPr marL="132080" marR="77470" indent="0" algn="di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21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감시인력당 여행자수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37210" marR="0" indent="-53721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39.3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37210" marR="0" indent="-53721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93.7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37210" marR="0" indent="-53721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138%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8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79512" y="5918502"/>
            <a:ext cx="83662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†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2016.7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월말 기준 감시인력은 총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638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kumimoji="1" lang="en-US" altLang="ko-KR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관세청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36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-36512" y="1124744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539969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24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시간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2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교대 근무하는 곳은 관세청이 유일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42668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294282"/>
              </p:ext>
            </p:extLst>
          </p:nvPr>
        </p:nvGraphicFramePr>
        <p:xfrm>
          <a:off x="235942" y="1226466"/>
          <a:ext cx="8645109" cy="5010845"/>
        </p:xfrm>
        <a:graphic>
          <a:graphicData uri="http://schemas.openxmlformats.org/drawingml/2006/table">
            <a:tbl>
              <a:tblPr/>
              <a:tblGrid>
                <a:gridCol w="1503029"/>
                <a:gridCol w="1880402"/>
                <a:gridCol w="1600699"/>
                <a:gridCol w="3660979"/>
              </a:tblGrid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 관 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근 무 형 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월평균 근무시간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관세청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세관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288</a:t>
                      </a:r>
                      <a:r>
                        <a:rPr lang="ko-KR" altLang="en-US" sz="2400" b="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2400" b="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(+128)</a:t>
                      </a:r>
                      <a:endParaRPr lang="ko-KR" altLang="en-US" sz="2400" b="0" kern="0" spc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025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소방방재청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상황실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240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(+80)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소방서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206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(+46)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경찰청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경찰서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249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(+89)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법무부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출입국관리사무소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260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(+100)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현대 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오일뱅크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184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(+24)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포스코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광양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192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(+32)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25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에스원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교대</a:t>
                      </a: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(+80)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8541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주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 정상근무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160</a:t>
                      </a:r>
                      <a:r>
                        <a:rPr lang="ko-KR" altLang="en-US" sz="1800" b="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시간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(±0, 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기준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초과근무 제외</a:t>
                      </a:r>
                      <a:r>
                        <a:rPr lang="en-US" altLang="ko-KR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79512" y="6351711"/>
            <a:ext cx="836628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관세청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95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1010</Words>
  <Application>Microsoft Office PowerPoint</Application>
  <PresentationFormat>화면 슬라이드 쇼(4:3)</PresentationFormat>
  <Paragraphs>300</Paragraphs>
  <Slides>19</Slides>
  <Notes>19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85</cp:revision>
  <cp:lastPrinted>2016-10-10T05:19:44Z</cp:lastPrinted>
  <dcterms:created xsi:type="dcterms:W3CDTF">2016-10-03T02:11:38Z</dcterms:created>
  <dcterms:modified xsi:type="dcterms:W3CDTF">2016-10-10T05:20:40Z</dcterms:modified>
</cp:coreProperties>
</file>