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82" r:id="rId2"/>
    <p:sldId id="377" r:id="rId3"/>
    <p:sldId id="380" r:id="rId4"/>
    <p:sldId id="378" r:id="rId5"/>
    <p:sldId id="374" r:id="rId6"/>
    <p:sldId id="381" r:id="rId7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017" autoAdjust="0"/>
    <p:restoredTop sz="94660"/>
  </p:normalViewPr>
  <p:slideViewPr>
    <p:cSldViewPr showGuides="1">
      <p:cViewPr>
        <p:scale>
          <a:sx n="100" d="100"/>
          <a:sy n="100" d="100"/>
        </p:scale>
        <p:origin x="-45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22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53685;&#54633;%20&#47928;&#49436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973596899928073E-2"/>
          <c:y val="4.9152097854336767E-2"/>
          <c:w val="0.70828540771605142"/>
          <c:h val="0.859318682259348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Sheet1!$B$8</c:f>
              <c:strCache>
                <c:ptCount val="1"/>
                <c:pt idx="0">
                  <c:v>은행권</c:v>
                </c:pt>
              </c:strCache>
            </c:strRef>
          </c:tx>
          <c:spPr>
            <a:ln w="50800">
              <a:solidFill>
                <a:schemeClr val="tx2"/>
              </a:solidFill>
            </a:ln>
          </c:spPr>
          <c:marker>
            <c:symbol val="circle"/>
            <c:size val="8"/>
            <c:spPr>
              <a:solidFill>
                <a:schemeClr val="bg1"/>
              </a:solidFill>
            </c:spPr>
          </c:marker>
          <c:cat>
            <c:numRef>
              <c:f>Sheet1!$C$7:$H$7</c:f>
              <c:numCache>
                <c:formatCode>General</c:formatCode>
                <c:ptCount val="6"/>
                <c:pt idx="0">
                  <c:v>2007</c:v>
                </c:pt>
                <c:pt idx="1">
                  <c:v>2009</c:v>
                </c:pt>
                <c:pt idx="2">
                  <c:v>2011</c:v>
                </c:pt>
                <c:pt idx="3">
                  <c:v>2013</c:v>
                </c:pt>
                <c:pt idx="4">
                  <c:v>2015</c:v>
                </c:pt>
                <c:pt idx="5">
                  <c:v>2016</c:v>
                </c:pt>
              </c:numCache>
            </c:numRef>
          </c:cat>
          <c:val>
            <c:numRef>
              <c:f>Sheet1!$C$8:$H$8</c:f>
              <c:numCache>
                <c:formatCode>General</c:formatCode>
                <c:ptCount val="6"/>
                <c:pt idx="0" formatCode="#,##0">
                  <c:v>2000</c:v>
                </c:pt>
                <c:pt idx="1">
                  <c:v>990</c:v>
                </c:pt>
                <c:pt idx="2">
                  <c:v>410</c:v>
                </c:pt>
                <c:pt idx="3">
                  <c:v>580</c:v>
                </c:pt>
                <c:pt idx="4">
                  <c:v>740</c:v>
                </c:pt>
                <c:pt idx="5">
                  <c:v>775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Sheet1!$B$9</c:f>
              <c:strCache>
                <c:ptCount val="1"/>
                <c:pt idx="0">
                  <c:v>주 화</c:v>
                </c:pt>
              </c:strCache>
            </c:strRef>
          </c:tx>
          <c:spPr>
            <a:ln w="50800"/>
          </c:spPr>
          <c:marker>
            <c:symbol val="circle"/>
            <c:size val="8"/>
            <c:spPr>
              <a:solidFill>
                <a:schemeClr val="bg1"/>
              </a:solidFill>
            </c:spPr>
          </c:marker>
          <c:cat>
            <c:numRef>
              <c:f>Sheet1!$C$7:$H$7</c:f>
              <c:numCache>
                <c:formatCode>General</c:formatCode>
                <c:ptCount val="6"/>
                <c:pt idx="0">
                  <c:v>2007</c:v>
                </c:pt>
                <c:pt idx="1">
                  <c:v>2009</c:v>
                </c:pt>
                <c:pt idx="2">
                  <c:v>2011</c:v>
                </c:pt>
                <c:pt idx="3">
                  <c:v>2013</c:v>
                </c:pt>
                <c:pt idx="4">
                  <c:v>2015</c:v>
                </c:pt>
                <c:pt idx="5">
                  <c:v>2016</c:v>
                </c:pt>
              </c:numCache>
            </c:numRef>
          </c:cat>
          <c:val>
            <c:numRef>
              <c:f>Sheet1!$C$9:$H$9</c:f>
              <c:numCache>
                <c:formatCode>General</c:formatCode>
                <c:ptCount val="6"/>
                <c:pt idx="0">
                  <c:v>570</c:v>
                </c:pt>
                <c:pt idx="1">
                  <c:v>580</c:v>
                </c:pt>
                <c:pt idx="2">
                  <c:v>830</c:v>
                </c:pt>
                <c:pt idx="3">
                  <c:v>690</c:v>
                </c:pt>
                <c:pt idx="4">
                  <c:v>620</c:v>
                </c:pt>
                <c:pt idx="5">
                  <c:v>612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329600"/>
        <c:axId val="42331520"/>
      </c:lineChart>
      <c:catAx>
        <c:axId val="42329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>
                <a:latin typeface="HY강B" panose="02030600000101010101" pitchFamily="18" charset="-127"/>
                <a:ea typeface="HY강B" panose="02030600000101010101" pitchFamily="18" charset="-127"/>
              </a:defRPr>
            </a:pPr>
            <a:endParaRPr lang="ko-KR"/>
          </a:p>
        </c:txPr>
        <c:crossAx val="42331520"/>
        <c:crosses val="autoZero"/>
        <c:auto val="1"/>
        <c:lblAlgn val="ctr"/>
        <c:lblOffset val="100"/>
        <c:noMultiLvlLbl val="0"/>
      </c:catAx>
      <c:valAx>
        <c:axId val="42331520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1600">
                <a:latin typeface="HY강B" panose="02030600000101010101" pitchFamily="18" charset="-127"/>
                <a:ea typeface="HY강B" panose="02030600000101010101" pitchFamily="18" charset="-127"/>
              </a:defRPr>
            </a:pPr>
            <a:endParaRPr lang="ko-KR"/>
          </a:p>
        </c:txPr>
        <c:crossAx val="423296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0449526385939674"/>
          <c:y val="0.64502384350456787"/>
          <c:w val="0.19398345850694557"/>
          <c:h val="0.27148707614862716"/>
        </c:manualLayout>
      </c:layout>
      <c:overlay val="0"/>
      <c:txPr>
        <a:bodyPr/>
        <a:lstStyle/>
        <a:p>
          <a:pPr>
            <a:defRPr sz="2000">
              <a:latin typeface="HY견고딕" panose="02030600000101010101" pitchFamily="18" charset="-127"/>
              <a:ea typeface="HY견고딕" panose="02030600000101010101" pitchFamily="18" charset="-127"/>
            </a:defRPr>
          </a:pPr>
          <a:endParaRPr lang="ko-KR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42CFC52B-CF88-43A0-99FA-1811A76B6D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BD53C048-C99A-42F0-B678-E431C867D0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25D5FE92-3601-4DE5-8ABF-7BA66080E762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20C478DD-D46F-4A1D-BC95-ACF44F9A4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8825D1AB-1142-49BC-B7A0-15DB03547D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838F499D-4CF1-4FCE-8546-8CA5DE862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0509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5" tIns="46062" rIns="92125" bIns="4606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25" tIns="46062" rIns="92125" bIns="46062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401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007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3469-34D4-47E6-9C0F-EFBDECDF4A73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995A6-CBF5-4FE0-A077-4B93C6715FD7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55AD8-0CAB-4380-998D-D42613DBB4D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65F4-F821-4050-BE97-64C9CFCAE4A6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1AF3D-D2B4-4FD8-B67F-9CA277B40D6F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4310E-7DFA-4405-BDCA-040B9438FA56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57DF3-9ACC-4F90-A923-ACEEC6A8CE31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0FD-1A8C-4870-898E-4E036F89C058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37F0-842F-4B04-AEBE-B7C0436EB4D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A9C9B-8928-4BF2-9DB7-9DF43AC85973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3E66C-D8DD-47E8-A5D3-7B74BB3C7BE8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AB019-E50C-4606-ABFC-0BA5C934E6B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05502" y="4028265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040" y="4228319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국회의원</a:t>
            </a:r>
            <a:endParaRPr lang="en-US" altLang="ko-KR" sz="36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38405" y="639589"/>
            <a:ext cx="7560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조폐공</a:t>
            </a: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사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2" y="659788"/>
            <a:ext cx="1774701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-36513" y="5351704"/>
            <a:ext cx="5597479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F455B114-FF95-456B-86A7-591858671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8" name="Picture 2" descr="C:\Users\assembly\Desktop\mediu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960439" cy="4542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01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한국조폐공사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매출액 꾸준히 증가</a:t>
            </a:r>
            <a:endParaRPr lang="en-US" altLang="ko-KR" sz="2400" spc="-15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902302"/>
              </p:ext>
            </p:extLst>
          </p:nvPr>
        </p:nvGraphicFramePr>
        <p:xfrm>
          <a:off x="467544" y="1700808"/>
          <a:ext cx="8280920" cy="4464496"/>
        </p:xfrm>
        <a:graphic>
          <a:graphicData uri="http://schemas.openxmlformats.org/drawingml/2006/table">
            <a:tbl>
              <a:tblPr>
                <a:tableStyleId>{91EBBBCC-DAD2-459C-BE2E-F6DE35CF9A28}</a:tableStyleId>
              </a:tblPr>
              <a:tblGrid>
                <a:gridCol w="1368152"/>
                <a:gridCol w="1296144"/>
                <a:gridCol w="1368152"/>
                <a:gridCol w="1419545"/>
                <a:gridCol w="1388767"/>
                <a:gridCol w="1440160"/>
              </a:tblGrid>
              <a:tr h="5255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  <a:endParaRPr lang="ko-KR" alt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endParaRPr 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255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매출액</a:t>
                      </a:r>
                      <a:endParaRPr lang="ko-KR" alt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351,472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427,056</a:t>
                      </a:r>
                      <a:endParaRPr lang="en-US" sz="18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427,592</a:t>
                      </a:r>
                      <a:endParaRPr lang="en-US" sz="18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459,487</a:t>
                      </a:r>
                      <a:endParaRPr lang="en-US" sz="18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70C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464,301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866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전년대비 증가율</a:t>
                      </a:r>
                      <a:endParaRPr lang="ko-KR" alt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(21.5%)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0.1%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7.4%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1.0%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866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부채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비율</a:t>
                      </a:r>
                      <a:r>
                        <a:rPr lang="en-US" altLang="ko-KR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b="1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73,470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(25.2)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68,297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(23.3)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64,825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(22.3)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54,319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(18.4)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53,494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(17.8)</a:t>
                      </a:r>
                      <a:endParaRPr lang="en-US" sz="2000" b="0" i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영업이익</a:t>
                      </a:r>
                      <a:endParaRPr lang="ko-KR" alt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228</a:t>
                      </a:r>
                      <a:endParaRPr lang="en-US" sz="2000" b="0" kern="0" spc="-7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2,943</a:t>
                      </a:r>
                      <a:endParaRPr lang="en-US" sz="2000" b="0" kern="0" spc="-7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4,154</a:t>
                      </a:r>
                      <a:endParaRPr 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4,703</a:t>
                      </a:r>
                      <a:endParaRPr 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5,915</a:t>
                      </a:r>
                      <a:endParaRPr 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70" dirty="0" err="1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당기순이익</a:t>
                      </a:r>
                      <a:endParaRPr lang="ko-KR" altLang="en-US" sz="2000" b="1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479</a:t>
                      </a:r>
                      <a:endParaRPr lang="en-US" sz="2000" b="0" kern="0" spc="-7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3,378</a:t>
                      </a:r>
                      <a:endParaRPr lang="en-US" sz="2000" b="0" kern="0" spc="-7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3,260</a:t>
                      </a:r>
                      <a:endParaRPr 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5,219</a:t>
                      </a:r>
                      <a:endParaRPr 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kern="0" spc="-70" dirty="0"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6,223</a:t>
                      </a:r>
                      <a:endParaRPr 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339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한국조폐공사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의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‘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매출액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홍보</a:t>
            </a:r>
            <a:endParaRPr lang="en-US" altLang="ko-KR" sz="2400" spc="-15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ssembly\Desktop\2017-10-24 01;54;2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50" y="1844824"/>
            <a:ext cx="6107943" cy="6539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ssembly\Desktop\2017-10-24 01;54;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643" y="4653136"/>
            <a:ext cx="6141393" cy="6823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ssembly\Desktop\2017-10-24 01;53;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" y="3573016"/>
            <a:ext cx="6554788" cy="552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ssembly\Desktop\2017-10-24 01;55;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161" y="2750546"/>
            <a:ext cx="4935363" cy="540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ssembly\Desktop\2017-10-24 02;10;0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" y="3250505"/>
            <a:ext cx="866775" cy="352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ssembly\Desktop\2017-10-24 02;14;39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63067"/>
            <a:ext cx="1109961" cy="4057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assembly\Desktop\2017-10-24 02;11;16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609" y="2498806"/>
            <a:ext cx="862855" cy="2630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ssembly\Desktop\2017-10-24 02;10;58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594" y="4403812"/>
            <a:ext cx="766442" cy="2493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assembly\Desktop\2017-10-24 02;12;48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733743"/>
            <a:ext cx="5889873" cy="444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8" name="Picture 14" descr="C:\Users\assembly\Desktop\2017-10-24 02;13;0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79" y="5500797"/>
            <a:ext cx="819361" cy="2310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22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전체 매출액 증가한 건 맞는데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사실은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..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758149"/>
              </p:ext>
            </p:extLst>
          </p:nvPr>
        </p:nvGraphicFramePr>
        <p:xfrm>
          <a:off x="107505" y="1468355"/>
          <a:ext cx="8848010" cy="4624941"/>
        </p:xfrm>
        <a:graphic>
          <a:graphicData uri="http://schemas.openxmlformats.org/drawingml/2006/table">
            <a:tbl>
              <a:tblPr/>
              <a:tblGrid>
                <a:gridCol w="936103"/>
                <a:gridCol w="1224136"/>
                <a:gridCol w="1103129"/>
                <a:gridCol w="1129119"/>
                <a:gridCol w="1103129"/>
                <a:gridCol w="1120145"/>
                <a:gridCol w="1089094"/>
                <a:gridCol w="1143155"/>
              </a:tblGrid>
              <a:tr h="71196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</a:p>
                  </a:txBody>
                  <a:tcPr marL="86045" marR="86045" marT="43022" marB="4302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2017.8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6711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7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독점</a:t>
                      </a:r>
                      <a:endParaRPr lang="en-US" altLang="ko-KR" sz="2000" b="0" kern="0" spc="-7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7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수주형</a:t>
                      </a:r>
                      <a:endParaRPr lang="ko-KR" alt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사업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매출액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244,705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239,059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256,237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262,413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296,727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163,962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098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영업손익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5,112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4,833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10,985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1,815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8,212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14,713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67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</a:t>
                      </a:r>
                      <a:endParaRPr lang="en-US" altLang="ko-KR" sz="1800" b="0" kern="0" spc="-13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3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손익률</a:t>
                      </a:r>
                      <a:r>
                        <a:rPr lang="en-US" altLang="ko-KR" sz="1800" b="0" kern="0" spc="-13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1800" b="0" kern="0" spc="-13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2.1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4.3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0.7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2.8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8.6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6711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7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경쟁</a:t>
                      </a:r>
                      <a:endParaRPr lang="en-US" altLang="ko-KR" sz="2000" b="0" kern="0" spc="-7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7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개척형</a:t>
                      </a:r>
                      <a:endParaRPr lang="ko-KR" altLang="en-US" sz="2000" b="0" kern="0" spc="-7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사업</a:t>
                      </a:r>
                    </a:p>
                  </a:txBody>
                  <a:tcPr marL="86045" marR="86045" marT="43022" marB="43022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매출액</a:t>
                      </a:r>
                    </a:p>
                  </a:txBody>
                  <a:tcPr marL="86045" marR="86045" marT="43022" marB="43022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106,767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187,997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171,355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197,074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167,574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109,668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671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영업손익</a:t>
                      </a:r>
                    </a:p>
                  </a:txBody>
                  <a:tcPr marL="86045" marR="86045" marT="43022" marB="43022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4,884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1,890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6,830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2,888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2,298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2,439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182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</a:t>
                      </a:r>
                      <a:endParaRPr lang="en-US" altLang="ko-KR" sz="1800" b="0" kern="0" spc="-13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3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손익률</a:t>
                      </a:r>
                      <a:r>
                        <a:rPr lang="en-US" altLang="ko-KR" sz="1800" b="0" kern="0" spc="-13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1800" b="0" kern="0" spc="-13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4.6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1.0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3.9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7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1.5</a:t>
                      </a: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1.4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000" b="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2.2</a:t>
                      </a:r>
                      <a:endParaRPr lang="ko-KR" altLang="en-US" sz="2000" b="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6045" marR="86045" marT="43022" marB="4302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7" name="직선 화살표 연결선 6"/>
          <p:cNvCxnSpPr/>
          <p:nvPr/>
        </p:nvCxnSpPr>
        <p:spPr>
          <a:xfrm flipH="1">
            <a:off x="4932040" y="3415655"/>
            <a:ext cx="756084" cy="1385179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모서리가 둥근 직사각형 8"/>
          <p:cNvSpPr/>
          <p:nvPr/>
        </p:nvSpPr>
        <p:spPr>
          <a:xfrm>
            <a:off x="4275659" y="1844824"/>
            <a:ext cx="4713559" cy="216024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2012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이후 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개척형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사업에서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000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누적손실 </a:t>
            </a:r>
            <a:r>
              <a:rPr lang="en-US" altLang="ko-KR" sz="4000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155</a:t>
            </a:r>
            <a:r>
              <a:rPr lang="ko-KR" altLang="en-US" sz="4000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억</a:t>
            </a:r>
            <a:endParaRPr lang="ko-KR" altLang="en-US" sz="4000" dirty="0"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6112346"/>
            <a:ext cx="8833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개척형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사업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조폐공사가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독점 공급하는 화폐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여권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주민등록증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등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수주형사업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을 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빼고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조폐공사 새로운 성장엔진을 찾아 시장개척으로 벌이는 사업</a:t>
            </a:r>
          </a:p>
        </p:txBody>
      </p:sp>
    </p:spTree>
    <p:extLst>
      <p:ext uri="{BB962C8B-B14F-4D97-AF65-F5344CB8AC3E}">
        <p14:creationId xmlns:p14="http://schemas.microsoft.com/office/powerpoint/2010/main" val="207189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위기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1. 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전통 주력사업 감소 추세 지속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22" name="차트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4109395"/>
              </p:ext>
            </p:extLst>
          </p:nvPr>
        </p:nvGraphicFramePr>
        <p:xfrm>
          <a:off x="449795" y="1700808"/>
          <a:ext cx="7458955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95536" y="1465040"/>
            <a:ext cx="8281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백만장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475656" y="1916832"/>
            <a:ext cx="2800003" cy="540865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400" b="1" dirty="0" smtClean="0">
                <a:solidFill>
                  <a:schemeClr val="bg1"/>
                </a:solidFill>
              </a:rPr>
              <a:t>‘07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년 </a:t>
            </a:r>
            <a:r>
              <a:rPr lang="ko-KR" altLang="en-US" sz="2000" b="1" dirty="0" smtClean="0">
                <a:solidFill>
                  <a:srgbClr val="FFFF00"/>
                </a:solidFill>
              </a:rPr>
              <a:t>은행권 </a:t>
            </a:r>
            <a:r>
              <a:rPr lang="en-US" altLang="ko-KR" sz="2000" b="1" dirty="0" smtClean="0">
                <a:solidFill>
                  <a:srgbClr val="FFFF00"/>
                </a:solidFill>
              </a:rPr>
              <a:t>20</a:t>
            </a:r>
            <a:r>
              <a:rPr lang="ko-KR" altLang="en-US" sz="2000" b="1" dirty="0" smtClean="0">
                <a:solidFill>
                  <a:srgbClr val="FFFF00"/>
                </a:solidFill>
              </a:rPr>
              <a:t>억장</a:t>
            </a:r>
            <a:endParaRPr lang="en-US" altLang="ko-KR" sz="2000" b="1" dirty="0" smtClean="0">
              <a:solidFill>
                <a:srgbClr val="FFFF00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4430488" y="3717032"/>
            <a:ext cx="3320432" cy="609852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400" b="1" dirty="0" smtClean="0">
                <a:solidFill>
                  <a:schemeClr val="bg1"/>
                </a:solidFill>
              </a:rPr>
              <a:t>‘16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년 </a:t>
            </a:r>
            <a:r>
              <a:rPr lang="ko-KR" altLang="en-US" sz="2000" b="1" dirty="0" smtClean="0">
                <a:solidFill>
                  <a:srgbClr val="FFFF00"/>
                </a:solidFill>
              </a:rPr>
              <a:t>은행권 </a:t>
            </a:r>
            <a:r>
              <a:rPr lang="en-US" altLang="ko-KR" sz="2000" b="1" dirty="0" smtClean="0">
                <a:solidFill>
                  <a:srgbClr val="FFFF00"/>
                </a:solidFill>
              </a:rPr>
              <a:t>7</a:t>
            </a:r>
            <a:r>
              <a:rPr lang="ko-KR" altLang="en-US" sz="2000" b="1" dirty="0" smtClean="0">
                <a:solidFill>
                  <a:srgbClr val="FFFF00"/>
                </a:solidFill>
              </a:rPr>
              <a:t>억</a:t>
            </a:r>
            <a:r>
              <a:rPr lang="en-US" altLang="ko-KR" sz="2000" b="1" dirty="0" smtClean="0">
                <a:solidFill>
                  <a:srgbClr val="FFFF00"/>
                </a:solidFill>
              </a:rPr>
              <a:t>7</a:t>
            </a:r>
            <a:r>
              <a:rPr lang="ko-KR" altLang="en-US" sz="2000" b="1" dirty="0" err="1" smtClean="0">
                <a:solidFill>
                  <a:srgbClr val="FFFF00"/>
                </a:solidFill>
              </a:rPr>
              <a:t>천만개</a:t>
            </a:r>
            <a:endParaRPr lang="en-US" altLang="ko-KR" sz="2000" b="1" dirty="0" smtClean="0">
              <a:solidFill>
                <a:srgbClr val="FFFF00"/>
              </a:solidFill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3477261" y="2638822"/>
            <a:ext cx="798398" cy="112997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476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위기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2. 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외부기관 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‘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발주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’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에 취약한 매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출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400952"/>
              </p:ext>
            </p:extLst>
          </p:nvPr>
        </p:nvGraphicFramePr>
        <p:xfrm>
          <a:off x="339136" y="2060848"/>
          <a:ext cx="8475352" cy="3384375"/>
        </p:xfrm>
        <a:graphic>
          <a:graphicData uri="http://schemas.openxmlformats.org/drawingml/2006/table">
            <a:tbl>
              <a:tblPr/>
              <a:tblGrid>
                <a:gridCol w="1731142"/>
                <a:gridCol w="1118591"/>
                <a:gridCol w="1118591"/>
                <a:gridCol w="1118591"/>
                <a:gridCol w="1118591"/>
                <a:gridCol w="1151255"/>
                <a:gridCol w="1118591"/>
              </a:tblGrid>
              <a:tr h="4938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2017.8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186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여권 </a:t>
                      </a:r>
                      <a:r>
                        <a:rPr lang="ko-KR" altLang="en-US" sz="1800" b="0" kern="0" spc="-5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발급량</a:t>
                      </a:r>
                      <a:endParaRPr lang="en-US" altLang="ko-KR" sz="1800" b="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298</a:t>
                      </a:r>
                      <a:endParaRPr lang="en-US" sz="18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299</a:t>
                      </a:r>
                      <a:endParaRPr lang="en-US" sz="18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296</a:t>
                      </a:r>
                      <a:endParaRPr lang="en-US" sz="18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375</a:t>
                      </a:r>
                      <a:endParaRPr lang="en-US" sz="18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448</a:t>
                      </a:r>
                      <a:endParaRPr lang="en-US" sz="18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349</a:t>
                      </a:r>
                      <a:endParaRPr lang="en-US" sz="18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8186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여권 매출액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50,901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61,292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64,615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71,344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91,663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71,017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8186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여권</a:t>
                      </a:r>
                      <a:r>
                        <a:rPr lang="en-US" altLang="ko-KR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8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전체 비중</a:t>
                      </a:r>
                      <a:endParaRPr lang="ko-KR" altLang="en-US" sz="18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14%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14%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15%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16%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20%</a:t>
                      </a:r>
                    </a:p>
                  </a:txBody>
                  <a:tcPr anchor="ctr">
                    <a:lnL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26%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449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전체 매출액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351,472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427,056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427,592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459,487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464,301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273,630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1484784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 조폐공사 매출은 외교부 덕분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              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단위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만권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백만원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%)</a:t>
            </a:r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1520" y="5632792"/>
            <a:ext cx="86409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※ </a:t>
            </a:r>
            <a:r>
              <a:rPr lang="en-US" altLang="ko-KR" sz="20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</a:t>
            </a:r>
            <a:r>
              <a:rPr lang="ko-KR" altLang="en-US" sz="20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여권발주 목표 </a:t>
            </a:r>
            <a:r>
              <a:rPr lang="en-US" altLang="ko-KR" sz="20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545</a:t>
            </a:r>
            <a:r>
              <a:rPr lang="ko-KR" altLang="en-US" sz="20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만권 </a:t>
            </a:r>
            <a:r>
              <a:rPr lang="en-US" altLang="ko-KR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=&gt; 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조폐공사 매출에 역시나 크게 기여할 것</a:t>
            </a:r>
            <a:endParaRPr lang="en-US" altLang="ko-KR" sz="200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105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하지만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2018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424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만권</a:t>
            </a:r>
            <a:r>
              <a:rPr lang="en-US" altLang="ko-KR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2019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년부터 </a:t>
            </a:r>
            <a:r>
              <a:rPr lang="en-US" altLang="ko-KR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400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만권으로</a:t>
            </a:r>
            <a:r>
              <a:rPr lang="en-US" altLang="ko-KR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축소될 전망</a:t>
            </a:r>
            <a:r>
              <a:rPr lang="en-US" altLang="ko-KR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외교부 </a:t>
            </a:r>
            <a:r>
              <a:rPr lang="en-US" altLang="ko-KR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851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3892</TotalTime>
  <Words>338</Words>
  <Application>Microsoft Office PowerPoint</Application>
  <PresentationFormat>화면 슬라이드 쇼(4:3)</PresentationFormat>
  <Paragraphs>172</Paragraphs>
  <Slides>6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386</cp:revision>
  <cp:lastPrinted>2017-10-24T03:15:36Z</cp:lastPrinted>
  <dcterms:created xsi:type="dcterms:W3CDTF">2016-10-03T02:11:38Z</dcterms:created>
  <dcterms:modified xsi:type="dcterms:W3CDTF">2017-10-24T06:14:16Z</dcterms:modified>
</cp:coreProperties>
</file>