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71" r:id="rId2"/>
    <p:sldId id="272" r:id="rId3"/>
    <p:sldId id="273" r:id="rId4"/>
    <p:sldId id="270" r:id="rId5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14BE"/>
    <a:srgbClr val="A80000"/>
    <a:srgbClr val="2A05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3" d="100"/>
          <a:sy n="93" d="100"/>
        </p:scale>
        <p:origin x="-81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33" tIns="45666" rIns="91333" bIns="4566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33" tIns="45666" rIns="91333" bIns="45666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29187" cy="36972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33" tIns="45666" rIns="91333" bIns="4566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333" tIns="45666" rIns="91333" bIns="4566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33" tIns="45666" rIns="91333" bIns="4566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33" tIns="45666" rIns="91333" bIns="45666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800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09967" y="2537609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066402" y="4005064"/>
            <a:ext cx="7174404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88154" y="2636912"/>
            <a:ext cx="33890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 회 의 원</a:t>
            </a:r>
            <a:endParaRPr lang="en-US" altLang="ko-KR" sz="44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32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1520" y="632882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 smtClean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국정감사</a:t>
            </a:r>
            <a:endParaRPr lang="en-US" altLang="ko-KR" sz="4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9600"/>
            <a:ext cx="19907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61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79512" y="879103"/>
            <a:ext cx="905543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2900" spc="-15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2012~2016</a:t>
            </a:r>
            <a:r>
              <a:rPr lang="ko-KR" altLang="en-US" sz="2900" spc="-15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 간 관세청 </a:t>
            </a:r>
            <a:r>
              <a:rPr lang="ko-KR" altLang="en-US" sz="2900" spc="-150" dirty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소관 전체 체납 및 가산금 현황</a:t>
            </a:r>
            <a:endParaRPr lang="en-US" altLang="ko-KR" sz="2900" spc="-150" dirty="0"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037409" y="68585"/>
            <a:ext cx="6106591" cy="6961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696120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660232" y="188640"/>
            <a:ext cx="23952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HY궁서" panose="02030600000101010101" pitchFamily="18" charset="-127"/>
                <a:ea typeface="HY궁서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784133"/>
              </p:ext>
            </p:extLst>
          </p:nvPr>
        </p:nvGraphicFramePr>
        <p:xfrm>
          <a:off x="395536" y="1988840"/>
          <a:ext cx="8352924" cy="4320481"/>
        </p:xfrm>
        <a:graphic>
          <a:graphicData uri="http://schemas.openxmlformats.org/drawingml/2006/table">
            <a:tbl>
              <a:tblPr/>
              <a:tblGrid>
                <a:gridCol w="864096"/>
                <a:gridCol w="911436"/>
                <a:gridCol w="824313"/>
                <a:gridCol w="824313"/>
                <a:gridCol w="815757"/>
                <a:gridCol w="824313"/>
                <a:gridCol w="824313"/>
                <a:gridCol w="815757"/>
                <a:gridCol w="824313"/>
                <a:gridCol w="824313"/>
              </a:tblGrid>
              <a:tr h="349832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전체 체납 </a:t>
                      </a:r>
                      <a:r>
                        <a:rPr lang="ko-KR" altLang="en-US" sz="1600" b="0" kern="0" spc="-5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현황</a:t>
                      </a:r>
                      <a:endParaRPr lang="ko-KR" altLang="en-US" sz="1600" b="0" kern="0" spc="-5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가산금 제외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가산금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621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이월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발생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정리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비율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잔액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이월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발생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정리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비율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잔액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이월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+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발생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정리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비율</a:t>
                      </a:r>
                      <a:r>
                        <a:rPr lang="en-US" altLang="ko-KR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잔액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81699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2012</a:t>
                      </a:r>
                      <a:endParaRPr lang="en-US" sz="16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2,914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1,648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(56.6)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1,266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2,417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1,483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(61.4)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933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497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165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(33.1)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333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699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2013</a:t>
                      </a:r>
                      <a:endParaRPr lang="en-US" sz="16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7,702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1,913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(24.8)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5,789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6,653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1,829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(27.5)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4,824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1,049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84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(8.0)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965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699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2014</a:t>
                      </a:r>
                      <a:endParaRPr lang="en-US" sz="16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8,117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1,358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(16.7)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6,759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6,445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1,308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(20.3)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5,137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1,672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50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(3.0)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1,622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699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2015</a:t>
                      </a:r>
                      <a:endParaRPr lang="en-US" sz="16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10,771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2,875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(26.7)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7,896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8,345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2,784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(33.4)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5,561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2,426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91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(3.8)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2,335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699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</a:t>
                      </a:r>
                      <a:endParaRPr lang="en-US" sz="16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10,535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1,739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(16.5)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8,796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7,404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1,642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(22.2)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5,763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3,131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97</a:t>
                      </a: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(3.1)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3,033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7299880" y="1650286"/>
            <a:ext cx="14570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단위</a:t>
            </a:r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1600" dirty="0" err="1" smtClean="0">
                <a:latin typeface="HY강B" panose="02030600000101010101" pitchFamily="18" charset="-127"/>
                <a:ea typeface="HY강B" panose="02030600000101010101" pitchFamily="18" charset="-127"/>
              </a:rPr>
              <a:t>억원</a:t>
            </a:r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, %)</a:t>
            </a:r>
            <a:endParaRPr lang="ko-KR" altLang="en-US" sz="1600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-38100" y="1486942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197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07504" y="836712"/>
            <a:ext cx="89479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2009 ~ 2017.8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월 </a:t>
            </a: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간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체납 </a:t>
            </a: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관세 가산금 현황</a:t>
            </a:r>
            <a:endParaRPr lang="en-US" altLang="ko-KR" sz="3200" dirty="0"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037409" y="68585"/>
            <a:ext cx="6106591" cy="6961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696120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660232" y="188640"/>
            <a:ext cx="23952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HY궁서" panose="02030600000101010101" pitchFamily="18" charset="-127"/>
                <a:ea typeface="HY궁서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146376"/>
              </p:ext>
            </p:extLst>
          </p:nvPr>
        </p:nvGraphicFramePr>
        <p:xfrm>
          <a:off x="1043606" y="1916831"/>
          <a:ext cx="6929617" cy="4569556"/>
        </p:xfrm>
        <a:graphic>
          <a:graphicData uri="http://schemas.openxmlformats.org/drawingml/2006/table">
            <a:tbl>
              <a:tblPr/>
              <a:tblGrid>
                <a:gridCol w="1247318"/>
                <a:gridCol w="1623827"/>
                <a:gridCol w="1241234"/>
                <a:gridCol w="1241234"/>
                <a:gridCol w="1576004"/>
              </a:tblGrid>
              <a:tr h="147024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  도</a:t>
                      </a:r>
                      <a:endParaRPr lang="ko-KR" altLang="en-US" sz="16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징 수 결 정</a:t>
                      </a:r>
                      <a:endParaRPr lang="ko-KR" altLang="en-US" sz="16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  납</a:t>
                      </a:r>
                      <a:endParaRPr lang="ko-KR" altLang="en-US" sz="16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>
                      <a:noFill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미 수 납</a:t>
                      </a:r>
                      <a:endParaRPr lang="ko-KR" altLang="en-US" sz="16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07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-50" dirty="0" smtClean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수 납 율</a:t>
                      </a:r>
                      <a:endParaRPr lang="ko-KR" altLang="en-US" sz="1400" b="0" kern="0" spc="-5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863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23.5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315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452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10.7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284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460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10.1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318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497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9.3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333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1,049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4.3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965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1,672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2.7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1,622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2,426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3.7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2,335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3,131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1.6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3,033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5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17.8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3,612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0.7</a:t>
                      </a:r>
                    </a:p>
                  </a:txBody>
                  <a:tcPr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0" spc="-5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3,560</a:t>
                      </a:r>
                    </a:p>
                  </a:txBody>
                  <a:tcPr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6571377" y="1556792"/>
            <a:ext cx="14570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단위</a:t>
            </a:r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: </a:t>
            </a:r>
            <a:r>
              <a:rPr lang="ko-KR" altLang="en-US" sz="1600" dirty="0" err="1" smtClean="0">
                <a:latin typeface="HY강B" panose="02030600000101010101" pitchFamily="18" charset="-127"/>
                <a:ea typeface="HY강B" panose="02030600000101010101" pitchFamily="18" charset="-127"/>
              </a:rPr>
              <a:t>억원</a:t>
            </a:r>
            <a:r>
              <a:rPr lang="en-US" altLang="ko-KR" sz="1600" dirty="0" smtClean="0">
                <a:latin typeface="HY강B" panose="02030600000101010101" pitchFamily="18" charset="-127"/>
                <a:ea typeface="HY강B" panose="02030600000101010101" pitchFamily="18" charset="-127"/>
              </a:rPr>
              <a:t>, %)</a:t>
            </a:r>
            <a:endParaRPr lang="ko-KR" altLang="en-US" sz="1600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-38100" y="1486942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947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79511" y="737409"/>
            <a:ext cx="887592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4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높은 가산금리</a:t>
            </a:r>
            <a:r>
              <a:rPr lang="en-US" altLang="ko-KR" sz="4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4000" b="1" spc="-15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금리변화 상황</a:t>
            </a:r>
            <a:r>
              <a:rPr lang="ko-KR" altLang="en-US" sz="4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 반영 못해</a:t>
            </a:r>
            <a:r>
              <a:rPr lang="en-US" altLang="ko-KR" sz="4000" b="1" spc="-15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!</a:t>
            </a:r>
          </a:p>
          <a:p>
            <a:r>
              <a:rPr lang="en-US" altLang="ko-KR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&lt; </a:t>
            </a:r>
            <a:r>
              <a:rPr lang="ko-KR" altLang="en-US" sz="3600" b="1" dirty="0" smtClean="0">
                <a:solidFill>
                  <a:srgbClr val="0214BE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기준 금리 크게 인하 </a:t>
            </a:r>
            <a:r>
              <a:rPr lang="ko-KR" altLang="en-US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됐는데</a:t>
            </a:r>
            <a:r>
              <a:rPr lang="en-US" altLang="ko-KR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… </a:t>
            </a:r>
            <a:br>
              <a:rPr lang="en-US" altLang="ko-KR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</a:br>
            <a:r>
              <a:rPr lang="en-US" altLang="ko-KR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                             </a:t>
            </a:r>
            <a:r>
              <a:rPr lang="ko-KR" altLang="en-US" sz="3600" b="1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가산금리는 그대로</a:t>
            </a:r>
            <a:r>
              <a:rPr lang="en-US" altLang="ko-KR" sz="3600" b="1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Times New Roman" panose="02020603050405020304" pitchFamily="18" charset="0"/>
              </a:rPr>
              <a:t>!! &gt;</a:t>
            </a:r>
            <a:endParaRPr lang="en-US" altLang="ko-KR" sz="3600" b="1" dirty="0">
              <a:latin typeface="HY헤드라인M" panose="02030600000101010101" pitchFamily="18" charset="-127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037409" y="68585"/>
            <a:ext cx="6106591" cy="6961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696120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660232" y="188640"/>
            <a:ext cx="23952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HY궁서" panose="02030600000101010101" pitchFamily="18" charset="-127"/>
                <a:ea typeface="HY궁서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402307"/>
              </p:ext>
            </p:extLst>
          </p:nvPr>
        </p:nvGraphicFramePr>
        <p:xfrm>
          <a:off x="107505" y="2593825"/>
          <a:ext cx="8856984" cy="4075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199"/>
                <a:gridCol w="2304256"/>
                <a:gridCol w="1077823"/>
                <a:gridCol w="1514465"/>
                <a:gridCol w="2160241"/>
              </a:tblGrid>
              <a:tr h="129912">
                <a:tc gridSpan="5">
                  <a:txBody>
                    <a:bodyPr/>
                    <a:lstStyle/>
                    <a:p>
                      <a:pPr algn="ctr" latinLnBrk="1"/>
                      <a:endParaRPr lang="ko-KR" altLang="en-US" sz="1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  <a:tr h="80399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한국은행 </a:t>
                      </a:r>
                      <a:endParaRPr lang="en-US" altLang="ko-KR" sz="2800" dirty="0" smtClean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8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기준금리</a:t>
                      </a:r>
                      <a:endParaRPr lang="ko-KR" altLang="en-US" sz="2800" dirty="0">
                        <a:solidFill>
                          <a:srgbClr val="FF000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2000.10.5</a:t>
                      </a:r>
                      <a:endParaRPr lang="ko-KR" altLang="en-US" sz="24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2003.7.10</a:t>
                      </a:r>
                      <a:endParaRPr lang="ko-KR" altLang="en-US" sz="24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4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2016.6.9~</a:t>
                      </a:r>
                      <a:r>
                        <a:rPr lang="ko-KR" altLang="en-US" sz="24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현재</a:t>
                      </a:r>
                      <a:endParaRPr lang="ko-KR" altLang="en-US" sz="2400" spc="-15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  <a:tr h="99549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200" dirty="0" smtClean="0">
                          <a:solidFill>
                            <a:srgbClr val="0214BE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5.25%</a:t>
                      </a:r>
                      <a:endParaRPr lang="ko-KR" altLang="en-US" sz="2800" dirty="0">
                        <a:solidFill>
                          <a:srgbClr val="0214BE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3.75%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36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1.25%</a:t>
                      </a:r>
                      <a:endParaRPr lang="ko-KR" altLang="en-US" sz="3200" dirty="0">
                        <a:solidFill>
                          <a:srgbClr val="FF000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  <a:tr h="64807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관세 체납</a:t>
                      </a: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/>
                      </a:r>
                      <a:b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</a:br>
                      <a:r>
                        <a:rPr lang="ko-KR" altLang="en-US" sz="280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가  산  금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2000.12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월</a:t>
                      </a: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~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2003.12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월</a:t>
                      </a:r>
                      <a:r>
                        <a:rPr lang="en-US" altLang="ko-KR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~</a:t>
                      </a:r>
                      <a:r>
                        <a:rPr lang="ko-KR" altLang="en-US" sz="28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현행</a:t>
                      </a:r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  <a:tr h="14980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납부기한 경과 후</a:t>
                      </a:r>
                      <a:r>
                        <a:rPr lang="en-US" altLang="ko-KR" sz="20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en-US" altLang="ko-KR" sz="2800" dirty="0" smtClean="0">
                          <a:solidFill>
                            <a:srgbClr val="0214BE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5%</a:t>
                      </a:r>
                      <a:endParaRPr lang="en-US" altLang="ko-KR" sz="2400" dirty="0" smtClean="0">
                        <a:solidFill>
                          <a:srgbClr val="0214BE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 경과 마다</a:t>
                      </a:r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1.2%</a:t>
                      </a:r>
                    </a:p>
                    <a:p>
                      <a:pPr algn="ctr" latinLnBrk="1"/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(60</a:t>
                      </a:r>
                      <a:r>
                        <a:rPr lang="ko-KR" altLang="en-US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 한도</a:t>
                      </a:r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4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납부기한 경과 후</a:t>
                      </a:r>
                      <a:r>
                        <a:rPr lang="en-US" altLang="ko-KR" sz="20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</a:t>
                      </a:r>
                      <a:r>
                        <a:rPr lang="en-US" altLang="ko-KR" sz="3600" spc="-150" dirty="0" smtClean="0">
                          <a:solidFill>
                            <a:srgbClr val="FF0000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3%</a:t>
                      </a:r>
                      <a:endParaRPr lang="en-US" altLang="ko-KR" sz="2400" spc="-150" dirty="0" smtClean="0">
                        <a:solidFill>
                          <a:srgbClr val="FF0000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24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r>
                        <a:rPr lang="ko-KR" altLang="en-US" sz="24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 경과 마다</a:t>
                      </a:r>
                      <a:r>
                        <a:rPr lang="en-US" altLang="ko-KR" sz="2400" spc="-15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1.2%</a:t>
                      </a:r>
                    </a:p>
                    <a:p>
                      <a:pPr algn="ctr" latinLnBrk="1"/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(60</a:t>
                      </a:r>
                      <a:r>
                        <a:rPr lang="ko-KR" altLang="en-US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개월 한도</a:t>
                      </a:r>
                      <a:r>
                        <a:rPr lang="en-US" altLang="ko-KR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4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49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834</TotalTime>
  <Words>315</Words>
  <Application>Microsoft Office PowerPoint</Application>
  <PresentationFormat>화면 슬라이드 쇼(4:3)</PresentationFormat>
  <Paragraphs>171</Paragraphs>
  <Slides>4</Slides>
  <Notes>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60</cp:revision>
  <cp:lastPrinted>2017-10-16T08:52:55Z</cp:lastPrinted>
  <dcterms:created xsi:type="dcterms:W3CDTF">2016-10-03T02:11:38Z</dcterms:created>
  <dcterms:modified xsi:type="dcterms:W3CDTF">2017-10-16T09:14:06Z</dcterms:modified>
</cp:coreProperties>
</file>