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21" r:id="rId3"/>
    <p:sldId id="322" r:id="rId4"/>
    <p:sldId id="325" r:id="rId5"/>
    <p:sldId id="330" r:id="rId6"/>
    <p:sldId id="331" r:id="rId7"/>
    <p:sldId id="332" r:id="rId8"/>
    <p:sldId id="326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33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>
        <p:scale>
          <a:sx n="125" d="100"/>
          <a:sy n="125" d="100"/>
        </p:scale>
        <p:origin x="216" y="2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cat>
            <c:strRef>
              <c:f>Sheet1!$A$2:$A$4</c:f>
              <c:strCache>
                <c:ptCount val="3"/>
                <c:pt idx="0">
                  <c:v>1분기</c:v>
                </c:pt>
                <c:pt idx="1">
                  <c:v>2분기</c:v>
                </c:pt>
                <c:pt idx="2">
                  <c:v>3분기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14</c:v>
                </c:pt>
                <c:pt idx="1">
                  <c:v>5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CB9F9C21-E250-428F-8E89-2F8A77951F5B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6" rIns="91430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30" tIns="45716" rIns="91430" bIns="45716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0C824D6E-5587-4DAD-A68B-53EE779C3D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192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4293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361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6476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8181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743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8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6895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493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816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3618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694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042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2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6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g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.png"/><Relationship Id="rId4" Type="http://schemas.openxmlformats.org/officeDocument/2006/relationships/tags" Target="../tags/tag3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23.png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8" name="Object 3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6129652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1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Oval 45"/>
          <p:cNvSpPr/>
          <p:nvPr/>
        </p:nvSpPr>
        <p:spPr>
          <a:xfrm>
            <a:off x="215304" y="161493"/>
            <a:ext cx="539719" cy="508017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3291" y="1423188"/>
            <a:ext cx="669674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국민건강과 보건의료의 미래를 생각하고</a:t>
            </a:r>
            <a:endParaRPr lang="en-US" altLang="ko-KR" sz="2800" dirty="0" smtClean="0">
              <a:solidFill>
                <a:srgbClr val="0B538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최선의 조정과 중재를 하는</a:t>
            </a:r>
            <a:endParaRPr lang="en-US" altLang="ko-KR" sz="2800" dirty="0" smtClean="0">
              <a:solidFill>
                <a:srgbClr val="0B538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1150042" y="2996952"/>
            <a:ext cx="6149993" cy="0"/>
          </a:xfrm>
          <a:prstGeom prst="line">
            <a:avLst/>
          </a:prstGeom>
          <a:ln w="3175">
            <a:solidFill>
              <a:schemeClr val="bg1">
                <a:lumMod val="75000"/>
                <a:alpha val="48000"/>
              </a:schemeClr>
            </a:solidFill>
          </a:ln>
          <a:effectLst>
            <a:outerShdw blurRad="38100" algn="ctr" rotWithShape="0">
              <a:schemeClr val="tx1">
                <a:alpha val="44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873556" y="3157421"/>
            <a:ext cx="4142770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한국보건복지정보개발원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한국보건의료연구원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한국의료분쟁조정중재원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진단</a:t>
            </a:r>
            <a:endParaRPr lang="en-US" altLang="ko-KR" sz="24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17142" y="343248"/>
            <a:ext cx="537882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2014</a:t>
            </a:r>
            <a:endParaRPr lang="en-U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7835" y="5374034"/>
            <a:ext cx="254058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국회의원  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 명 수</a:t>
            </a:r>
            <a:endParaRPr 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1010" y="254848"/>
            <a:ext cx="1842926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보건복지위원회</a:t>
            </a:r>
            <a:endParaRPr lang="en-US" altLang="ko-KR" sz="11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</a:t>
            </a:r>
            <a:r>
              <a:rPr lang="ko-KR" altLang="en-US" sz="11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</a:t>
            </a:r>
            <a:endParaRPr lang="en-US" sz="11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93433" y="5875444"/>
            <a:ext cx="24493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충남 아산</a:t>
            </a:r>
            <a:r>
              <a:rPr lang="en-US" altLang="ko-KR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err="1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새누리당</a:t>
            </a:r>
            <a:r>
              <a:rPr lang="en-US" altLang="ko-KR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sz="1400" dirty="0">
              <a:solidFill>
                <a:schemeClr val="accent2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84" y="5832161"/>
            <a:ext cx="539951" cy="258727"/>
          </a:xfrm>
          <a:prstGeom prst="rect">
            <a:avLst/>
          </a:prstGeom>
        </p:spPr>
      </p:pic>
      <p:grpSp>
        <p:nvGrpSpPr>
          <p:cNvPr id="14" name="Group 348"/>
          <p:cNvGrpSpPr/>
          <p:nvPr/>
        </p:nvGrpSpPr>
        <p:grpSpPr>
          <a:xfrm>
            <a:off x="426239" y="6370186"/>
            <a:ext cx="1453620" cy="288575"/>
            <a:chOff x="2077120" y="4859661"/>
            <a:chExt cx="1453620" cy="288575"/>
          </a:xfrm>
        </p:grpSpPr>
        <p:sp>
          <p:nvSpPr>
            <p:cNvPr id="15" name="Freeform 6"/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2077120" y="4859661"/>
              <a:ext cx="290457" cy="288575"/>
            </a:xfrm>
            <a:custGeom>
              <a:avLst/>
              <a:gdLst>
                <a:gd name="T0" fmla="*/ 1285 w 2772"/>
                <a:gd name="T1" fmla="*/ 205 h 2759"/>
                <a:gd name="T2" fmla="*/ 1485 w 2772"/>
                <a:gd name="T3" fmla="*/ 195 h 2759"/>
                <a:gd name="T4" fmla="*/ 2533 w 2772"/>
                <a:gd name="T5" fmla="*/ 616 h 2759"/>
                <a:gd name="T6" fmla="*/ 2366 w 2772"/>
                <a:gd name="T7" fmla="*/ 2357 h 2759"/>
                <a:gd name="T8" fmla="*/ 1023 w 2772"/>
                <a:gd name="T9" fmla="*/ 2708 h 2759"/>
                <a:gd name="T10" fmla="*/ 45 w 2772"/>
                <a:gd name="T11" fmla="*/ 1742 h 2759"/>
                <a:gd name="T12" fmla="*/ 292 w 2772"/>
                <a:gd name="T13" fmla="*/ 534 h 2759"/>
                <a:gd name="T14" fmla="*/ 1142 w 2772"/>
                <a:gd name="T15" fmla="*/ 21 h 2759"/>
                <a:gd name="T16" fmla="*/ 2158 w 2772"/>
                <a:gd name="T17" fmla="*/ 302 h 2759"/>
                <a:gd name="T18" fmla="*/ 702 w 2772"/>
                <a:gd name="T19" fmla="*/ 244 h 2759"/>
                <a:gd name="T20" fmla="*/ 364 w 2772"/>
                <a:gd name="T21" fmla="*/ 534 h 2759"/>
                <a:gd name="T22" fmla="*/ 266 w 2772"/>
                <a:gd name="T23" fmla="*/ 1264 h 2759"/>
                <a:gd name="T24" fmla="*/ 55 w 2772"/>
                <a:gd name="T25" fmla="*/ 1418 h 2759"/>
                <a:gd name="T26" fmla="*/ 1323 w 2772"/>
                <a:gd name="T27" fmla="*/ 2705 h 2759"/>
                <a:gd name="T28" fmla="*/ 2580 w 2772"/>
                <a:gd name="T29" fmla="*/ 1968 h 2759"/>
                <a:gd name="T30" fmla="*/ 2611 w 2772"/>
                <a:gd name="T31" fmla="*/ 1678 h 2759"/>
                <a:gd name="T32" fmla="*/ 2605 w 2772"/>
                <a:gd name="T33" fmla="*/ 1008 h 2759"/>
                <a:gd name="T34" fmla="*/ 2692 w 2772"/>
                <a:gd name="T35" fmla="*/ 1488 h 2759"/>
                <a:gd name="T36" fmla="*/ 1696 w 2772"/>
                <a:gd name="T37" fmla="*/ 112 h 2759"/>
                <a:gd name="T38" fmla="*/ 1735 w 2772"/>
                <a:gd name="T39" fmla="*/ 159 h 2759"/>
                <a:gd name="T40" fmla="*/ 1707 w 2772"/>
                <a:gd name="T41" fmla="*/ 269 h 2759"/>
                <a:gd name="T42" fmla="*/ 2308 w 2772"/>
                <a:gd name="T43" fmla="*/ 642 h 2759"/>
                <a:gd name="T44" fmla="*/ 2588 w 2772"/>
                <a:gd name="T45" fmla="*/ 903 h 2759"/>
                <a:gd name="T46" fmla="*/ 2194 w 2772"/>
                <a:gd name="T47" fmla="*/ 728 h 2759"/>
                <a:gd name="T48" fmla="*/ 1726 w 2772"/>
                <a:gd name="T49" fmla="*/ 310 h 2759"/>
                <a:gd name="T50" fmla="*/ 1627 w 2772"/>
                <a:gd name="T51" fmla="*/ 295 h 2759"/>
                <a:gd name="T52" fmla="*/ 2070 w 2772"/>
                <a:gd name="T53" fmla="*/ 2496 h 2759"/>
                <a:gd name="T54" fmla="*/ 2480 w 2772"/>
                <a:gd name="T55" fmla="*/ 1784 h 2759"/>
                <a:gd name="T56" fmla="*/ 2399 w 2772"/>
                <a:gd name="T57" fmla="*/ 2180 h 2759"/>
                <a:gd name="T58" fmla="*/ 2054 w 2772"/>
                <a:gd name="T59" fmla="*/ 1566 h 2759"/>
                <a:gd name="T60" fmla="*/ 2130 w 2772"/>
                <a:gd name="T61" fmla="*/ 840 h 2759"/>
                <a:gd name="T62" fmla="*/ 2108 w 2772"/>
                <a:gd name="T63" fmla="*/ 711 h 2759"/>
                <a:gd name="T64" fmla="*/ 1906 w 2772"/>
                <a:gd name="T65" fmla="*/ 501 h 2759"/>
                <a:gd name="T66" fmla="*/ 1438 w 2772"/>
                <a:gd name="T67" fmla="*/ 288 h 2759"/>
                <a:gd name="T68" fmla="*/ 1414 w 2772"/>
                <a:gd name="T69" fmla="*/ 2483 h 2759"/>
                <a:gd name="T70" fmla="*/ 1979 w 2772"/>
                <a:gd name="T71" fmla="*/ 1980 h 2759"/>
                <a:gd name="T72" fmla="*/ 2035 w 2772"/>
                <a:gd name="T73" fmla="*/ 1690 h 2759"/>
                <a:gd name="T74" fmla="*/ 1984 w 2772"/>
                <a:gd name="T75" fmla="*/ 1425 h 2759"/>
                <a:gd name="T76" fmla="*/ 1801 w 2772"/>
                <a:gd name="T77" fmla="*/ 859 h 2759"/>
                <a:gd name="T78" fmla="*/ 1562 w 2772"/>
                <a:gd name="T79" fmla="*/ 407 h 2759"/>
                <a:gd name="T80" fmla="*/ 1180 w 2772"/>
                <a:gd name="T81" fmla="*/ 97 h 2759"/>
                <a:gd name="T82" fmla="*/ 1050 w 2772"/>
                <a:gd name="T83" fmla="*/ 188 h 2759"/>
                <a:gd name="T84" fmla="*/ 900 w 2772"/>
                <a:gd name="T85" fmla="*/ 234 h 2759"/>
                <a:gd name="T86" fmla="*/ 929 w 2772"/>
                <a:gd name="T87" fmla="*/ 265 h 2759"/>
                <a:gd name="T88" fmla="*/ 1001 w 2772"/>
                <a:gd name="T89" fmla="*/ 242 h 2759"/>
                <a:gd name="T90" fmla="*/ 739 w 2772"/>
                <a:gd name="T91" fmla="*/ 554 h 2759"/>
                <a:gd name="T92" fmla="*/ 207 w 2772"/>
                <a:gd name="T93" fmla="*/ 1031 h 2759"/>
                <a:gd name="T94" fmla="*/ 427 w 2772"/>
                <a:gd name="T95" fmla="*/ 549 h 2759"/>
                <a:gd name="T96" fmla="*/ 968 w 2772"/>
                <a:gd name="T97" fmla="*/ 605 h 2759"/>
                <a:gd name="T98" fmla="*/ 777 w 2772"/>
                <a:gd name="T99" fmla="*/ 871 h 2759"/>
                <a:gd name="T100" fmla="*/ 424 w 2772"/>
                <a:gd name="T101" fmla="*/ 1271 h 2759"/>
                <a:gd name="T102" fmla="*/ 258 w 2772"/>
                <a:gd name="T103" fmla="*/ 1401 h 2759"/>
                <a:gd name="T104" fmla="*/ 671 w 2772"/>
                <a:gd name="T105" fmla="*/ 1431 h 2759"/>
                <a:gd name="T106" fmla="*/ 342 w 2772"/>
                <a:gd name="T107" fmla="*/ 2162 h 2759"/>
                <a:gd name="T108" fmla="*/ 306 w 2772"/>
                <a:gd name="T109" fmla="*/ 1810 h 2759"/>
                <a:gd name="T110" fmla="*/ 501 w 2772"/>
                <a:gd name="T111" fmla="*/ 2305 h 2759"/>
                <a:gd name="T112" fmla="*/ 1138 w 2772"/>
                <a:gd name="T113" fmla="*/ 652 h 2759"/>
                <a:gd name="T114" fmla="*/ 1375 w 2772"/>
                <a:gd name="T115" fmla="*/ 984 h 2759"/>
                <a:gd name="T116" fmla="*/ 1299 w 2772"/>
                <a:gd name="T117" fmla="*/ 1500 h 2759"/>
                <a:gd name="T118" fmla="*/ 1206 w 2772"/>
                <a:gd name="T119" fmla="*/ 2002 h 2759"/>
                <a:gd name="T120" fmla="*/ 750 w 2772"/>
                <a:gd name="T121" fmla="*/ 2359 h 2759"/>
                <a:gd name="T122" fmla="*/ 740 w 2772"/>
                <a:gd name="T123" fmla="*/ 1977 h 2759"/>
                <a:gd name="T124" fmla="*/ 1107 w 2772"/>
                <a:gd name="T125" fmla="*/ 2469 h 2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72" h="2759">
                  <a:moveTo>
                    <a:pt x="1406" y="117"/>
                  </a:moveTo>
                  <a:lnTo>
                    <a:pt x="1417" y="119"/>
                  </a:lnTo>
                  <a:lnTo>
                    <a:pt x="1427" y="121"/>
                  </a:lnTo>
                  <a:lnTo>
                    <a:pt x="1433" y="113"/>
                  </a:lnTo>
                  <a:lnTo>
                    <a:pt x="1440" y="106"/>
                  </a:lnTo>
                  <a:lnTo>
                    <a:pt x="1447" y="99"/>
                  </a:lnTo>
                  <a:lnTo>
                    <a:pt x="1455" y="93"/>
                  </a:lnTo>
                  <a:lnTo>
                    <a:pt x="1472" y="83"/>
                  </a:lnTo>
                  <a:lnTo>
                    <a:pt x="1489" y="74"/>
                  </a:lnTo>
                  <a:lnTo>
                    <a:pt x="1468" y="71"/>
                  </a:lnTo>
                  <a:lnTo>
                    <a:pt x="1448" y="69"/>
                  </a:lnTo>
                  <a:lnTo>
                    <a:pt x="1427" y="68"/>
                  </a:lnTo>
                  <a:lnTo>
                    <a:pt x="1406" y="68"/>
                  </a:lnTo>
                  <a:lnTo>
                    <a:pt x="1406" y="117"/>
                  </a:lnTo>
                  <a:close/>
                  <a:moveTo>
                    <a:pt x="1387" y="147"/>
                  </a:moveTo>
                  <a:lnTo>
                    <a:pt x="1375" y="147"/>
                  </a:lnTo>
                  <a:lnTo>
                    <a:pt x="1365" y="148"/>
                  </a:lnTo>
                  <a:lnTo>
                    <a:pt x="1354" y="150"/>
                  </a:lnTo>
                  <a:lnTo>
                    <a:pt x="1344" y="152"/>
                  </a:lnTo>
                  <a:lnTo>
                    <a:pt x="1336" y="154"/>
                  </a:lnTo>
                  <a:lnTo>
                    <a:pt x="1328" y="157"/>
                  </a:lnTo>
                  <a:lnTo>
                    <a:pt x="1320" y="160"/>
                  </a:lnTo>
                  <a:lnTo>
                    <a:pt x="1313" y="163"/>
                  </a:lnTo>
                  <a:lnTo>
                    <a:pt x="1307" y="167"/>
                  </a:lnTo>
                  <a:lnTo>
                    <a:pt x="1301" y="172"/>
                  </a:lnTo>
                  <a:lnTo>
                    <a:pt x="1297" y="176"/>
                  </a:lnTo>
                  <a:lnTo>
                    <a:pt x="1293" y="181"/>
                  </a:lnTo>
                  <a:lnTo>
                    <a:pt x="1290" y="185"/>
                  </a:lnTo>
                  <a:lnTo>
                    <a:pt x="1288" y="190"/>
                  </a:lnTo>
                  <a:lnTo>
                    <a:pt x="1286" y="195"/>
                  </a:lnTo>
                  <a:lnTo>
                    <a:pt x="1285" y="199"/>
                  </a:lnTo>
                  <a:lnTo>
                    <a:pt x="1285" y="205"/>
                  </a:lnTo>
                  <a:lnTo>
                    <a:pt x="1286" y="210"/>
                  </a:lnTo>
                  <a:lnTo>
                    <a:pt x="1288" y="214"/>
                  </a:lnTo>
                  <a:lnTo>
                    <a:pt x="1290" y="219"/>
                  </a:lnTo>
                  <a:lnTo>
                    <a:pt x="1293" y="223"/>
                  </a:lnTo>
                  <a:lnTo>
                    <a:pt x="1297" y="228"/>
                  </a:lnTo>
                  <a:lnTo>
                    <a:pt x="1301" y="231"/>
                  </a:lnTo>
                  <a:lnTo>
                    <a:pt x="1307" y="236"/>
                  </a:lnTo>
                  <a:lnTo>
                    <a:pt x="1314" y="240"/>
                  </a:lnTo>
                  <a:lnTo>
                    <a:pt x="1321" y="242"/>
                  </a:lnTo>
                  <a:lnTo>
                    <a:pt x="1329" y="245"/>
                  </a:lnTo>
                  <a:lnTo>
                    <a:pt x="1338" y="248"/>
                  </a:lnTo>
                  <a:lnTo>
                    <a:pt x="1349" y="249"/>
                  </a:lnTo>
                  <a:lnTo>
                    <a:pt x="1359" y="251"/>
                  </a:lnTo>
                  <a:lnTo>
                    <a:pt x="1372" y="251"/>
                  </a:lnTo>
                  <a:lnTo>
                    <a:pt x="1384" y="251"/>
                  </a:lnTo>
                  <a:lnTo>
                    <a:pt x="1397" y="251"/>
                  </a:lnTo>
                  <a:lnTo>
                    <a:pt x="1408" y="250"/>
                  </a:lnTo>
                  <a:lnTo>
                    <a:pt x="1419" y="249"/>
                  </a:lnTo>
                  <a:lnTo>
                    <a:pt x="1429" y="246"/>
                  </a:lnTo>
                  <a:lnTo>
                    <a:pt x="1438" y="244"/>
                  </a:lnTo>
                  <a:lnTo>
                    <a:pt x="1448" y="242"/>
                  </a:lnTo>
                  <a:lnTo>
                    <a:pt x="1455" y="238"/>
                  </a:lnTo>
                  <a:lnTo>
                    <a:pt x="1461" y="235"/>
                  </a:lnTo>
                  <a:lnTo>
                    <a:pt x="1467" y="230"/>
                  </a:lnTo>
                  <a:lnTo>
                    <a:pt x="1472" y="227"/>
                  </a:lnTo>
                  <a:lnTo>
                    <a:pt x="1476" y="222"/>
                  </a:lnTo>
                  <a:lnTo>
                    <a:pt x="1480" y="218"/>
                  </a:lnTo>
                  <a:lnTo>
                    <a:pt x="1482" y="213"/>
                  </a:lnTo>
                  <a:lnTo>
                    <a:pt x="1485" y="208"/>
                  </a:lnTo>
                  <a:lnTo>
                    <a:pt x="1486" y="204"/>
                  </a:lnTo>
                  <a:lnTo>
                    <a:pt x="1486" y="199"/>
                  </a:lnTo>
                  <a:lnTo>
                    <a:pt x="1485" y="195"/>
                  </a:lnTo>
                  <a:lnTo>
                    <a:pt x="1483" y="189"/>
                  </a:lnTo>
                  <a:lnTo>
                    <a:pt x="1481" y="184"/>
                  </a:lnTo>
                  <a:lnTo>
                    <a:pt x="1479" y="180"/>
                  </a:lnTo>
                  <a:lnTo>
                    <a:pt x="1475" y="175"/>
                  </a:lnTo>
                  <a:lnTo>
                    <a:pt x="1471" y="172"/>
                  </a:lnTo>
                  <a:lnTo>
                    <a:pt x="1465" y="167"/>
                  </a:lnTo>
                  <a:lnTo>
                    <a:pt x="1459" y="163"/>
                  </a:lnTo>
                  <a:lnTo>
                    <a:pt x="1452" y="160"/>
                  </a:lnTo>
                  <a:lnTo>
                    <a:pt x="1445" y="157"/>
                  </a:lnTo>
                  <a:lnTo>
                    <a:pt x="1437" y="154"/>
                  </a:lnTo>
                  <a:lnTo>
                    <a:pt x="1429" y="152"/>
                  </a:lnTo>
                  <a:lnTo>
                    <a:pt x="1419" y="150"/>
                  </a:lnTo>
                  <a:lnTo>
                    <a:pt x="1408" y="148"/>
                  </a:lnTo>
                  <a:lnTo>
                    <a:pt x="1398" y="147"/>
                  </a:lnTo>
                  <a:lnTo>
                    <a:pt x="1387" y="147"/>
                  </a:lnTo>
                  <a:close/>
                  <a:moveTo>
                    <a:pt x="1387" y="0"/>
                  </a:moveTo>
                  <a:lnTo>
                    <a:pt x="1476" y="3"/>
                  </a:lnTo>
                  <a:lnTo>
                    <a:pt x="1565" y="11"/>
                  </a:lnTo>
                  <a:lnTo>
                    <a:pt x="1652" y="26"/>
                  </a:lnTo>
                  <a:lnTo>
                    <a:pt x="1736" y="46"/>
                  </a:lnTo>
                  <a:lnTo>
                    <a:pt x="1817" y="70"/>
                  </a:lnTo>
                  <a:lnTo>
                    <a:pt x="1898" y="99"/>
                  </a:lnTo>
                  <a:lnTo>
                    <a:pt x="1975" y="134"/>
                  </a:lnTo>
                  <a:lnTo>
                    <a:pt x="2050" y="172"/>
                  </a:lnTo>
                  <a:lnTo>
                    <a:pt x="2122" y="214"/>
                  </a:lnTo>
                  <a:lnTo>
                    <a:pt x="2191" y="261"/>
                  </a:lnTo>
                  <a:lnTo>
                    <a:pt x="2256" y="312"/>
                  </a:lnTo>
                  <a:lnTo>
                    <a:pt x="2319" y="366"/>
                  </a:lnTo>
                  <a:lnTo>
                    <a:pt x="2377" y="424"/>
                  </a:lnTo>
                  <a:lnTo>
                    <a:pt x="2433" y="485"/>
                  </a:lnTo>
                  <a:lnTo>
                    <a:pt x="2484" y="549"/>
                  </a:lnTo>
                  <a:lnTo>
                    <a:pt x="2533" y="616"/>
                  </a:lnTo>
                  <a:lnTo>
                    <a:pt x="2577" y="685"/>
                  </a:lnTo>
                  <a:lnTo>
                    <a:pt x="2617" y="758"/>
                  </a:lnTo>
                  <a:lnTo>
                    <a:pt x="2653" y="832"/>
                  </a:lnTo>
                  <a:lnTo>
                    <a:pt x="2684" y="908"/>
                  </a:lnTo>
                  <a:lnTo>
                    <a:pt x="2711" y="986"/>
                  </a:lnTo>
                  <a:lnTo>
                    <a:pt x="2733" y="1066"/>
                  </a:lnTo>
                  <a:lnTo>
                    <a:pt x="2751" y="1147"/>
                  </a:lnTo>
                  <a:lnTo>
                    <a:pt x="2763" y="1229"/>
                  </a:lnTo>
                  <a:lnTo>
                    <a:pt x="2770" y="1313"/>
                  </a:lnTo>
                  <a:lnTo>
                    <a:pt x="2772" y="1397"/>
                  </a:lnTo>
                  <a:lnTo>
                    <a:pt x="2769" y="1483"/>
                  </a:lnTo>
                  <a:lnTo>
                    <a:pt x="2761" y="1568"/>
                  </a:lnTo>
                  <a:lnTo>
                    <a:pt x="2746" y="1653"/>
                  </a:lnTo>
                  <a:lnTo>
                    <a:pt x="2726" y="1738"/>
                  </a:lnTo>
                  <a:lnTo>
                    <a:pt x="2700" y="1824"/>
                  </a:lnTo>
                  <a:lnTo>
                    <a:pt x="2668" y="1909"/>
                  </a:lnTo>
                  <a:lnTo>
                    <a:pt x="2654" y="1940"/>
                  </a:lnTo>
                  <a:lnTo>
                    <a:pt x="2640" y="1971"/>
                  </a:lnTo>
                  <a:lnTo>
                    <a:pt x="2625" y="2002"/>
                  </a:lnTo>
                  <a:lnTo>
                    <a:pt x="2609" y="2032"/>
                  </a:lnTo>
                  <a:lnTo>
                    <a:pt x="2593" y="2062"/>
                  </a:lnTo>
                  <a:lnTo>
                    <a:pt x="2575" y="2091"/>
                  </a:lnTo>
                  <a:lnTo>
                    <a:pt x="2557" y="2120"/>
                  </a:lnTo>
                  <a:lnTo>
                    <a:pt x="2539" y="2149"/>
                  </a:lnTo>
                  <a:lnTo>
                    <a:pt x="2519" y="2176"/>
                  </a:lnTo>
                  <a:lnTo>
                    <a:pt x="2499" y="2204"/>
                  </a:lnTo>
                  <a:lnTo>
                    <a:pt x="2479" y="2230"/>
                  </a:lnTo>
                  <a:lnTo>
                    <a:pt x="2457" y="2257"/>
                  </a:lnTo>
                  <a:lnTo>
                    <a:pt x="2435" y="2283"/>
                  </a:lnTo>
                  <a:lnTo>
                    <a:pt x="2412" y="2309"/>
                  </a:lnTo>
                  <a:lnTo>
                    <a:pt x="2389" y="2333"/>
                  </a:lnTo>
                  <a:lnTo>
                    <a:pt x="2366" y="2357"/>
                  </a:lnTo>
                  <a:lnTo>
                    <a:pt x="2342" y="2381"/>
                  </a:lnTo>
                  <a:lnTo>
                    <a:pt x="2316" y="2404"/>
                  </a:lnTo>
                  <a:lnTo>
                    <a:pt x="2291" y="2426"/>
                  </a:lnTo>
                  <a:lnTo>
                    <a:pt x="2264" y="2448"/>
                  </a:lnTo>
                  <a:lnTo>
                    <a:pt x="2238" y="2470"/>
                  </a:lnTo>
                  <a:lnTo>
                    <a:pt x="2211" y="2490"/>
                  </a:lnTo>
                  <a:lnTo>
                    <a:pt x="2184" y="2510"/>
                  </a:lnTo>
                  <a:lnTo>
                    <a:pt x="2156" y="2529"/>
                  </a:lnTo>
                  <a:lnTo>
                    <a:pt x="2127" y="2547"/>
                  </a:lnTo>
                  <a:lnTo>
                    <a:pt x="2099" y="2566"/>
                  </a:lnTo>
                  <a:lnTo>
                    <a:pt x="2069" y="2583"/>
                  </a:lnTo>
                  <a:lnTo>
                    <a:pt x="2039" y="2599"/>
                  </a:lnTo>
                  <a:lnTo>
                    <a:pt x="2009" y="2615"/>
                  </a:lnTo>
                  <a:lnTo>
                    <a:pt x="1978" y="2630"/>
                  </a:lnTo>
                  <a:lnTo>
                    <a:pt x="1946" y="2644"/>
                  </a:lnTo>
                  <a:lnTo>
                    <a:pt x="1915" y="2658"/>
                  </a:lnTo>
                  <a:lnTo>
                    <a:pt x="1861" y="2679"/>
                  </a:lnTo>
                  <a:lnTo>
                    <a:pt x="1806" y="2697"/>
                  </a:lnTo>
                  <a:lnTo>
                    <a:pt x="1751" y="2713"/>
                  </a:lnTo>
                  <a:lnTo>
                    <a:pt x="1694" y="2727"/>
                  </a:lnTo>
                  <a:lnTo>
                    <a:pt x="1638" y="2738"/>
                  </a:lnTo>
                  <a:lnTo>
                    <a:pt x="1582" y="2748"/>
                  </a:lnTo>
                  <a:lnTo>
                    <a:pt x="1526" y="2753"/>
                  </a:lnTo>
                  <a:lnTo>
                    <a:pt x="1468" y="2758"/>
                  </a:lnTo>
                  <a:lnTo>
                    <a:pt x="1412" y="2759"/>
                  </a:lnTo>
                  <a:lnTo>
                    <a:pt x="1355" y="2759"/>
                  </a:lnTo>
                  <a:lnTo>
                    <a:pt x="1299" y="2756"/>
                  </a:lnTo>
                  <a:lnTo>
                    <a:pt x="1244" y="2751"/>
                  </a:lnTo>
                  <a:lnTo>
                    <a:pt x="1187" y="2744"/>
                  </a:lnTo>
                  <a:lnTo>
                    <a:pt x="1132" y="2734"/>
                  </a:lnTo>
                  <a:lnTo>
                    <a:pt x="1077" y="2722"/>
                  </a:lnTo>
                  <a:lnTo>
                    <a:pt x="1023" y="2708"/>
                  </a:lnTo>
                  <a:lnTo>
                    <a:pt x="968" y="2693"/>
                  </a:lnTo>
                  <a:lnTo>
                    <a:pt x="915" y="2675"/>
                  </a:lnTo>
                  <a:lnTo>
                    <a:pt x="864" y="2655"/>
                  </a:lnTo>
                  <a:lnTo>
                    <a:pt x="812" y="2634"/>
                  </a:lnTo>
                  <a:lnTo>
                    <a:pt x="761" y="2609"/>
                  </a:lnTo>
                  <a:lnTo>
                    <a:pt x="710" y="2583"/>
                  </a:lnTo>
                  <a:lnTo>
                    <a:pt x="662" y="2555"/>
                  </a:lnTo>
                  <a:lnTo>
                    <a:pt x="615" y="2526"/>
                  </a:lnTo>
                  <a:lnTo>
                    <a:pt x="568" y="2494"/>
                  </a:lnTo>
                  <a:lnTo>
                    <a:pt x="523" y="2461"/>
                  </a:lnTo>
                  <a:lnTo>
                    <a:pt x="479" y="2426"/>
                  </a:lnTo>
                  <a:lnTo>
                    <a:pt x="436" y="2388"/>
                  </a:lnTo>
                  <a:lnTo>
                    <a:pt x="396" y="2350"/>
                  </a:lnTo>
                  <a:lnTo>
                    <a:pt x="356" y="2310"/>
                  </a:lnTo>
                  <a:lnTo>
                    <a:pt x="318" y="2267"/>
                  </a:lnTo>
                  <a:lnTo>
                    <a:pt x="282" y="2223"/>
                  </a:lnTo>
                  <a:lnTo>
                    <a:pt x="261" y="2197"/>
                  </a:lnTo>
                  <a:lnTo>
                    <a:pt x="242" y="2169"/>
                  </a:lnTo>
                  <a:lnTo>
                    <a:pt x="222" y="2142"/>
                  </a:lnTo>
                  <a:lnTo>
                    <a:pt x="203" y="2113"/>
                  </a:lnTo>
                  <a:lnTo>
                    <a:pt x="186" y="2084"/>
                  </a:lnTo>
                  <a:lnTo>
                    <a:pt x="170" y="2055"/>
                  </a:lnTo>
                  <a:lnTo>
                    <a:pt x="154" y="2025"/>
                  </a:lnTo>
                  <a:lnTo>
                    <a:pt x="139" y="1995"/>
                  </a:lnTo>
                  <a:lnTo>
                    <a:pt x="124" y="1964"/>
                  </a:lnTo>
                  <a:lnTo>
                    <a:pt x="110" y="1933"/>
                  </a:lnTo>
                  <a:lnTo>
                    <a:pt x="98" y="1902"/>
                  </a:lnTo>
                  <a:lnTo>
                    <a:pt x="86" y="1871"/>
                  </a:lnTo>
                  <a:lnTo>
                    <a:pt x="74" y="1839"/>
                  </a:lnTo>
                  <a:lnTo>
                    <a:pt x="64" y="1806"/>
                  </a:lnTo>
                  <a:lnTo>
                    <a:pt x="54" y="1774"/>
                  </a:lnTo>
                  <a:lnTo>
                    <a:pt x="45" y="1742"/>
                  </a:lnTo>
                  <a:lnTo>
                    <a:pt x="36" y="1710"/>
                  </a:lnTo>
                  <a:lnTo>
                    <a:pt x="30" y="1676"/>
                  </a:lnTo>
                  <a:lnTo>
                    <a:pt x="23" y="1643"/>
                  </a:lnTo>
                  <a:lnTo>
                    <a:pt x="17" y="1609"/>
                  </a:lnTo>
                  <a:lnTo>
                    <a:pt x="12" y="1576"/>
                  </a:lnTo>
                  <a:lnTo>
                    <a:pt x="9" y="1543"/>
                  </a:lnTo>
                  <a:lnTo>
                    <a:pt x="5" y="1509"/>
                  </a:lnTo>
                  <a:lnTo>
                    <a:pt x="3" y="1475"/>
                  </a:lnTo>
                  <a:lnTo>
                    <a:pt x="1" y="1441"/>
                  </a:lnTo>
                  <a:lnTo>
                    <a:pt x="0" y="1408"/>
                  </a:lnTo>
                  <a:lnTo>
                    <a:pt x="0" y="1373"/>
                  </a:lnTo>
                  <a:lnTo>
                    <a:pt x="1" y="1340"/>
                  </a:lnTo>
                  <a:lnTo>
                    <a:pt x="2" y="1305"/>
                  </a:lnTo>
                  <a:lnTo>
                    <a:pt x="4" y="1272"/>
                  </a:lnTo>
                  <a:lnTo>
                    <a:pt x="8" y="1238"/>
                  </a:lnTo>
                  <a:lnTo>
                    <a:pt x="12" y="1205"/>
                  </a:lnTo>
                  <a:lnTo>
                    <a:pt x="20" y="1149"/>
                  </a:lnTo>
                  <a:lnTo>
                    <a:pt x="32" y="1094"/>
                  </a:lnTo>
                  <a:lnTo>
                    <a:pt x="45" y="1039"/>
                  </a:lnTo>
                  <a:lnTo>
                    <a:pt x="59" y="985"/>
                  </a:lnTo>
                  <a:lnTo>
                    <a:pt x="77" y="932"/>
                  </a:lnTo>
                  <a:lnTo>
                    <a:pt x="96" y="879"/>
                  </a:lnTo>
                  <a:lnTo>
                    <a:pt x="118" y="827"/>
                  </a:lnTo>
                  <a:lnTo>
                    <a:pt x="142" y="775"/>
                  </a:lnTo>
                  <a:lnTo>
                    <a:pt x="168" y="726"/>
                  </a:lnTo>
                  <a:lnTo>
                    <a:pt x="195" y="676"/>
                  </a:lnTo>
                  <a:lnTo>
                    <a:pt x="210" y="652"/>
                  </a:lnTo>
                  <a:lnTo>
                    <a:pt x="227" y="628"/>
                  </a:lnTo>
                  <a:lnTo>
                    <a:pt x="242" y="604"/>
                  </a:lnTo>
                  <a:lnTo>
                    <a:pt x="258" y="581"/>
                  </a:lnTo>
                  <a:lnTo>
                    <a:pt x="275" y="557"/>
                  </a:lnTo>
                  <a:lnTo>
                    <a:pt x="292" y="534"/>
                  </a:lnTo>
                  <a:lnTo>
                    <a:pt x="311" y="513"/>
                  </a:lnTo>
                  <a:lnTo>
                    <a:pt x="328" y="491"/>
                  </a:lnTo>
                  <a:lnTo>
                    <a:pt x="347" y="469"/>
                  </a:lnTo>
                  <a:lnTo>
                    <a:pt x="367" y="447"/>
                  </a:lnTo>
                  <a:lnTo>
                    <a:pt x="387" y="426"/>
                  </a:lnTo>
                  <a:lnTo>
                    <a:pt x="406" y="405"/>
                  </a:lnTo>
                  <a:lnTo>
                    <a:pt x="406" y="405"/>
                  </a:lnTo>
                  <a:lnTo>
                    <a:pt x="432" y="381"/>
                  </a:lnTo>
                  <a:lnTo>
                    <a:pt x="457" y="357"/>
                  </a:lnTo>
                  <a:lnTo>
                    <a:pt x="482" y="334"/>
                  </a:lnTo>
                  <a:lnTo>
                    <a:pt x="509" y="312"/>
                  </a:lnTo>
                  <a:lnTo>
                    <a:pt x="535" y="290"/>
                  </a:lnTo>
                  <a:lnTo>
                    <a:pt x="563" y="269"/>
                  </a:lnTo>
                  <a:lnTo>
                    <a:pt x="589" y="250"/>
                  </a:lnTo>
                  <a:lnTo>
                    <a:pt x="617" y="230"/>
                  </a:lnTo>
                  <a:lnTo>
                    <a:pt x="646" y="212"/>
                  </a:lnTo>
                  <a:lnTo>
                    <a:pt x="674" y="195"/>
                  </a:lnTo>
                  <a:lnTo>
                    <a:pt x="702" y="177"/>
                  </a:lnTo>
                  <a:lnTo>
                    <a:pt x="732" y="161"/>
                  </a:lnTo>
                  <a:lnTo>
                    <a:pt x="761" y="146"/>
                  </a:lnTo>
                  <a:lnTo>
                    <a:pt x="791" y="131"/>
                  </a:lnTo>
                  <a:lnTo>
                    <a:pt x="821" y="117"/>
                  </a:lnTo>
                  <a:lnTo>
                    <a:pt x="852" y="104"/>
                  </a:lnTo>
                  <a:lnTo>
                    <a:pt x="883" y="91"/>
                  </a:lnTo>
                  <a:lnTo>
                    <a:pt x="914" y="79"/>
                  </a:lnTo>
                  <a:lnTo>
                    <a:pt x="945" y="69"/>
                  </a:lnTo>
                  <a:lnTo>
                    <a:pt x="978" y="59"/>
                  </a:lnTo>
                  <a:lnTo>
                    <a:pt x="1010" y="49"/>
                  </a:lnTo>
                  <a:lnTo>
                    <a:pt x="1043" y="41"/>
                  </a:lnTo>
                  <a:lnTo>
                    <a:pt x="1076" y="33"/>
                  </a:lnTo>
                  <a:lnTo>
                    <a:pt x="1109" y="26"/>
                  </a:lnTo>
                  <a:lnTo>
                    <a:pt x="1142" y="21"/>
                  </a:lnTo>
                  <a:lnTo>
                    <a:pt x="1177" y="15"/>
                  </a:lnTo>
                  <a:lnTo>
                    <a:pt x="1210" y="10"/>
                  </a:lnTo>
                  <a:lnTo>
                    <a:pt x="1245" y="7"/>
                  </a:lnTo>
                  <a:lnTo>
                    <a:pt x="1279" y="4"/>
                  </a:lnTo>
                  <a:lnTo>
                    <a:pt x="1315" y="2"/>
                  </a:lnTo>
                  <a:lnTo>
                    <a:pt x="1351" y="1"/>
                  </a:lnTo>
                  <a:lnTo>
                    <a:pt x="1387" y="0"/>
                  </a:lnTo>
                  <a:close/>
                  <a:moveTo>
                    <a:pt x="2327" y="446"/>
                  </a:moveTo>
                  <a:lnTo>
                    <a:pt x="2314" y="432"/>
                  </a:lnTo>
                  <a:lnTo>
                    <a:pt x="2319" y="447"/>
                  </a:lnTo>
                  <a:lnTo>
                    <a:pt x="2322" y="462"/>
                  </a:lnTo>
                  <a:lnTo>
                    <a:pt x="2325" y="477"/>
                  </a:lnTo>
                  <a:lnTo>
                    <a:pt x="2328" y="492"/>
                  </a:lnTo>
                  <a:lnTo>
                    <a:pt x="2352" y="511"/>
                  </a:lnTo>
                  <a:lnTo>
                    <a:pt x="2375" y="532"/>
                  </a:lnTo>
                  <a:lnTo>
                    <a:pt x="2398" y="553"/>
                  </a:lnTo>
                  <a:lnTo>
                    <a:pt x="2421" y="574"/>
                  </a:lnTo>
                  <a:lnTo>
                    <a:pt x="2443" y="596"/>
                  </a:lnTo>
                  <a:lnTo>
                    <a:pt x="2464" y="619"/>
                  </a:lnTo>
                  <a:lnTo>
                    <a:pt x="2484" y="642"/>
                  </a:lnTo>
                  <a:lnTo>
                    <a:pt x="2505" y="665"/>
                  </a:lnTo>
                  <a:lnTo>
                    <a:pt x="2486" y="636"/>
                  </a:lnTo>
                  <a:lnTo>
                    <a:pt x="2465" y="607"/>
                  </a:lnTo>
                  <a:lnTo>
                    <a:pt x="2444" y="578"/>
                  </a:lnTo>
                  <a:lnTo>
                    <a:pt x="2422" y="551"/>
                  </a:lnTo>
                  <a:lnTo>
                    <a:pt x="2399" y="523"/>
                  </a:lnTo>
                  <a:lnTo>
                    <a:pt x="2376" y="496"/>
                  </a:lnTo>
                  <a:lnTo>
                    <a:pt x="2352" y="470"/>
                  </a:lnTo>
                  <a:lnTo>
                    <a:pt x="2327" y="446"/>
                  </a:lnTo>
                  <a:close/>
                  <a:moveTo>
                    <a:pt x="2203" y="336"/>
                  </a:moveTo>
                  <a:lnTo>
                    <a:pt x="2181" y="320"/>
                  </a:lnTo>
                  <a:lnTo>
                    <a:pt x="2158" y="302"/>
                  </a:lnTo>
                  <a:lnTo>
                    <a:pt x="2134" y="284"/>
                  </a:lnTo>
                  <a:lnTo>
                    <a:pt x="2109" y="267"/>
                  </a:lnTo>
                  <a:lnTo>
                    <a:pt x="2084" y="250"/>
                  </a:lnTo>
                  <a:lnTo>
                    <a:pt x="2058" y="235"/>
                  </a:lnTo>
                  <a:lnTo>
                    <a:pt x="2033" y="222"/>
                  </a:lnTo>
                  <a:lnTo>
                    <a:pt x="2008" y="212"/>
                  </a:lnTo>
                  <a:lnTo>
                    <a:pt x="2018" y="223"/>
                  </a:lnTo>
                  <a:lnTo>
                    <a:pt x="2029" y="237"/>
                  </a:lnTo>
                  <a:lnTo>
                    <a:pt x="2039" y="251"/>
                  </a:lnTo>
                  <a:lnTo>
                    <a:pt x="2048" y="265"/>
                  </a:lnTo>
                  <a:lnTo>
                    <a:pt x="2055" y="280"/>
                  </a:lnTo>
                  <a:lnTo>
                    <a:pt x="2062" y="295"/>
                  </a:lnTo>
                  <a:lnTo>
                    <a:pt x="2067" y="310"/>
                  </a:lnTo>
                  <a:lnTo>
                    <a:pt x="2071" y="327"/>
                  </a:lnTo>
                  <a:lnTo>
                    <a:pt x="2097" y="340"/>
                  </a:lnTo>
                  <a:lnTo>
                    <a:pt x="2123" y="354"/>
                  </a:lnTo>
                  <a:lnTo>
                    <a:pt x="2148" y="369"/>
                  </a:lnTo>
                  <a:lnTo>
                    <a:pt x="2173" y="384"/>
                  </a:lnTo>
                  <a:lnTo>
                    <a:pt x="2199" y="400"/>
                  </a:lnTo>
                  <a:lnTo>
                    <a:pt x="2224" y="416"/>
                  </a:lnTo>
                  <a:lnTo>
                    <a:pt x="2248" y="432"/>
                  </a:lnTo>
                  <a:lnTo>
                    <a:pt x="2271" y="449"/>
                  </a:lnTo>
                  <a:lnTo>
                    <a:pt x="2266" y="434"/>
                  </a:lnTo>
                  <a:lnTo>
                    <a:pt x="2259" y="418"/>
                  </a:lnTo>
                  <a:lnTo>
                    <a:pt x="2252" y="403"/>
                  </a:lnTo>
                  <a:lnTo>
                    <a:pt x="2244" y="389"/>
                  </a:lnTo>
                  <a:lnTo>
                    <a:pt x="2234" y="375"/>
                  </a:lnTo>
                  <a:lnTo>
                    <a:pt x="2224" y="362"/>
                  </a:lnTo>
                  <a:lnTo>
                    <a:pt x="2214" y="349"/>
                  </a:lnTo>
                  <a:lnTo>
                    <a:pt x="2203" y="336"/>
                  </a:lnTo>
                  <a:close/>
                  <a:moveTo>
                    <a:pt x="740" y="223"/>
                  </a:moveTo>
                  <a:lnTo>
                    <a:pt x="702" y="244"/>
                  </a:lnTo>
                  <a:lnTo>
                    <a:pt x="663" y="266"/>
                  </a:lnTo>
                  <a:lnTo>
                    <a:pt x="645" y="278"/>
                  </a:lnTo>
                  <a:lnTo>
                    <a:pt x="625" y="290"/>
                  </a:lnTo>
                  <a:lnTo>
                    <a:pt x="607" y="303"/>
                  </a:lnTo>
                  <a:lnTo>
                    <a:pt x="589" y="316"/>
                  </a:lnTo>
                  <a:lnTo>
                    <a:pt x="572" y="329"/>
                  </a:lnTo>
                  <a:lnTo>
                    <a:pt x="556" y="344"/>
                  </a:lnTo>
                  <a:lnTo>
                    <a:pt x="541" y="359"/>
                  </a:lnTo>
                  <a:lnTo>
                    <a:pt x="526" y="377"/>
                  </a:lnTo>
                  <a:lnTo>
                    <a:pt x="513" y="394"/>
                  </a:lnTo>
                  <a:lnTo>
                    <a:pt x="503" y="412"/>
                  </a:lnTo>
                  <a:lnTo>
                    <a:pt x="493" y="432"/>
                  </a:lnTo>
                  <a:lnTo>
                    <a:pt x="486" y="453"/>
                  </a:lnTo>
                  <a:lnTo>
                    <a:pt x="509" y="435"/>
                  </a:lnTo>
                  <a:lnTo>
                    <a:pt x="534" y="419"/>
                  </a:lnTo>
                  <a:lnTo>
                    <a:pt x="558" y="402"/>
                  </a:lnTo>
                  <a:lnTo>
                    <a:pt x="584" y="387"/>
                  </a:lnTo>
                  <a:lnTo>
                    <a:pt x="609" y="371"/>
                  </a:lnTo>
                  <a:lnTo>
                    <a:pt x="634" y="356"/>
                  </a:lnTo>
                  <a:lnTo>
                    <a:pt x="660" y="342"/>
                  </a:lnTo>
                  <a:lnTo>
                    <a:pt x="686" y="328"/>
                  </a:lnTo>
                  <a:lnTo>
                    <a:pt x="690" y="313"/>
                  </a:lnTo>
                  <a:lnTo>
                    <a:pt x="694" y="299"/>
                  </a:lnTo>
                  <a:lnTo>
                    <a:pt x="700" y="286"/>
                  </a:lnTo>
                  <a:lnTo>
                    <a:pt x="707" y="272"/>
                  </a:lnTo>
                  <a:lnTo>
                    <a:pt x="714" y="259"/>
                  </a:lnTo>
                  <a:lnTo>
                    <a:pt x="722" y="246"/>
                  </a:lnTo>
                  <a:lnTo>
                    <a:pt x="731" y="235"/>
                  </a:lnTo>
                  <a:lnTo>
                    <a:pt x="740" y="223"/>
                  </a:lnTo>
                  <a:close/>
                  <a:moveTo>
                    <a:pt x="439" y="453"/>
                  </a:moveTo>
                  <a:lnTo>
                    <a:pt x="400" y="493"/>
                  </a:lnTo>
                  <a:lnTo>
                    <a:pt x="364" y="534"/>
                  </a:lnTo>
                  <a:lnTo>
                    <a:pt x="346" y="555"/>
                  </a:lnTo>
                  <a:lnTo>
                    <a:pt x="329" y="577"/>
                  </a:lnTo>
                  <a:lnTo>
                    <a:pt x="312" y="599"/>
                  </a:lnTo>
                  <a:lnTo>
                    <a:pt x="296" y="622"/>
                  </a:lnTo>
                  <a:lnTo>
                    <a:pt x="328" y="589"/>
                  </a:lnTo>
                  <a:lnTo>
                    <a:pt x="361" y="556"/>
                  </a:lnTo>
                  <a:lnTo>
                    <a:pt x="395" y="525"/>
                  </a:lnTo>
                  <a:lnTo>
                    <a:pt x="429" y="496"/>
                  </a:lnTo>
                  <a:lnTo>
                    <a:pt x="432" y="485"/>
                  </a:lnTo>
                  <a:lnTo>
                    <a:pt x="433" y="475"/>
                  </a:lnTo>
                  <a:lnTo>
                    <a:pt x="435" y="463"/>
                  </a:lnTo>
                  <a:lnTo>
                    <a:pt x="439" y="453"/>
                  </a:lnTo>
                  <a:close/>
                  <a:moveTo>
                    <a:pt x="57" y="1450"/>
                  </a:moveTo>
                  <a:lnTo>
                    <a:pt x="65" y="1478"/>
                  </a:lnTo>
                  <a:lnTo>
                    <a:pt x="74" y="1506"/>
                  </a:lnTo>
                  <a:lnTo>
                    <a:pt x="87" y="1531"/>
                  </a:lnTo>
                  <a:lnTo>
                    <a:pt x="100" y="1556"/>
                  </a:lnTo>
                  <a:lnTo>
                    <a:pt x="115" y="1581"/>
                  </a:lnTo>
                  <a:lnTo>
                    <a:pt x="131" y="1605"/>
                  </a:lnTo>
                  <a:lnTo>
                    <a:pt x="149" y="1627"/>
                  </a:lnTo>
                  <a:lnTo>
                    <a:pt x="168" y="1649"/>
                  </a:lnTo>
                  <a:lnTo>
                    <a:pt x="171" y="1620"/>
                  </a:lnTo>
                  <a:lnTo>
                    <a:pt x="175" y="1592"/>
                  </a:lnTo>
                  <a:lnTo>
                    <a:pt x="179" y="1563"/>
                  </a:lnTo>
                  <a:lnTo>
                    <a:pt x="184" y="1536"/>
                  </a:lnTo>
                  <a:lnTo>
                    <a:pt x="190" y="1508"/>
                  </a:lnTo>
                  <a:lnTo>
                    <a:pt x="195" y="1480"/>
                  </a:lnTo>
                  <a:lnTo>
                    <a:pt x="202" y="1453"/>
                  </a:lnTo>
                  <a:lnTo>
                    <a:pt x="210" y="1425"/>
                  </a:lnTo>
                  <a:lnTo>
                    <a:pt x="227" y="1371"/>
                  </a:lnTo>
                  <a:lnTo>
                    <a:pt x="245" y="1317"/>
                  </a:lnTo>
                  <a:lnTo>
                    <a:pt x="266" y="1264"/>
                  </a:lnTo>
                  <a:lnTo>
                    <a:pt x="288" y="1211"/>
                  </a:lnTo>
                  <a:lnTo>
                    <a:pt x="273" y="1197"/>
                  </a:lnTo>
                  <a:lnTo>
                    <a:pt x="259" y="1182"/>
                  </a:lnTo>
                  <a:lnTo>
                    <a:pt x="246" y="1167"/>
                  </a:lnTo>
                  <a:lnTo>
                    <a:pt x="233" y="1151"/>
                  </a:lnTo>
                  <a:lnTo>
                    <a:pt x="222" y="1135"/>
                  </a:lnTo>
                  <a:lnTo>
                    <a:pt x="210" y="1119"/>
                  </a:lnTo>
                  <a:lnTo>
                    <a:pt x="199" y="1101"/>
                  </a:lnTo>
                  <a:lnTo>
                    <a:pt x="190" y="1084"/>
                  </a:lnTo>
                  <a:lnTo>
                    <a:pt x="180" y="1067"/>
                  </a:lnTo>
                  <a:lnTo>
                    <a:pt x="171" y="1048"/>
                  </a:lnTo>
                  <a:lnTo>
                    <a:pt x="163" y="1030"/>
                  </a:lnTo>
                  <a:lnTo>
                    <a:pt x="156" y="1011"/>
                  </a:lnTo>
                  <a:lnTo>
                    <a:pt x="151" y="992"/>
                  </a:lnTo>
                  <a:lnTo>
                    <a:pt x="145" y="972"/>
                  </a:lnTo>
                  <a:lnTo>
                    <a:pt x="141" y="953"/>
                  </a:lnTo>
                  <a:lnTo>
                    <a:pt x="138" y="933"/>
                  </a:lnTo>
                  <a:lnTo>
                    <a:pt x="125" y="963"/>
                  </a:lnTo>
                  <a:lnTo>
                    <a:pt x="114" y="993"/>
                  </a:lnTo>
                  <a:lnTo>
                    <a:pt x="103" y="1024"/>
                  </a:lnTo>
                  <a:lnTo>
                    <a:pt x="94" y="1056"/>
                  </a:lnTo>
                  <a:lnTo>
                    <a:pt x="86" y="1089"/>
                  </a:lnTo>
                  <a:lnTo>
                    <a:pt x="79" y="1121"/>
                  </a:lnTo>
                  <a:lnTo>
                    <a:pt x="72" y="1154"/>
                  </a:lnTo>
                  <a:lnTo>
                    <a:pt x="68" y="1187"/>
                  </a:lnTo>
                  <a:lnTo>
                    <a:pt x="63" y="1220"/>
                  </a:lnTo>
                  <a:lnTo>
                    <a:pt x="59" y="1253"/>
                  </a:lnTo>
                  <a:lnTo>
                    <a:pt x="57" y="1287"/>
                  </a:lnTo>
                  <a:lnTo>
                    <a:pt x="56" y="1320"/>
                  </a:lnTo>
                  <a:lnTo>
                    <a:pt x="55" y="1354"/>
                  </a:lnTo>
                  <a:lnTo>
                    <a:pt x="55" y="1386"/>
                  </a:lnTo>
                  <a:lnTo>
                    <a:pt x="55" y="1418"/>
                  </a:lnTo>
                  <a:lnTo>
                    <a:pt x="57" y="1450"/>
                  </a:lnTo>
                  <a:close/>
                  <a:moveTo>
                    <a:pt x="71" y="1586"/>
                  </a:moveTo>
                  <a:lnTo>
                    <a:pt x="79" y="1636"/>
                  </a:lnTo>
                  <a:lnTo>
                    <a:pt x="91" y="1685"/>
                  </a:lnTo>
                  <a:lnTo>
                    <a:pt x="102" y="1734"/>
                  </a:lnTo>
                  <a:lnTo>
                    <a:pt x="117" y="1781"/>
                  </a:lnTo>
                  <a:lnTo>
                    <a:pt x="133" y="1828"/>
                  </a:lnTo>
                  <a:lnTo>
                    <a:pt x="151" y="1875"/>
                  </a:lnTo>
                  <a:lnTo>
                    <a:pt x="170" y="1922"/>
                  </a:lnTo>
                  <a:lnTo>
                    <a:pt x="192" y="1967"/>
                  </a:lnTo>
                  <a:lnTo>
                    <a:pt x="184" y="1934"/>
                  </a:lnTo>
                  <a:lnTo>
                    <a:pt x="178" y="1901"/>
                  </a:lnTo>
                  <a:lnTo>
                    <a:pt x="172" y="1869"/>
                  </a:lnTo>
                  <a:lnTo>
                    <a:pt x="169" y="1835"/>
                  </a:lnTo>
                  <a:lnTo>
                    <a:pt x="165" y="1802"/>
                  </a:lnTo>
                  <a:lnTo>
                    <a:pt x="164" y="1768"/>
                  </a:lnTo>
                  <a:lnTo>
                    <a:pt x="164" y="1735"/>
                  </a:lnTo>
                  <a:lnTo>
                    <a:pt x="164" y="1702"/>
                  </a:lnTo>
                  <a:lnTo>
                    <a:pt x="139" y="1675"/>
                  </a:lnTo>
                  <a:lnTo>
                    <a:pt x="114" y="1647"/>
                  </a:lnTo>
                  <a:lnTo>
                    <a:pt x="102" y="1632"/>
                  </a:lnTo>
                  <a:lnTo>
                    <a:pt x="92" y="1617"/>
                  </a:lnTo>
                  <a:lnTo>
                    <a:pt x="80" y="1602"/>
                  </a:lnTo>
                  <a:lnTo>
                    <a:pt x="71" y="1586"/>
                  </a:lnTo>
                  <a:close/>
                  <a:moveTo>
                    <a:pt x="965" y="2638"/>
                  </a:moveTo>
                  <a:lnTo>
                    <a:pt x="1016" y="2654"/>
                  </a:lnTo>
                  <a:lnTo>
                    <a:pt x="1065" y="2668"/>
                  </a:lnTo>
                  <a:lnTo>
                    <a:pt x="1117" y="2680"/>
                  </a:lnTo>
                  <a:lnTo>
                    <a:pt x="1168" y="2689"/>
                  </a:lnTo>
                  <a:lnTo>
                    <a:pt x="1220" y="2696"/>
                  </a:lnTo>
                  <a:lnTo>
                    <a:pt x="1271" y="2702"/>
                  </a:lnTo>
                  <a:lnTo>
                    <a:pt x="1323" y="2705"/>
                  </a:lnTo>
                  <a:lnTo>
                    <a:pt x="1375" y="2706"/>
                  </a:lnTo>
                  <a:lnTo>
                    <a:pt x="1375" y="2703"/>
                  </a:lnTo>
                  <a:lnTo>
                    <a:pt x="1324" y="2700"/>
                  </a:lnTo>
                  <a:lnTo>
                    <a:pt x="1273" y="2697"/>
                  </a:lnTo>
                  <a:lnTo>
                    <a:pt x="1222" y="2692"/>
                  </a:lnTo>
                  <a:lnTo>
                    <a:pt x="1171" y="2685"/>
                  </a:lnTo>
                  <a:lnTo>
                    <a:pt x="1120" y="2676"/>
                  </a:lnTo>
                  <a:lnTo>
                    <a:pt x="1070" y="2666"/>
                  </a:lnTo>
                  <a:lnTo>
                    <a:pt x="1020" y="2654"/>
                  </a:lnTo>
                  <a:lnTo>
                    <a:pt x="971" y="2640"/>
                  </a:lnTo>
                  <a:lnTo>
                    <a:pt x="971" y="2640"/>
                  </a:lnTo>
                  <a:lnTo>
                    <a:pt x="965" y="2638"/>
                  </a:lnTo>
                  <a:close/>
                  <a:moveTo>
                    <a:pt x="1414" y="2706"/>
                  </a:moveTo>
                  <a:lnTo>
                    <a:pt x="1437" y="2706"/>
                  </a:lnTo>
                  <a:lnTo>
                    <a:pt x="1460" y="2705"/>
                  </a:lnTo>
                  <a:lnTo>
                    <a:pt x="1483" y="2703"/>
                  </a:lnTo>
                  <a:lnTo>
                    <a:pt x="1505" y="2702"/>
                  </a:lnTo>
                  <a:lnTo>
                    <a:pt x="1528" y="2699"/>
                  </a:lnTo>
                  <a:lnTo>
                    <a:pt x="1551" y="2697"/>
                  </a:lnTo>
                  <a:lnTo>
                    <a:pt x="1573" y="2693"/>
                  </a:lnTo>
                  <a:lnTo>
                    <a:pt x="1595" y="2690"/>
                  </a:lnTo>
                  <a:lnTo>
                    <a:pt x="1573" y="2693"/>
                  </a:lnTo>
                  <a:lnTo>
                    <a:pt x="1550" y="2696"/>
                  </a:lnTo>
                  <a:lnTo>
                    <a:pt x="1527" y="2698"/>
                  </a:lnTo>
                  <a:lnTo>
                    <a:pt x="1505" y="2699"/>
                  </a:lnTo>
                  <a:lnTo>
                    <a:pt x="1482" y="2700"/>
                  </a:lnTo>
                  <a:lnTo>
                    <a:pt x="1459" y="2702"/>
                  </a:lnTo>
                  <a:lnTo>
                    <a:pt x="1437" y="2703"/>
                  </a:lnTo>
                  <a:lnTo>
                    <a:pt x="1414" y="2703"/>
                  </a:lnTo>
                  <a:lnTo>
                    <a:pt x="1414" y="2706"/>
                  </a:lnTo>
                  <a:close/>
                  <a:moveTo>
                    <a:pt x="2567" y="1991"/>
                  </a:moveTo>
                  <a:lnTo>
                    <a:pt x="2580" y="1968"/>
                  </a:lnTo>
                  <a:lnTo>
                    <a:pt x="2593" y="1942"/>
                  </a:lnTo>
                  <a:lnTo>
                    <a:pt x="2607" y="1916"/>
                  </a:lnTo>
                  <a:lnTo>
                    <a:pt x="2619" y="1888"/>
                  </a:lnTo>
                  <a:lnTo>
                    <a:pt x="2632" y="1861"/>
                  </a:lnTo>
                  <a:lnTo>
                    <a:pt x="2642" y="1833"/>
                  </a:lnTo>
                  <a:lnTo>
                    <a:pt x="2647" y="1819"/>
                  </a:lnTo>
                  <a:lnTo>
                    <a:pt x="2650" y="1806"/>
                  </a:lnTo>
                  <a:lnTo>
                    <a:pt x="2653" y="1794"/>
                  </a:lnTo>
                  <a:lnTo>
                    <a:pt x="2655" y="1781"/>
                  </a:lnTo>
                  <a:lnTo>
                    <a:pt x="2655" y="1781"/>
                  </a:lnTo>
                  <a:lnTo>
                    <a:pt x="2655" y="1781"/>
                  </a:lnTo>
                  <a:lnTo>
                    <a:pt x="2655" y="1781"/>
                  </a:lnTo>
                  <a:lnTo>
                    <a:pt x="2655" y="1780"/>
                  </a:lnTo>
                  <a:lnTo>
                    <a:pt x="2655" y="1780"/>
                  </a:lnTo>
                  <a:lnTo>
                    <a:pt x="2655" y="1780"/>
                  </a:lnTo>
                  <a:lnTo>
                    <a:pt x="2656" y="1770"/>
                  </a:lnTo>
                  <a:lnTo>
                    <a:pt x="2658" y="1770"/>
                  </a:lnTo>
                  <a:lnTo>
                    <a:pt x="2666" y="1743"/>
                  </a:lnTo>
                  <a:lnTo>
                    <a:pt x="2675" y="1717"/>
                  </a:lnTo>
                  <a:lnTo>
                    <a:pt x="2681" y="1689"/>
                  </a:lnTo>
                  <a:lnTo>
                    <a:pt x="2687" y="1662"/>
                  </a:lnTo>
                  <a:lnTo>
                    <a:pt x="2693" y="1635"/>
                  </a:lnTo>
                  <a:lnTo>
                    <a:pt x="2698" y="1608"/>
                  </a:lnTo>
                  <a:lnTo>
                    <a:pt x="2702" y="1581"/>
                  </a:lnTo>
                  <a:lnTo>
                    <a:pt x="2706" y="1553"/>
                  </a:lnTo>
                  <a:lnTo>
                    <a:pt x="2695" y="1572"/>
                  </a:lnTo>
                  <a:lnTo>
                    <a:pt x="2683" y="1592"/>
                  </a:lnTo>
                  <a:lnTo>
                    <a:pt x="2670" y="1611"/>
                  </a:lnTo>
                  <a:lnTo>
                    <a:pt x="2656" y="1629"/>
                  </a:lnTo>
                  <a:lnTo>
                    <a:pt x="2642" y="1646"/>
                  </a:lnTo>
                  <a:lnTo>
                    <a:pt x="2627" y="1662"/>
                  </a:lnTo>
                  <a:lnTo>
                    <a:pt x="2611" y="1678"/>
                  </a:lnTo>
                  <a:lnTo>
                    <a:pt x="2595" y="1695"/>
                  </a:lnTo>
                  <a:lnTo>
                    <a:pt x="2596" y="1734"/>
                  </a:lnTo>
                  <a:lnTo>
                    <a:pt x="2596" y="1774"/>
                  </a:lnTo>
                  <a:lnTo>
                    <a:pt x="2594" y="1813"/>
                  </a:lnTo>
                  <a:lnTo>
                    <a:pt x="2590" y="1852"/>
                  </a:lnTo>
                  <a:lnTo>
                    <a:pt x="2586" y="1892"/>
                  </a:lnTo>
                  <a:lnTo>
                    <a:pt x="2579" y="1931"/>
                  </a:lnTo>
                  <a:lnTo>
                    <a:pt x="2570" y="1970"/>
                  </a:lnTo>
                  <a:lnTo>
                    <a:pt x="2558" y="2008"/>
                  </a:lnTo>
                  <a:lnTo>
                    <a:pt x="2563" y="1998"/>
                  </a:lnTo>
                  <a:lnTo>
                    <a:pt x="2567" y="1991"/>
                  </a:lnTo>
                  <a:close/>
                  <a:moveTo>
                    <a:pt x="2717" y="1381"/>
                  </a:moveTo>
                  <a:lnTo>
                    <a:pt x="2717" y="1351"/>
                  </a:lnTo>
                  <a:lnTo>
                    <a:pt x="2716" y="1321"/>
                  </a:lnTo>
                  <a:lnTo>
                    <a:pt x="2715" y="1293"/>
                  </a:lnTo>
                  <a:lnTo>
                    <a:pt x="2713" y="1264"/>
                  </a:lnTo>
                  <a:lnTo>
                    <a:pt x="2709" y="1235"/>
                  </a:lnTo>
                  <a:lnTo>
                    <a:pt x="2706" y="1206"/>
                  </a:lnTo>
                  <a:lnTo>
                    <a:pt x="2701" y="1177"/>
                  </a:lnTo>
                  <a:lnTo>
                    <a:pt x="2695" y="1149"/>
                  </a:lnTo>
                  <a:lnTo>
                    <a:pt x="2690" y="1120"/>
                  </a:lnTo>
                  <a:lnTo>
                    <a:pt x="2683" y="1092"/>
                  </a:lnTo>
                  <a:lnTo>
                    <a:pt x="2676" y="1064"/>
                  </a:lnTo>
                  <a:lnTo>
                    <a:pt x="2666" y="1037"/>
                  </a:lnTo>
                  <a:lnTo>
                    <a:pt x="2657" y="1009"/>
                  </a:lnTo>
                  <a:lnTo>
                    <a:pt x="2648" y="981"/>
                  </a:lnTo>
                  <a:lnTo>
                    <a:pt x="2637" y="954"/>
                  </a:lnTo>
                  <a:lnTo>
                    <a:pt x="2625" y="926"/>
                  </a:lnTo>
                  <a:lnTo>
                    <a:pt x="2622" y="947"/>
                  </a:lnTo>
                  <a:lnTo>
                    <a:pt x="2617" y="968"/>
                  </a:lnTo>
                  <a:lnTo>
                    <a:pt x="2612" y="988"/>
                  </a:lnTo>
                  <a:lnTo>
                    <a:pt x="2605" y="1008"/>
                  </a:lnTo>
                  <a:lnTo>
                    <a:pt x="2599" y="1028"/>
                  </a:lnTo>
                  <a:lnTo>
                    <a:pt x="2590" y="1046"/>
                  </a:lnTo>
                  <a:lnTo>
                    <a:pt x="2582" y="1064"/>
                  </a:lnTo>
                  <a:lnTo>
                    <a:pt x="2572" y="1083"/>
                  </a:lnTo>
                  <a:lnTo>
                    <a:pt x="2563" y="1101"/>
                  </a:lnTo>
                  <a:lnTo>
                    <a:pt x="2551" y="1119"/>
                  </a:lnTo>
                  <a:lnTo>
                    <a:pt x="2540" y="1136"/>
                  </a:lnTo>
                  <a:lnTo>
                    <a:pt x="2527" y="1152"/>
                  </a:lnTo>
                  <a:lnTo>
                    <a:pt x="2514" y="1168"/>
                  </a:lnTo>
                  <a:lnTo>
                    <a:pt x="2501" y="1184"/>
                  </a:lnTo>
                  <a:lnTo>
                    <a:pt x="2487" y="1199"/>
                  </a:lnTo>
                  <a:lnTo>
                    <a:pt x="2472" y="1214"/>
                  </a:lnTo>
                  <a:lnTo>
                    <a:pt x="2494" y="1266"/>
                  </a:lnTo>
                  <a:lnTo>
                    <a:pt x="2514" y="1318"/>
                  </a:lnTo>
                  <a:lnTo>
                    <a:pt x="2532" y="1371"/>
                  </a:lnTo>
                  <a:lnTo>
                    <a:pt x="2548" y="1424"/>
                  </a:lnTo>
                  <a:lnTo>
                    <a:pt x="2563" y="1478"/>
                  </a:lnTo>
                  <a:lnTo>
                    <a:pt x="2574" y="1532"/>
                  </a:lnTo>
                  <a:lnTo>
                    <a:pt x="2580" y="1560"/>
                  </a:lnTo>
                  <a:lnTo>
                    <a:pt x="2584" y="1587"/>
                  </a:lnTo>
                  <a:lnTo>
                    <a:pt x="2588" y="1615"/>
                  </a:lnTo>
                  <a:lnTo>
                    <a:pt x="2590" y="1643"/>
                  </a:lnTo>
                  <a:lnTo>
                    <a:pt x="2603" y="1629"/>
                  </a:lnTo>
                  <a:lnTo>
                    <a:pt x="2616" y="1615"/>
                  </a:lnTo>
                  <a:lnTo>
                    <a:pt x="2627" y="1600"/>
                  </a:lnTo>
                  <a:lnTo>
                    <a:pt x="2639" y="1585"/>
                  </a:lnTo>
                  <a:lnTo>
                    <a:pt x="2649" y="1570"/>
                  </a:lnTo>
                  <a:lnTo>
                    <a:pt x="2658" y="1554"/>
                  </a:lnTo>
                  <a:lnTo>
                    <a:pt x="2668" y="1538"/>
                  </a:lnTo>
                  <a:lnTo>
                    <a:pt x="2677" y="1522"/>
                  </a:lnTo>
                  <a:lnTo>
                    <a:pt x="2684" y="1506"/>
                  </a:lnTo>
                  <a:lnTo>
                    <a:pt x="2692" y="1488"/>
                  </a:lnTo>
                  <a:lnTo>
                    <a:pt x="2698" y="1471"/>
                  </a:lnTo>
                  <a:lnTo>
                    <a:pt x="2703" y="1454"/>
                  </a:lnTo>
                  <a:lnTo>
                    <a:pt x="2708" y="1437"/>
                  </a:lnTo>
                  <a:lnTo>
                    <a:pt x="2711" y="1418"/>
                  </a:lnTo>
                  <a:lnTo>
                    <a:pt x="2715" y="1400"/>
                  </a:lnTo>
                  <a:lnTo>
                    <a:pt x="2717" y="1381"/>
                  </a:lnTo>
                  <a:close/>
                  <a:moveTo>
                    <a:pt x="1466" y="134"/>
                  </a:moveTo>
                  <a:lnTo>
                    <a:pt x="1474" y="135"/>
                  </a:lnTo>
                  <a:lnTo>
                    <a:pt x="1493" y="134"/>
                  </a:lnTo>
                  <a:lnTo>
                    <a:pt x="1516" y="131"/>
                  </a:lnTo>
                  <a:lnTo>
                    <a:pt x="1542" y="128"/>
                  </a:lnTo>
                  <a:lnTo>
                    <a:pt x="1594" y="122"/>
                  </a:lnTo>
                  <a:lnTo>
                    <a:pt x="1626" y="119"/>
                  </a:lnTo>
                  <a:lnTo>
                    <a:pt x="1616" y="113"/>
                  </a:lnTo>
                  <a:lnTo>
                    <a:pt x="1605" y="108"/>
                  </a:lnTo>
                  <a:lnTo>
                    <a:pt x="1595" y="105"/>
                  </a:lnTo>
                  <a:lnTo>
                    <a:pt x="1585" y="101"/>
                  </a:lnTo>
                  <a:lnTo>
                    <a:pt x="1574" y="99"/>
                  </a:lnTo>
                  <a:lnTo>
                    <a:pt x="1564" y="98"/>
                  </a:lnTo>
                  <a:lnTo>
                    <a:pt x="1554" y="97"/>
                  </a:lnTo>
                  <a:lnTo>
                    <a:pt x="1543" y="97"/>
                  </a:lnTo>
                  <a:lnTo>
                    <a:pt x="1533" y="98"/>
                  </a:lnTo>
                  <a:lnTo>
                    <a:pt x="1523" y="100"/>
                  </a:lnTo>
                  <a:lnTo>
                    <a:pt x="1513" y="104"/>
                  </a:lnTo>
                  <a:lnTo>
                    <a:pt x="1503" y="107"/>
                  </a:lnTo>
                  <a:lnTo>
                    <a:pt x="1494" y="112"/>
                  </a:lnTo>
                  <a:lnTo>
                    <a:pt x="1483" y="119"/>
                  </a:lnTo>
                  <a:lnTo>
                    <a:pt x="1474" y="125"/>
                  </a:lnTo>
                  <a:lnTo>
                    <a:pt x="1466" y="134"/>
                  </a:lnTo>
                  <a:close/>
                  <a:moveTo>
                    <a:pt x="1669" y="98"/>
                  </a:moveTo>
                  <a:lnTo>
                    <a:pt x="1683" y="106"/>
                  </a:lnTo>
                  <a:lnTo>
                    <a:pt x="1696" y="112"/>
                  </a:lnTo>
                  <a:lnTo>
                    <a:pt x="1710" y="115"/>
                  </a:lnTo>
                  <a:lnTo>
                    <a:pt x="1724" y="119"/>
                  </a:lnTo>
                  <a:lnTo>
                    <a:pt x="1753" y="121"/>
                  </a:lnTo>
                  <a:lnTo>
                    <a:pt x="1784" y="123"/>
                  </a:lnTo>
                  <a:lnTo>
                    <a:pt x="1755" y="116"/>
                  </a:lnTo>
                  <a:lnTo>
                    <a:pt x="1726" y="109"/>
                  </a:lnTo>
                  <a:lnTo>
                    <a:pt x="1698" y="104"/>
                  </a:lnTo>
                  <a:lnTo>
                    <a:pt x="1669" y="98"/>
                  </a:lnTo>
                  <a:close/>
                  <a:moveTo>
                    <a:pt x="1563" y="161"/>
                  </a:moveTo>
                  <a:lnTo>
                    <a:pt x="1600" y="166"/>
                  </a:lnTo>
                  <a:lnTo>
                    <a:pt x="1635" y="172"/>
                  </a:lnTo>
                  <a:lnTo>
                    <a:pt x="1671" y="180"/>
                  </a:lnTo>
                  <a:lnTo>
                    <a:pt x="1707" y="188"/>
                  </a:lnTo>
                  <a:lnTo>
                    <a:pt x="1701" y="178"/>
                  </a:lnTo>
                  <a:lnTo>
                    <a:pt x="1694" y="172"/>
                  </a:lnTo>
                  <a:lnTo>
                    <a:pt x="1687" y="165"/>
                  </a:lnTo>
                  <a:lnTo>
                    <a:pt x="1679" y="160"/>
                  </a:lnTo>
                  <a:lnTo>
                    <a:pt x="1671" y="157"/>
                  </a:lnTo>
                  <a:lnTo>
                    <a:pt x="1663" y="154"/>
                  </a:lnTo>
                  <a:lnTo>
                    <a:pt x="1654" y="153"/>
                  </a:lnTo>
                  <a:lnTo>
                    <a:pt x="1645" y="152"/>
                  </a:lnTo>
                  <a:lnTo>
                    <a:pt x="1604" y="155"/>
                  </a:lnTo>
                  <a:lnTo>
                    <a:pt x="1563" y="161"/>
                  </a:lnTo>
                  <a:close/>
                  <a:moveTo>
                    <a:pt x="1913" y="184"/>
                  </a:moveTo>
                  <a:lnTo>
                    <a:pt x="1891" y="180"/>
                  </a:lnTo>
                  <a:lnTo>
                    <a:pt x="1869" y="175"/>
                  </a:lnTo>
                  <a:lnTo>
                    <a:pt x="1846" y="170"/>
                  </a:lnTo>
                  <a:lnTo>
                    <a:pt x="1824" y="167"/>
                  </a:lnTo>
                  <a:lnTo>
                    <a:pt x="1802" y="165"/>
                  </a:lnTo>
                  <a:lnTo>
                    <a:pt x="1779" y="162"/>
                  </a:lnTo>
                  <a:lnTo>
                    <a:pt x="1756" y="160"/>
                  </a:lnTo>
                  <a:lnTo>
                    <a:pt x="1735" y="159"/>
                  </a:lnTo>
                  <a:lnTo>
                    <a:pt x="1740" y="168"/>
                  </a:lnTo>
                  <a:lnTo>
                    <a:pt x="1746" y="178"/>
                  </a:lnTo>
                  <a:lnTo>
                    <a:pt x="1751" y="190"/>
                  </a:lnTo>
                  <a:lnTo>
                    <a:pt x="1754" y="200"/>
                  </a:lnTo>
                  <a:lnTo>
                    <a:pt x="1789" y="211"/>
                  </a:lnTo>
                  <a:lnTo>
                    <a:pt x="1822" y="222"/>
                  </a:lnTo>
                  <a:lnTo>
                    <a:pt x="1857" y="234"/>
                  </a:lnTo>
                  <a:lnTo>
                    <a:pt x="1890" y="246"/>
                  </a:lnTo>
                  <a:lnTo>
                    <a:pt x="1925" y="259"/>
                  </a:lnTo>
                  <a:lnTo>
                    <a:pt x="1957" y="273"/>
                  </a:lnTo>
                  <a:lnTo>
                    <a:pt x="1990" y="288"/>
                  </a:lnTo>
                  <a:lnTo>
                    <a:pt x="2023" y="303"/>
                  </a:lnTo>
                  <a:lnTo>
                    <a:pt x="2014" y="284"/>
                  </a:lnTo>
                  <a:lnTo>
                    <a:pt x="2003" y="267"/>
                  </a:lnTo>
                  <a:lnTo>
                    <a:pt x="1990" y="251"/>
                  </a:lnTo>
                  <a:lnTo>
                    <a:pt x="1976" y="236"/>
                  </a:lnTo>
                  <a:lnTo>
                    <a:pt x="1963" y="221"/>
                  </a:lnTo>
                  <a:lnTo>
                    <a:pt x="1946" y="208"/>
                  </a:lnTo>
                  <a:lnTo>
                    <a:pt x="1930" y="196"/>
                  </a:lnTo>
                  <a:lnTo>
                    <a:pt x="1913" y="184"/>
                  </a:lnTo>
                  <a:close/>
                  <a:moveTo>
                    <a:pt x="1520" y="197"/>
                  </a:moveTo>
                  <a:lnTo>
                    <a:pt x="1521" y="199"/>
                  </a:lnTo>
                  <a:lnTo>
                    <a:pt x="1521" y="203"/>
                  </a:lnTo>
                  <a:lnTo>
                    <a:pt x="1543" y="212"/>
                  </a:lnTo>
                  <a:lnTo>
                    <a:pt x="1566" y="221"/>
                  </a:lnTo>
                  <a:lnTo>
                    <a:pt x="1588" y="231"/>
                  </a:lnTo>
                  <a:lnTo>
                    <a:pt x="1610" y="242"/>
                  </a:lnTo>
                  <a:lnTo>
                    <a:pt x="1652" y="264"/>
                  </a:lnTo>
                  <a:lnTo>
                    <a:pt x="1693" y="289"/>
                  </a:lnTo>
                  <a:lnTo>
                    <a:pt x="1699" y="282"/>
                  </a:lnTo>
                  <a:lnTo>
                    <a:pt x="1703" y="276"/>
                  </a:lnTo>
                  <a:lnTo>
                    <a:pt x="1707" y="269"/>
                  </a:lnTo>
                  <a:lnTo>
                    <a:pt x="1710" y="261"/>
                  </a:lnTo>
                  <a:lnTo>
                    <a:pt x="1714" y="254"/>
                  </a:lnTo>
                  <a:lnTo>
                    <a:pt x="1716" y="248"/>
                  </a:lnTo>
                  <a:lnTo>
                    <a:pt x="1717" y="240"/>
                  </a:lnTo>
                  <a:lnTo>
                    <a:pt x="1718" y="231"/>
                  </a:lnTo>
                  <a:lnTo>
                    <a:pt x="1694" y="225"/>
                  </a:lnTo>
                  <a:lnTo>
                    <a:pt x="1670" y="219"/>
                  </a:lnTo>
                  <a:lnTo>
                    <a:pt x="1645" y="213"/>
                  </a:lnTo>
                  <a:lnTo>
                    <a:pt x="1620" y="208"/>
                  </a:lnTo>
                  <a:lnTo>
                    <a:pt x="1595" y="204"/>
                  </a:lnTo>
                  <a:lnTo>
                    <a:pt x="1571" y="200"/>
                  </a:lnTo>
                  <a:lnTo>
                    <a:pt x="1546" y="198"/>
                  </a:lnTo>
                  <a:lnTo>
                    <a:pt x="1520" y="197"/>
                  </a:lnTo>
                  <a:close/>
                  <a:moveTo>
                    <a:pt x="2590" y="858"/>
                  </a:moveTo>
                  <a:lnTo>
                    <a:pt x="2578" y="836"/>
                  </a:lnTo>
                  <a:lnTo>
                    <a:pt x="2565" y="813"/>
                  </a:lnTo>
                  <a:lnTo>
                    <a:pt x="2551" y="793"/>
                  </a:lnTo>
                  <a:lnTo>
                    <a:pt x="2536" y="771"/>
                  </a:lnTo>
                  <a:lnTo>
                    <a:pt x="2521" y="750"/>
                  </a:lnTo>
                  <a:lnTo>
                    <a:pt x="2506" y="729"/>
                  </a:lnTo>
                  <a:lnTo>
                    <a:pt x="2491" y="710"/>
                  </a:lnTo>
                  <a:lnTo>
                    <a:pt x="2475" y="690"/>
                  </a:lnTo>
                  <a:lnTo>
                    <a:pt x="2441" y="651"/>
                  </a:lnTo>
                  <a:lnTo>
                    <a:pt x="2406" y="614"/>
                  </a:lnTo>
                  <a:lnTo>
                    <a:pt x="2369" y="578"/>
                  </a:lnTo>
                  <a:lnTo>
                    <a:pt x="2330" y="545"/>
                  </a:lnTo>
                  <a:lnTo>
                    <a:pt x="2329" y="562"/>
                  </a:lnTo>
                  <a:lnTo>
                    <a:pt x="2327" y="578"/>
                  </a:lnTo>
                  <a:lnTo>
                    <a:pt x="2323" y="594"/>
                  </a:lnTo>
                  <a:lnTo>
                    <a:pt x="2320" y="610"/>
                  </a:lnTo>
                  <a:lnTo>
                    <a:pt x="2314" y="627"/>
                  </a:lnTo>
                  <a:lnTo>
                    <a:pt x="2308" y="642"/>
                  </a:lnTo>
                  <a:lnTo>
                    <a:pt x="2301" y="658"/>
                  </a:lnTo>
                  <a:lnTo>
                    <a:pt x="2293" y="672"/>
                  </a:lnTo>
                  <a:lnTo>
                    <a:pt x="2285" y="687"/>
                  </a:lnTo>
                  <a:lnTo>
                    <a:pt x="2276" y="700"/>
                  </a:lnTo>
                  <a:lnTo>
                    <a:pt x="2267" y="714"/>
                  </a:lnTo>
                  <a:lnTo>
                    <a:pt x="2256" y="728"/>
                  </a:lnTo>
                  <a:lnTo>
                    <a:pt x="2246" y="741"/>
                  </a:lnTo>
                  <a:lnTo>
                    <a:pt x="2234" y="752"/>
                  </a:lnTo>
                  <a:lnTo>
                    <a:pt x="2223" y="765"/>
                  </a:lnTo>
                  <a:lnTo>
                    <a:pt x="2210" y="776"/>
                  </a:lnTo>
                  <a:lnTo>
                    <a:pt x="2246" y="824"/>
                  </a:lnTo>
                  <a:lnTo>
                    <a:pt x="2279" y="871"/>
                  </a:lnTo>
                  <a:lnTo>
                    <a:pt x="2312" y="920"/>
                  </a:lnTo>
                  <a:lnTo>
                    <a:pt x="2344" y="970"/>
                  </a:lnTo>
                  <a:lnTo>
                    <a:pt x="2374" y="1021"/>
                  </a:lnTo>
                  <a:lnTo>
                    <a:pt x="2403" y="1071"/>
                  </a:lnTo>
                  <a:lnTo>
                    <a:pt x="2429" y="1123"/>
                  </a:lnTo>
                  <a:lnTo>
                    <a:pt x="2455" y="1176"/>
                  </a:lnTo>
                  <a:lnTo>
                    <a:pt x="2471" y="1160"/>
                  </a:lnTo>
                  <a:lnTo>
                    <a:pt x="2484" y="1143"/>
                  </a:lnTo>
                  <a:lnTo>
                    <a:pt x="2498" y="1125"/>
                  </a:lnTo>
                  <a:lnTo>
                    <a:pt x="2512" y="1107"/>
                  </a:lnTo>
                  <a:lnTo>
                    <a:pt x="2524" y="1089"/>
                  </a:lnTo>
                  <a:lnTo>
                    <a:pt x="2535" y="1070"/>
                  </a:lnTo>
                  <a:lnTo>
                    <a:pt x="2546" y="1051"/>
                  </a:lnTo>
                  <a:lnTo>
                    <a:pt x="2555" y="1031"/>
                  </a:lnTo>
                  <a:lnTo>
                    <a:pt x="2563" y="1010"/>
                  </a:lnTo>
                  <a:lnTo>
                    <a:pt x="2570" y="990"/>
                  </a:lnTo>
                  <a:lnTo>
                    <a:pt x="2577" y="969"/>
                  </a:lnTo>
                  <a:lnTo>
                    <a:pt x="2581" y="947"/>
                  </a:lnTo>
                  <a:lnTo>
                    <a:pt x="2586" y="925"/>
                  </a:lnTo>
                  <a:lnTo>
                    <a:pt x="2588" y="903"/>
                  </a:lnTo>
                  <a:lnTo>
                    <a:pt x="2590" y="881"/>
                  </a:lnTo>
                  <a:lnTo>
                    <a:pt x="2590" y="858"/>
                  </a:lnTo>
                  <a:close/>
                  <a:moveTo>
                    <a:pt x="2284" y="507"/>
                  </a:moveTo>
                  <a:lnTo>
                    <a:pt x="2259" y="488"/>
                  </a:lnTo>
                  <a:lnTo>
                    <a:pt x="2233" y="470"/>
                  </a:lnTo>
                  <a:lnTo>
                    <a:pt x="2208" y="453"/>
                  </a:lnTo>
                  <a:lnTo>
                    <a:pt x="2181" y="435"/>
                  </a:lnTo>
                  <a:lnTo>
                    <a:pt x="2155" y="418"/>
                  </a:lnTo>
                  <a:lnTo>
                    <a:pt x="2128" y="403"/>
                  </a:lnTo>
                  <a:lnTo>
                    <a:pt x="2102" y="387"/>
                  </a:lnTo>
                  <a:lnTo>
                    <a:pt x="2074" y="372"/>
                  </a:lnTo>
                  <a:lnTo>
                    <a:pt x="2073" y="384"/>
                  </a:lnTo>
                  <a:lnTo>
                    <a:pt x="2072" y="395"/>
                  </a:lnTo>
                  <a:lnTo>
                    <a:pt x="2070" y="405"/>
                  </a:lnTo>
                  <a:lnTo>
                    <a:pt x="2066" y="417"/>
                  </a:lnTo>
                  <a:lnTo>
                    <a:pt x="2063" y="427"/>
                  </a:lnTo>
                  <a:lnTo>
                    <a:pt x="2058" y="438"/>
                  </a:lnTo>
                  <a:lnTo>
                    <a:pt x="2054" y="448"/>
                  </a:lnTo>
                  <a:lnTo>
                    <a:pt x="2049" y="458"/>
                  </a:lnTo>
                  <a:lnTo>
                    <a:pt x="2036" y="477"/>
                  </a:lnTo>
                  <a:lnTo>
                    <a:pt x="2024" y="495"/>
                  </a:lnTo>
                  <a:lnTo>
                    <a:pt x="2009" y="513"/>
                  </a:lnTo>
                  <a:lnTo>
                    <a:pt x="1993" y="529"/>
                  </a:lnTo>
                  <a:lnTo>
                    <a:pt x="2018" y="553"/>
                  </a:lnTo>
                  <a:lnTo>
                    <a:pt x="2042" y="579"/>
                  </a:lnTo>
                  <a:lnTo>
                    <a:pt x="2066" y="605"/>
                  </a:lnTo>
                  <a:lnTo>
                    <a:pt x="2090" y="631"/>
                  </a:lnTo>
                  <a:lnTo>
                    <a:pt x="2115" y="658"/>
                  </a:lnTo>
                  <a:lnTo>
                    <a:pt x="2138" y="685"/>
                  </a:lnTo>
                  <a:lnTo>
                    <a:pt x="2161" y="713"/>
                  </a:lnTo>
                  <a:lnTo>
                    <a:pt x="2183" y="741"/>
                  </a:lnTo>
                  <a:lnTo>
                    <a:pt x="2194" y="728"/>
                  </a:lnTo>
                  <a:lnTo>
                    <a:pt x="2206" y="716"/>
                  </a:lnTo>
                  <a:lnTo>
                    <a:pt x="2217" y="704"/>
                  </a:lnTo>
                  <a:lnTo>
                    <a:pt x="2228" y="691"/>
                  </a:lnTo>
                  <a:lnTo>
                    <a:pt x="2237" y="677"/>
                  </a:lnTo>
                  <a:lnTo>
                    <a:pt x="2246" y="663"/>
                  </a:lnTo>
                  <a:lnTo>
                    <a:pt x="2254" y="650"/>
                  </a:lnTo>
                  <a:lnTo>
                    <a:pt x="2261" y="635"/>
                  </a:lnTo>
                  <a:lnTo>
                    <a:pt x="2268" y="620"/>
                  </a:lnTo>
                  <a:lnTo>
                    <a:pt x="2274" y="605"/>
                  </a:lnTo>
                  <a:lnTo>
                    <a:pt x="2277" y="590"/>
                  </a:lnTo>
                  <a:lnTo>
                    <a:pt x="2281" y="574"/>
                  </a:lnTo>
                  <a:lnTo>
                    <a:pt x="2284" y="557"/>
                  </a:lnTo>
                  <a:lnTo>
                    <a:pt x="2285" y="541"/>
                  </a:lnTo>
                  <a:lnTo>
                    <a:pt x="2285" y="524"/>
                  </a:lnTo>
                  <a:lnTo>
                    <a:pt x="2284" y="507"/>
                  </a:lnTo>
                  <a:close/>
                  <a:moveTo>
                    <a:pt x="2035" y="352"/>
                  </a:moveTo>
                  <a:lnTo>
                    <a:pt x="2002" y="335"/>
                  </a:lnTo>
                  <a:lnTo>
                    <a:pt x="1967" y="320"/>
                  </a:lnTo>
                  <a:lnTo>
                    <a:pt x="1933" y="305"/>
                  </a:lnTo>
                  <a:lnTo>
                    <a:pt x="1898" y="291"/>
                  </a:lnTo>
                  <a:lnTo>
                    <a:pt x="1864" y="278"/>
                  </a:lnTo>
                  <a:lnTo>
                    <a:pt x="1828" y="265"/>
                  </a:lnTo>
                  <a:lnTo>
                    <a:pt x="1792" y="253"/>
                  </a:lnTo>
                  <a:lnTo>
                    <a:pt x="1756" y="242"/>
                  </a:lnTo>
                  <a:lnTo>
                    <a:pt x="1755" y="251"/>
                  </a:lnTo>
                  <a:lnTo>
                    <a:pt x="1753" y="260"/>
                  </a:lnTo>
                  <a:lnTo>
                    <a:pt x="1749" y="269"/>
                  </a:lnTo>
                  <a:lnTo>
                    <a:pt x="1746" y="278"/>
                  </a:lnTo>
                  <a:lnTo>
                    <a:pt x="1741" y="287"/>
                  </a:lnTo>
                  <a:lnTo>
                    <a:pt x="1737" y="295"/>
                  </a:lnTo>
                  <a:lnTo>
                    <a:pt x="1732" y="302"/>
                  </a:lnTo>
                  <a:lnTo>
                    <a:pt x="1726" y="310"/>
                  </a:lnTo>
                  <a:lnTo>
                    <a:pt x="1758" y="332"/>
                  </a:lnTo>
                  <a:lnTo>
                    <a:pt x="1789" y="354"/>
                  </a:lnTo>
                  <a:lnTo>
                    <a:pt x="1820" y="377"/>
                  </a:lnTo>
                  <a:lnTo>
                    <a:pt x="1850" y="401"/>
                  </a:lnTo>
                  <a:lnTo>
                    <a:pt x="1879" y="425"/>
                  </a:lnTo>
                  <a:lnTo>
                    <a:pt x="1908" y="449"/>
                  </a:lnTo>
                  <a:lnTo>
                    <a:pt x="1936" y="476"/>
                  </a:lnTo>
                  <a:lnTo>
                    <a:pt x="1964" y="501"/>
                  </a:lnTo>
                  <a:lnTo>
                    <a:pt x="1979" y="486"/>
                  </a:lnTo>
                  <a:lnTo>
                    <a:pt x="1994" y="470"/>
                  </a:lnTo>
                  <a:lnTo>
                    <a:pt x="2006" y="453"/>
                  </a:lnTo>
                  <a:lnTo>
                    <a:pt x="2017" y="434"/>
                  </a:lnTo>
                  <a:lnTo>
                    <a:pt x="2021" y="425"/>
                  </a:lnTo>
                  <a:lnTo>
                    <a:pt x="2026" y="416"/>
                  </a:lnTo>
                  <a:lnTo>
                    <a:pt x="2029" y="405"/>
                  </a:lnTo>
                  <a:lnTo>
                    <a:pt x="2032" y="395"/>
                  </a:lnTo>
                  <a:lnTo>
                    <a:pt x="2034" y="385"/>
                  </a:lnTo>
                  <a:lnTo>
                    <a:pt x="2035" y="374"/>
                  </a:lnTo>
                  <a:lnTo>
                    <a:pt x="2035" y="363"/>
                  </a:lnTo>
                  <a:lnTo>
                    <a:pt x="2035" y="352"/>
                  </a:lnTo>
                  <a:close/>
                  <a:moveTo>
                    <a:pt x="1511" y="241"/>
                  </a:moveTo>
                  <a:lnTo>
                    <a:pt x="1503" y="251"/>
                  </a:lnTo>
                  <a:lnTo>
                    <a:pt x="1495" y="259"/>
                  </a:lnTo>
                  <a:lnTo>
                    <a:pt x="1517" y="283"/>
                  </a:lnTo>
                  <a:lnTo>
                    <a:pt x="1538" y="309"/>
                  </a:lnTo>
                  <a:lnTo>
                    <a:pt x="1557" y="335"/>
                  </a:lnTo>
                  <a:lnTo>
                    <a:pt x="1577" y="360"/>
                  </a:lnTo>
                  <a:lnTo>
                    <a:pt x="1600" y="352"/>
                  </a:lnTo>
                  <a:lnTo>
                    <a:pt x="1622" y="342"/>
                  </a:lnTo>
                  <a:lnTo>
                    <a:pt x="1643" y="329"/>
                  </a:lnTo>
                  <a:lnTo>
                    <a:pt x="1664" y="317"/>
                  </a:lnTo>
                  <a:lnTo>
                    <a:pt x="1627" y="295"/>
                  </a:lnTo>
                  <a:lnTo>
                    <a:pt x="1589" y="275"/>
                  </a:lnTo>
                  <a:lnTo>
                    <a:pt x="1570" y="266"/>
                  </a:lnTo>
                  <a:lnTo>
                    <a:pt x="1550" y="257"/>
                  </a:lnTo>
                  <a:lnTo>
                    <a:pt x="1531" y="249"/>
                  </a:lnTo>
                  <a:lnTo>
                    <a:pt x="1511" y="241"/>
                  </a:lnTo>
                  <a:close/>
                  <a:moveTo>
                    <a:pt x="2372" y="2265"/>
                  </a:moveTo>
                  <a:lnTo>
                    <a:pt x="2381" y="2255"/>
                  </a:lnTo>
                  <a:lnTo>
                    <a:pt x="2389" y="2244"/>
                  </a:lnTo>
                  <a:lnTo>
                    <a:pt x="2397" y="2234"/>
                  </a:lnTo>
                  <a:lnTo>
                    <a:pt x="2405" y="2223"/>
                  </a:lnTo>
                  <a:lnTo>
                    <a:pt x="2384" y="2237"/>
                  </a:lnTo>
                  <a:lnTo>
                    <a:pt x="2362" y="2250"/>
                  </a:lnTo>
                  <a:lnTo>
                    <a:pt x="2340" y="2264"/>
                  </a:lnTo>
                  <a:lnTo>
                    <a:pt x="2319" y="2276"/>
                  </a:lnTo>
                  <a:lnTo>
                    <a:pt x="2274" y="2299"/>
                  </a:lnTo>
                  <a:lnTo>
                    <a:pt x="2229" y="2321"/>
                  </a:lnTo>
                  <a:lnTo>
                    <a:pt x="2181" y="2341"/>
                  </a:lnTo>
                  <a:lnTo>
                    <a:pt x="2134" y="2359"/>
                  </a:lnTo>
                  <a:lnTo>
                    <a:pt x="2087" y="2377"/>
                  </a:lnTo>
                  <a:lnTo>
                    <a:pt x="2039" y="2392"/>
                  </a:lnTo>
                  <a:lnTo>
                    <a:pt x="2031" y="2414"/>
                  </a:lnTo>
                  <a:lnTo>
                    <a:pt x="2021" y="2434"/>
                  </a:lnTo>
                  <a:lnTo>
                    <a:pt x="2012" y="2455"/>
                  </a:lnTo>
                  <a:lnTo>
                    <a:pt x="2003" y="2476"/>
                  </a:lnTo>
                  <a:lnTo>
                    <a:pt x="1991" y="2495"/>
                  </a:lnTo>
                  <a:lnTo>
                    <a:pt x="1980" y="2515"/>
                  </a:lnTo>
                  <a:lnTo>
                    <a:pt x="1968" y="2535"/>
                  </a:lnTo>
                  <a:lnTo>
                    <a:pt x="1956" y="2553"/>
                  </a:lnTo>
                  <a:lnTo>
                    <a:pt x="1984" y="2540"/>
                  </a:lnTo>
                  <a:lnTo>
                    <a:pt x="2013" y="2526"/>
                  </a:lnTo>
                  <a:lnTo>
                    <a:pt x="2042" y="2511"/>
                  </a:lnTo>
                  <a:lnTo>
                    <a:pt x="2070" y="2496"/>
                  </a:lnTo>
                  <a:lnTo>
                    <a:pt x="2097" y="2482"/>
                  </a:lnTo>
                  <a:lnTo>
                    <a:pt x="2125" y="2464"/>
                  </a:lnTo>
                  <a:lnTo>
                    <a:pt x="2152" y="2448"/>
                  </a:lnTo>
                  <a:lnTo>
                    <a:pt x="2178" y="2430"/>
                  </a:lnTo>
                  <a:lnTo>
                    <a:pt x="2205" y="2411"/>
                  </a:lnTo>
                  <a:lnTo>
                    <a:pt x="2230" y="2393"/>
                  </a:lnTo>
                  <a:lnTo>
                    <a:pt x="2255" y="2373"/>
                  </a:lnTo>
                  <a:lnTo>
                    <a:pt x="2279" y="2352"/>
                  </a:lnTo>
                  <a:lnTo>
                    <a:pt x="2304" y="2332"/>
                  </a:lnTo>
                  <a:lnTo>
                    <a:pt x="2327" y="2310"/>
                  </a:lnTo>
                  <a:lnTo>
                    <a:pt x="2350" y="2288"/>
                  </a:lnTo>
                  <a:lnTo>
                    <a:pt x="2372" y="2265"/>
                  </a:lnTo>
                  <a:close/>
                  <a:moveTo>
                    <a:pt x="2468" y="2124"/>
                  </a:moveTo>
                  <a:lnTo>
                    <a:pt x="2480" y="2101"/>
                  </a:lnTo>
                  <a:lnTo>
                    <a:pt x="2490" y="2077"/>
                  </a:lnTo>
                  <a:lnTo>
                    <a:pt x="2501" y="2054"/>
                  </a:lnTo>
                  <a:lnTo>
                    <a:pt x="2510" y="2030"/>
                  </a:lnTo>
                  <a:lnTo>
                    <a:pt x="2518" y="2006"/>
                  </a:lnTo>
                  <a:lnTo>
                    <a:pt x="2526" y="1981"/>
                  </a:lnTo>
                  <a:lnTo>
                    <a:pt x="2532" y="1956"/>
                  </a:lnTo>
                  <a:lnTo>
                    <a:pt x="2539" y="1932"/>
                  </a:lnTo>
                  <a:lnTo>
                    <a:pt x="2543" y="1907"/>
                  </a:lnTo>
                  <a:lnTo>
                    <a:pt x="2548" y="1881"/>
                  </a:lnTo>
                  <a:lnTo>
                    <a:pt x="2551" y="1856"/>
                  </a:lnTo>
                  <a:lnTo>
                    <a:pt x="2554" y="1831"/>
                  </a:lnTo>
                  <a:lnTo>
                    <a:pt x="2556" y="1805"/>
                  </a:lnTo>
                  <a:lnTo>
                    <a:pt x="2557" y="1779"/>
                  </a:lnTo>
                  <a:lnTo>
                    <a:pt x="2557" y="1753"/>
                  </a:lnTo>
                  <a:lnTo>
                    <a:pt x="2557" y="1728"/>
                  </a:lnTo>
                  <a:lnTo>
                    <a:pt x="2532" y="1748"/>
                  </a:lnTo>
                  <a:lnTo>
                    <a:pt x="2506" y="1766"/>
                  </a:lnTo>
                  <a:lnTo>
                    <a:pt x="2480" y="1784"/>
                  </a:lnTo>
                  <a:lnTo>
                    <a:pt x="2452" y="1802"/>
                  </a:lnTo>
                  <a:lnTo>
                    <a:pt x="2425" y="1818"/>
                  </a:lnTo>
                  <a:lnTo>
                    <a:pt x="2396" y="1833"/>
                  </a:lnTo>
                  <a:lnTo>
                    <a:pt x="2368" y="1848"/>
                  </a:lnTo>
                  <a:lnTo>
                    <a:pt x="2338" y="1862"/>
                  </a:lnTo>
                  <a:lnTo>
                    <a:pt x="2309" y="1875"/>
                  </a:lnTo>
                  <a:lnTo>
                    <a:pt x="2279" y="1888"/>
                  </a:lnTo>
                  <a:lnTo>
                    <a:pt x="2249" y="1900"/>
                  </a:lnTo>
                  <a:lnTo>
                    <a:pt x="2219" y="1911"/>
                  </a:lnTo>
                  <a:lnTo>
                    <a:pt x="2158" y="1932"/>
                  </a:lnTo>
                  <a:lnTo>
                    <a:pt x="2096" y="1950"/>
                  </a:lnTo>
                  <a:lnTo>
                    <a:pt x="2097" y="2000"/>
                  </a:lnTo>
                  <a:lnTo>
                    <a:pt x="2096" y="2049"/>
                  </a:lnTo>
                  <a:lnTo>
                    <a:pt x="2094" y="2100"/>
                  </a:lnTo>
                  <a:lnTo>
                    <a:pt x="2090" y="2150"/>
                  </a:lnTo>
                  <a:lnTo>
                    <a:pt x="2085" y="2199"/>
                  </a:lnTo>
                  <a:lnTo>
                    <a:pt x="2077" y="2249"/>
                  </a:lnTo>
                  <a:lnTo>
                    <a:pt x="2071" y="2274"/>
                  </a:lnTo>
                  <a:lnTo>
                    <a:pt x="2066" y="2298"/>
                  </a:lnTo>
                  <a:lnTo>
                    <a:pt x="2059" y="2323"/>
                  </a:lnTo>
                  <a:lnTo>
                    <a:pt x="2052" y="2347"/>
                  </a:lnTo>
                  <a:lnTo>
                    <a:pt x="2109" y="2327"/>
                  </a:lnTo>
                  <a:lnTo>
                    <a:pt x="2164" y="2306"/>
                  </a:lnTo>
                  <a:lnTo>
                    <a:pt x="2192" y="2295"/>
                  </a:lnTo>
                  <a:lnTo>
                    <a:pt x="2219" y="2282"/>
                  </a:lnTo>
                  <a:lnTo>
                    <a:pt x="2246" y="2271"/>
                  </a:lnTo>
                  <a:lnTo>
                    <a:pt x="2272" y="2257"/>
                  </a:lnTo>
                  <a:lnTo>
                    <a:pt x="2299" y="2243"/>
                  </a:lnTo>
                  <a:lnTo>
                    <a:pt x="2324" y="2228"/>
                  </a:lnTo>
                  <a:lnTo>
                    <a:pt x="2350" y="2213"/>
                  </a:lnTo>
                  <a:lnTo>
                    <a:pt x="2375" y="2197"/>
                  </a:lnTo>
                  <a:lnTo>
                    <a:pt x="2399" y="2180"/>
                  </a:lnTo>
                  <a:lnTo>
                    <a:pt x="2422" y="2162"/>
                  </a:lnTo>
                  <a:lnTo>
                    <a:pt x="2445" y="2144"/>
                  </a:lnTo>
                  <a:lnTo>
                    <a:pt x="2468" y="2124"/>
                  </a:lnTo>
                  <a:close/>
                  <a:moveTo>
                    <a:pt x="2555" y="1677"/>
                  </a:moveTo>
                  <a:lnTo>
                    <a:pt x="2552" y="1650"/>
                  </a:lnTo>
                  <a:lnTo>
                    <a:pt x="2549" y="1621"/>
                  </a:lnTo>
                  <a:lnTo>
                    <a:pt x="2546" y="1593"/>
                  </a:lnTo>
                  <a:lnTo>
                    <a:pt x="2541" y="1566"/>
                  </a:lnTo>
                  <a:lnTo>
                    <a:pt x="2536" y="1538"/>
                  </a:lnTo>
                  <a:lnTo>
                    <a:pt x="2531" y="1510"/>
                  </a:lnTo>
                  <a:lnTo>
                    <a:pt x="2524" y="1483"/>
                  </a:lnTo>
                  <a:lnTo>
                    <a:pt x="2517" y="1455"/>
                  </a:lnTo>
                  <a:lnTo>
                    <a:pt x="2501" y="1401"/>
                  </a:lnTo>
                  <a:lnTo>
                    <a:pt x="2483" y="1347"/>
                  </a:lnTo>
                  <a:lnTo>
                    <a:pt x="2464" y="1295"/>
                  </a:lnTo>
                  <a:lnTo>
                    <a:pt x="2442" y="1242"/>
                  </a:lnTo>
                  <a:lnTo>
                    <a:pt x="2420" y="1260"/>
                  </a:lnTo>
                  <a:lnTo>
                    <a:pt x="2397" y="1279"/>
                  </a:lnTo>
                  <a:lnTo>
                    <a:pt x="2373" y="1295"/>
                  </a:lnTo>
                  <a:lnTo>
                    <a:pt x="2349" y="1311"/>
                  </a:lnTo>
                  <a:lnTo>
                    <a:pt x="2324" y="1327"/>
                  </a:lnTo>
                  <a:lnTo>
                    <a:pt x="2299" y="1341"/>
                  </a:lnTo>
                  <a:lnTo>
                    <a:pt x="2274" y="1355"/>
                  </a:lnTo>
                  <a:lnTo>
                    <a:pt x="2247" y="1369"/>
                  </a:lnTo>
                  <a:lnTo>
                    <a:pt x="2221" y="1381"/>
                  </a:lnTo>
                  <a:lnTo>
                    <a:pt x="2194" y="1393"/>
                  </a:lnTo>
                  <a:lnTo>
                    <a:pt x="2168" y="1404"/>
                  </a:lnTo>
                  <a:lnTo>
                    <a:pt x="2140" y="1415"/>
                  </a:lnTo>
                  <a:lnTo>
                    <a:pt x="2086" y="1434"/>
                  </a:lnTo>
                  <a:lnTo>
                    <a:pt x="2031" y="1452"/>
                  </a:lnTo>
                  <a:lnTo>
                    <a:pt x="2043" y="1508"/>
                  </a:lnTo>
                  <a:lnTo>
                    <a:pt x="2054" y="1566"/>
                  </a:lnTo>
                  <a:lnTo>
                    <a:pt x="2064" y="1622"/>
                  </a:lnTo>
                  <a:lnTo>
                    <a:pt x="2073" y="1680"/>
                  </a:lnTo>
                  <a:lnTo>
                    <a:pt x="2080" y="1737"/>
                  </a:lnTo>
                  <a:lnTo>
                    <a:pt x="2087" y="1795"/>
                  </a:lnTo>
                  <a:lnTo>
                    <a:pt x="2092" y="1852"/>
                  </a:lnTo>
                  <a:lnTo>
                    <a:pt x="2095" y="1910"/>
                  </a:lnTo>
                  <a:lnTo>
                    <a:pt x="2157" y="1890"/>
                  </a:lnTo>
                  <a:lnTo>
                    <a:pt x="2218" y="1870"/>
                  </a:lnTo>
                  <a:lnTo>
                    <a:pt x="2248" y="1858"/>
                  </a:lnTo>
                  <a:lnTo>
                    <a:pt x="2278" y="1846"/>
                  </a:lnTo>
                  <a:lnTo>
                    <a:pt x="2308" y="1833"/>
                  </a:lnTo>
                  <a:lnTo>
                    <a:pt x="2338" y="1819"/>
                  </a:lnTo>
                  <a:lnTo>
                    <a:pt x="2367" y="1804"/>
                  </a:lnTo>
                  <a:lnTo>
                    <a:pt x="2396" y="1789"/>
                  </a:lnTo>
                  <a:lnTo>
                    <a:pt x="2425" y="1773"/>
                  </a:lnTo>
                  <a:lnTo>
                    <a:pt x="2452" y="1756"/>
                  </a:lnTo>
                  <a:lnTo>
                    <a:pt x="2479" y="1737"/>
                  </a:lnTo>
                  <a:lnTo>
                    <a:pt x="2505" y="1719"/>
                  </a:lnTo>
                  <a:lnTo>
                    <a:pt x="2531" y="1699"/>
                  </a:lnTo>
                  <a:lnTo>
                    <a:pt x="2555" y="1677"/>
                  </a:lnTo>
                  <a:close/>
                  <a:moveTo>
                    <a:pt x="2426" y="1205"/>
                  </a:moveTo>
                  <a:lnTo>
                    <a:pt x="2400" y="1152"/>
                  </a:lnTo>
                  <a:lnTo>
                    <a:pt x="2373" y="1099"/>
                  </a:lnTo>
                  <a:lnTo>
                    <a:pt x="2344" y="1047"/>
                  </a:lnTo>
                  <a:lnTo>
                    <a:pt x="2314" y="996"/>
                  </a:lnTo>
                  <a:lnTo>
                    <a:pt x="2283" y="947"/>
                  </a:lnTo>
                  <a:lnTo>
                    <a:pt x="2251" y="897"/>
                  </a:lnTo>
                  <a:lnTo>
                    <a:pt x="2216" y="849"/>
                  </a:lnTo>
                  <a:lnTo>
                    <a:pt x="2181" y="802"/>
                  </a:lnTo>
                  <a:lnTo>
                    <a:pt x="2164" y="816"/>
                  </a:lnTo>
                  <a:lnTo>
                    <a:pt x="2147" y="827"/>
                  </a:lnTo>
                  <a:lnTo>
                    <a:pt x="2130" y="840"/>
                  </a:lnTo>
                  <a:lnTo>
                    <a:pt x="2112" y="851"/>
                  </a:lnTo>
                  <a:lnTo>
                    <a:pt x="2075" y="872"/>
                  </a:lnTo>
                  <a:lnTo>
                    <a:pt x="2039" y="892"/>
                  </a:lnTo>
                  <a:lnTo>
                    <a:pt x="2001" y="910"/>
                  </a:lnTo>
                  <a:lnTo>
                    <a:pt x="1961" y="926"/>
                  </a:lnTo>
                  <a:lnTo>
                    <a:pt x="1921" y="941"/>
                  </a:lnTo>
                  <a:lnTo>
                    <a:pt x="1881" y="955"/>
                  </a:lnTo>
                  <a:lnTo>
                    <a:pt x="1902" y="1011"/>
                  </a:lnTo>
                  <a:lnTo>
                    <a:pt x="1922" y="1068"/>
                  </a:lnTo>
                  <a:lnTo>
                    <a:pt x="1941" y="1125"/>
                  </a:lnTo>
                  <a:lnTo>
                    <a:pt x="1959" y="1182"/>
                  </a:lnTo>
                  <a:lnTo>
                    <a:pt x="1976" y="1240"/>
                  </a:lnTo>
                  <a:lnTo>
                    <a:pt x="1993" y="1297"/>
                  </a:lnTo>
                  <a:lnTo>
                    <a:pt x="2008" y="1356"/>
                  </a:lnTo>
                  <a:lnTo>
                    <a:pt x="2023" y="1414"/>
                  </a:lnTo>
                  <a:lnTo>
                    <a:pt x="2077" y="1396"/>
                  </a:lnTo>
                  <a:lnTo>
                    <a:pt x="2130" y="1377"/>
                  </a:lnTo>
                  <a:lnTo>
                    <a:pt x="2157" y="1366"/>
                  </a:lnTo>
                  <a:lnTo>
                    <a:pt x="2184" y="1355"/>
                  </a:lnTo>
                  <a:lnTo>
                    <a:pt x="2209" y="1343"/>
                  </a:lnTo>
                  <a:lnTo>
                    <a:pt x="2236" y="1331"/>
                  </a:lnTo>
                  <a:lnTo>
                    <a:pt x="2261" y="1318"/>
                  </a:lnTo>
                  <a:lnTo>
                    <a:pt x="2286" y="1304"/>
                  </a:lnTo>
                  <a:lnTo>
                    <a:pt x="2311" y="1289"/>
                  </a:lnTo>
                  <a:lnTo>
                    <a:pt x="2335" y="1274"/>
                  </a:lnTo>
                  <a:lnTo>
                    <a:pt x="2358" y="1258"/>
                  </a:lnTo>
                  <a:lnTo>
                    <a:pt x="2381" y="1242"/>
                  </a:lnTo>
                  <a:lnTo>
                    <a:pt x="2404" y="1223"/>
                  </a:lnTo>
                  <a:lnTo>
                    <a:pt x="2426" y="1205"/>
                  </a:lnTo>
                  <a:close/>
                  <a:moveTo>
                    <a:pt x="2153" y="766"/>
                  </a:moveTo>
                  <a:lnTo>
                    <a:pt x="2131" y="738"/>
                  </a:lnTo>
                  <a:lnTo>
                    <a:pt x="2108" y="711"/>
                  </a:lnTo>
                  <a:lnTo>
                    <a:pt x="2085" y="683"/>
                  </a:lnTo>
                  <a:lnTo>
                    <a:pt x="2061" y="657"/>
                  </a:lnTo>
                  <a:lnTo>
                    <a:pt x="2037" y="630"/>
                  </a:lnTo>
                  <a:lnTo>
                    <a:pt x="2012" y="605"/>
                  </a:lnTo>
                  <a:lnTo>
                    <a:pt x="1988" y="578"/>
                  </a:lnTo>
                  <a:lnTo>
                    <a:pt x="1963" y="554"/>
                  </a:lnTo>
                  <a:lnTo>
                    <a:pt x="1938" y="571"/>
                  </a:lnTo>
                  <a:lnTo>
                    <a:pt x="1914" y="586"/>
                  </a:lnTo>
                  <a:lnTo>
                    <a:pt x="1888" y="601"/>
                  </a:lnTo>
                  <a:lnTo>
                    <a:pt x="1861" y="615"/>
                  </a:lnTo>
                  <a:lnTo>
                    <a:pt x="1835" y="627"/>
                  </a:lnTo>
                  <a:lnTo>
                    <a:pt x="1807" y="638"/>
                  </a:lnTo>
                  <a:lnTo>
                    <a:pt x="1779" y="649"/>
                  </a:lnTo>
                  <a:lnTo>
                    <a:pt x="1752" y="658"/>
                  </a:lnTo>
                  <a:lnTo>
                    <a:pt x="1767" y="689"/>
                  </a:lnTo>
                  <a:lnTo>
                    <a:pt x="1782" y="721"/>
                  </a:lnTo>
                  <a:lnTo>
                    <a:pt x="1797" y="752"/>
                  </a:lnTo>
                  <a:lnTo>
                    <a:pt x="1811" y="784"/>
                  </a:lnTo>
                  <a:lnTo>
                    <a:pt x="1826" y="816"/>
                  </a:lnTo>
                  <a:lnTo>
                    <a:pt x="1838" y="848"/>
                  </a:lnTo>
                  <a:lnTo>
                    <a:pt x="1852" y="880"/>
                  </a:lnTo>
                  <a:lnTo>
                    <a:pt x="1865" y="912"/>
                  </a:lnTo>
                  <a:lnTo>
                    <a:pt x="1903" y="900"/>
                  </a:lnTo>
                  <a:lnTo>
                    <a:pt x="1942" y="885"/>
                  </a:lnTo>
                  <a:lnTo>
                    <a:pt x="1979" y="870"/>
                  </a:lnTo>
                  <a:lnTo>
                    <a:pt x="2016" y="852"/>
                  </a:lnTo>
                  <a:lnTo>
                    <a:pt x="2051" y="833"/>
                  </a:lnTo>
                  <a:lnTo>
                    <a:pt x="2087" y="813"/>
                  </a:lnTo>
                  <a:lnTo>
                    <a:pt x="2120" y="790"/>
                  </a:lnTo>
                  <a:lnTo>
                    <a:pt x="2153" y="766"/>
                  </a:lnTo>
                  <a:close/>
                  <a:moveTo>
                    <a:pt x="1934" y="526"/>
                  </a:moveTo>
                  <a:lnTo>
                    <a:pt x="1906" y="501"/>
                  </a:lnTo>
                  <a:lnTo>
                    <a:pt x="1879" y="476"/>
                  </a:lnTo>
                  <a:lnTo>
                    <a:pt x="1850" y="451"/>
                  </a:lnTo>
                  <a:lnTo>
                    <a:pt x="1821" y="427"/>
                  </a:lnTo>
                  <a:lnTo>
                    <a:pt x="1791" y="403"/>
                  </a:lnTo>
                  <a:lnTo>
                    <a:pt x="1761" y="381"/>
                  </a:lnTo>
                  <a:lnTo>
                    <a:pt x="1730" y="359"/>
                  </a:lnTo>
                  <a:lnTo>
                    <a:pt x="1699" y="339"/>
                  </a:lnTo>
                  <a:lnTo>
                    <a:pt x="1687" y="347"/>
                  </a:lnTo>
                  <a:lnTo>
                    <a:pt x="1676" y="355"/>
                  </a:lnTo>
                  <a:lnTo>
                    <a:pt x="1664" y="363"/>
                  </a:lnTo>
                  <a:lnTo>
                    <a:pt x="1652" y="370"/>
                  </a:lnTo>
                  <a:lnTo>
                    <a:pt x="1626" y="382"/>
                  </a:lnTo>
                  <a:lnTo>
                    <a:pt x="1600" y="394"/>
                  </a:lnTo>
                  <a:lnTo>
                    <a:pt x="1618" y="422"/>
                  </a:lnTo>
                  <a:lnTo>
                    <a:pt x="1637" y="449"/>
                  </a:lnTo>
                  <a:lnTo>
                    <a:pt x="1654" y="478"/>
                  </a:lnTo>
                  <a:lnTo>
                    <a:pt x="1671" y="506"/>
                  </a:lnTo>
                  <a:lnTo>
                    <a:pt x="1687" y="534"/>
                  </a:lnTo>
                  <a:lnTo>
                    <a:pt x="1703" y="564"/>
                  </a:lnTo>
                  <a:lnTo>
                    <a:pt x="1720" y="593"/>
                  </a:lnTo>
                  <a:lnTo>
                    <a:pt x="1735" y="623"/>
                  </a:lnTo>
                  <a:lnTo>
                    <a:pt x="1761" y="614"/>
                  </a:lnTo>
                  <a:lnTo>
                    <a:pt x="1786" y="605"/>
                  </a:lnTo>
                  <a:lnTo>
                    <a:pt x="1813" y="594"/>
                  </a:lnTo>
                  <a:lnTo>
                    <a:pt x="1838" y="583"/>
                  </a:lnTo>
                  <a:lnTo>
                    <a:pt x="1864" y="570"/>
                  </a:lnTo>
                  <a:lnTo>
                    <a:pt x="1888" y="557"/>
                  </a:lnTo>
                  <a:lnTo>
                    <a:pt x="1911" y="543"/>
                  </a:lnTo>
                  <a:lnTo>
                    <a:pt x="1934" y="526"/>
                  </a:lnTo>
                  <a:close/>
                  <a:moveTo>
                    <a:pt x="1460" y="280"/>
                  </a:moveTo>
                  <a:lnTo>
                    <a:pt x="1450" y="284"/>
                  </a:lnTo>
                  <a:lnTo>
                    <a:pt x="1438" y="288"/>
                  </a:lnTo>
                  <a:lnTo>
                    <a:pt x="1426" y="291"/>
                  </a:lnTo>
                  <a:lnTo>
                    <a:pt x="1414" y="294"/>
                  </a:lnTo>
                  <a:lnTo>
                    <a:pt x="1414" y="392"/>
                  </a:lnTo>
                  <a:lnTo>
                    <a:pt x="1445" y="389"/>
                  </a:lnTo>
                  <a:lnTo>
                    <a:pt x="1476" y="386"/>
                  </a:lnTo>
                  <a:lnTo>
                    <a:pt x="1508" y="380"/>
                  </a:lnTo>
                  <a:lnTo>
                    <a:pt x="1538" y="373"/>
                  </a:lnTo>
                  <a:lnTo>
                    <a:pt x="1519" y="349"/>
                  </a:lnTo>
                  <a:lnTo>
                    <a:pt x="1501" y="326"/>
                  </a:lnTo>
                  <a:lnTo>
                    <a:pt x="1481" y="303"/>
                  </a:lnTo>
                  <a:lnTo>
                    <a:pt x="1460" y="280"/>
                  </a:lnTo>
                  <a:close/>
                  <a:moveTo>
                    <a:pt x="1880" y="2583"/>
                  </a:moveTo>
                  <a:lnTo>
                    <a:pt x="1897" y="2563"/>
                  </a:lnTo>
                  <a:lnTo>
                    <a:pt x="1914" y="2543"/>
                  </a:lnTo>
                  <a:lnTo>
                    <a:pt x="1929" y="2522"/>
                  </a:lnTo>
                  <a:lnTo>
                    <a:pt x="1944" y="2500"/>
                  </a:lnTo>
                  <a:lnTo>
                    <a:pt x="1958" y="2477"/>
                  </a:lnTo>
                  <a:lnTo>
                    <a:pt x="1970" y="2454"/>
                  </a:lnTo>
                  <a:lnTo>
                    <a:pt x="1981" y="2430"/>
                  </a:lnTo>
                  <a:lnTo>
                    <a:pt x="1991" y="2405"/>
                  </a:lnTo>
                  <a:lnTo>
                    <a:pt x="1957" y="2415"/>
                  </a:lnTo>
                  <a:lnTo>
                    <a:pt x="1921" y="2423"/>
                  </a:lnTo>
                  <a:lnTo>
                    <a:pt x="1885" y="2431"/>
                  </a:lnTo>
                  <a:lnTo>
                    <a:pt x="1850" y="2439"/>
                  </a:lnTo>
                  <a:lnTo>
                    <a:pt x="1814" y="2446"/>
                  </a:lnTo>
                  <a:lnTo>
                    <a:pt x="1777" y="2452"/>
                  </a:lnTo>
                  <a:lnTo>
                    <a:pt x="1741" y="2457"/>
                  </a:lnTo>
                  <a:lnTo>
                    <a:pt x="1706" y="2462"/>
                  </a:lnTo>
                  <a:lnTo>
                    <a:pt x="1633" y="2471"/>
                  </a:lnTo>
                  <a:lnTo>
                    <a:pt x="1561" y="2477"/>
                  </a:lnTo>
                  <a:lnTo>
                    <a:pt x="1487" y="2482"/>
                  </a:lnTo>
                  <a:lnTo>
                    <a:pt x="1414" y="2483"/>
                  </a:lnTo>
                  <a:lnTo>
                    <a:pt x="1414" y="2664"/>
                  </a:lnTo>
                  <a:lnTo>
                    <a:pt x="1444" y="2664"/>
                  </a:lnTo>
                  <a:lnTo>
                    <a:pt x="1473" y="2662"/>
                  </a:lnTo>
                  <a:lnTo>
                    <a:pt x="1503" y="2660"/>
                  </a:lnTo>
                  <a:lnTo>
                    <a:pt x="1533" y="2658"/>
                  </a:lnTo>
                  <a:lnTo>
                    <a:pt x="1562" y="2655"/>
                  </a:lnTo>
                  <a:lnTo>
                    <a:pt x="1592" y="2652"/>
                  </a:lnTo>
                  <a:lnTo>
                    <a:pt x="1620" y="2647"/>
                  </a:lnTo>
                  <a:lnTo>
                    <a:pt x="1650" y="2643"/>
                  </a:lnTo>
                  <a:lnTo>
                    <a:pt x="1679" y="2637"/>
                  </a:lnTo>
                  <a:lnTo>
                    <a:pt x="1708" y="2631"/>
                  </a:lnTo>
                  <a:lnTo>
                    <a:pt x="1737" y="2624"/>
                  </a:lnTo>
                  <a:lnTo>
                    <a:pt x="1766" y="2617"/>
                  </a:lnTo>
                  <a:lnTo>
                    <a:pt x="1794" y="2609"/>
                  </a:lnTo>
                  <a:lnTo>
                    <a:pt x="1823" y="2601"/>
                  </a:lnTo>
                  <a:lnTo>
                    <a:pt x="1851" y="2592"/>
                  </a:lnTo>
                  <a:lnTo>
                    <a:pt x="1880" y="2583"/>
                  </a:lnTo>
                  <a:close/>
                  <a:moveTo>
                    <a:pt x="2008" y="2361"/>
                  </a:moveTo>
                  <a:lnTo>
                    <a:pt x="2016" y="2336"/>
                  </a:lnTo>
                  <a:lnTo>
                    <a:pt x="2023" y="2312"/>
                  </a:lnTo>
                  <a:lnTo>
                    <a:pt x="2028" y="2287"/>
                  </a:lnTo>
                  <a:lnTo>
                    <a:pt x="2034" y="2263"/>
                  </a:lnTo>
                  <a:lnTo>
                    <a:pt x="2039" y="2237"/>
                  </a:lnTo>
                  <a:lnTo>
                    <a:pt x="2043" y="2213"/>
                  </a:lnTo>
                  <a:lnTo>
                    <a:pt x="2047" y="2188"/>
                  </a:lnTo>
                  <a:lnTo>
                    <a:pt x="2050" y="2162"/>
                  </a:lnTo>
                  <a:lnTo>
                    <a:pt x="2055" y="2112"/>
                  </a:lnTo>
                  <a:lnTo>
                    <a:pt x="2057" y="2062"/>
                  </a:lnTo>
                  <a:lnTo>
                    <a:pt x="2058" y="2011"/>
                  </a:lnTo>
                  <a:lnTo>
                    <a:pt x="2058" y="1961"/>
                  </a:lnTo>
                  <a:lnTo>
                    <a:pt x="2019" y="1971"/>
                  </a:lnTo>
                  <a:lnTo>
                    <a:pt x="1979" y="1980"/>
                  </a:lnTo>
                  <a:lnTo>
                    <a:pt x="1940" y="1988"/>
                  </a:lnTo>
                  <a:lnTo>
                    <a:pt x="1899" y="1996"/>
                  </a:lnTo>
                  <a:lnTo>
                    <a:pt x="1859" y="2005"/>
                  </a:lnTo>
                  <a:lnTo>
                    <a:pt x="1820" y="2010"/>
                  </a:lnTo>
                  <a:lnTo>
                    <a:pt x="1779" y="2017"/>
                  </a:lnTo>
                  <a:lnTo>
                    <a:pt x="1739" y="2022"/>
                  </a:lnTo>
                  <a:lnTo>
                    <a:pt x="1698" y="2028"/>
                  </a:lnTo>
                  <a:lnTo>
                    <a:pt x="1657" y="2031"/>
                  </a:lnTo>
                  <a:lnTo>
                    <a:pt x="1617" y="2034"/>
                  </a:lnTo>
                  <a:lnTo>
                    <a:pt x="1577" y="2038"/>
                  </a:lnTo>
                  <a:lnTo>
                    <a:pt x="1495" y="2043"/>
                  </a:lnTo>
                  <a:lnTo>
                    <a:pt x="1414" y="2045"/>
                  </a:lnTo>
                  <a:lnTo>
                    <a:pt x="1414" y="2443"/>
                  </a:lnTo>
                  <a:lnTo>
                    <a:pt x="1489" y="2442"/>
                  </a:lnTo>
                  <a:lnTo>
                    <a:pt x="1564" y="2438"/>
                  </a:lnTo>
                  <a:lnTo>
                    <a:pt x="1602" y="2434"/>
                  </a:lnTo>
                  <a:lnTo>
                    <a:pt x="1639" y="2431"/>
                  </a:lnTo>
                  <a:lnTo>
                    <a:pt x="1677" y="2426"/>
                  </a:lnTo>
                  <a:lnTo>
                    <a:pt x="1714" y="2422"/>
                  </a:lnTo>
                  <a:lnTo>
                    <a:pt x="1752" y="2417"/>
                  </a:lnTo>
                  <a:lnTo>
                    <a:pt x="1789" y="2410"/>
                  </a:lnTo>
                  <a:lnTo>
                    <a:pt x="1826" y="2403"/>
                  </a:lnTo>
                  <a:lnTo>
                    <a:pt x="1862" y="2396"/>
                  </a:lnTo>
                  <a:lnTo>
                    <a:pt x="1899" y="2388"/>
                  </a:lnTo>
                  <a:lnTo>
                    <a:pt x="1936" y="2380"/>
                  </a:lnTo>
                  <a:lnTo>
                    <a:pt x="1972" y="2370"/>
                  </a:lnTo>
                  <a:lnTo>
                    <a:pt x="2008" y="2361"/>
                  </a:lnTo>
                  <a:close/>
                  <a:moveTo>
                    <a:pt x="2057" y="1920"/>
                  </a:moveTo>
                  <a:lnTo>
                    <a:pt x="2054" y="1863"/>
                  </a:lnTo>
                  <a:lnTo>
                    <a:pt x="2049" y="1805"/>
                  </a:lnTo>
                  <a:lnTo>
                    <a:pt x="2043" y="1748"/>
                  </a:lnTo>
                  <a:lnTo>
                    <a:pt x="2035" y="1690"/>
                  </a:lnTo>
                  <a:lnTo>
                    <a:pt x="2026" y="1634"/>
                  </a:lnTo>
                  <a:lnTo>
                    <a:pt x="2017" y="1576"/>
                  </a:lnTo>
                  <a:lnTo>
                    <a:pt x="2005" y="1519"/>
                  </a:lnTo>
                  <a:lnTo>
                    <a:pt x="1994" y="1463"/>
                  </a:lnTo>
                  <a:lnTo>
                    <a:pt x="1958" y="1472"/>
                  </a:lnTo>
                  <a:lnTo>
                    <a:pt x="1922" y="1481"/>
                  </a:lnTo>
                  <a:lnTo>
                    <a:pt x="1888" y="1490"/>
                  </a:lnTo>
                  <a:lnTo>
                    <a:pt x="1851" y="1496"/>
                  </a:lnTo>
                  <a:lnTo>
                    <a:pt x="1815" y="1503"/>
                  </a:lnTo>
                  <a:lnTo>
                    <a:pt x="1779" y="1510"/>
                  </a:lnTo>
                  <a:lnTo>
                    <a:pt x="1743" y="1515"/>
                  </a:lnTo>
                  <a:lnTo>
                    <a:pt x="1707" y="1521"/>
                  </a:lnTo>
                  <a:lnTo>
                    <a:pt x="1633" y="1529"/>
                  </a:lnTo>
                  <a:lnTo>
                    <a:pt x="1561" y="1534"/>
                  </a:lnTo>
                  <a:lnTo>
                    <a:pt x="1487" y="1538"/>
                  </a:lnTo>
                  <a:lnTo>
                    <a:pt x="1414" y="1539"/>
                  </a:lnTo>
                  <a:lnTo>
                    <a:pt x="1414" y="2006"/>
                  </a:lnTo>
                  <a:lnTo>
                    <a:pt x="1496" y="2003"/>
                  </a:lnTo>
                  <a:lnTo>
                    <a:pt x="1577" y="1999"/>
                  </a:lnTo>
                  <a:lnTo>
                    <a:pt x="1617" y="1996"/>
                  </a:lnTo>
                  <a:lnTo>
                    <a:pt x="1657" y="1992"/>
                  </a:lnTo>
                  <a:lnTo>
                    <a:pt x="1698" y="1988"/>
                  </a:lnTo>
                  <a:lnTo>
                    <a:pt x="1738" y="1983"/>
                  </a:lnTo>
                  <a:lnTo>
                    <a:pt x="1778" y="1978"/>
                  </a:lnTo>
                  <a:lnTo>
                    <a:pt x="1819" y="1971"/>
                  </a:lnTo>
                  <a:lnTo>
                    <a:pt x="1859" y="1964"/>
                  </a:lnTo>
                  <a:lnTo>
                    <a:pt x="1898" y="1957"/>
                  </a:lnTo>
                  <a:lnTo>
                    <a:pt x="1938" y="1949"/>
                  </a:lnTo>
                  <a:lnTo>
                    <a:pt x="1978" y="1940"/>
                  </a:lnTo>
                  <a:lnTo>
                    <a:pt x="2018" y="1931"/>
                  </a:lnTo>
                  <a:lnTo>
                    <a:pt x="2057" y="1920"/>
                  </a:lnTo>
                  <a:close/>
                  <a:moveTo>
                    <a:pt x="1984" y="1425"/>
                  </a:moveTo>
                  <a:lnTo>
                    <a:pt x="1971" y="1366"/>
                  </a:lnTo>
                  <a:lnTo>
                    <a:pt x="1956" y="1309"/>
                  </a:lnTo>
                  <a:lnTo>
                    <a:pt x="1940" y="1251"/>
                  </a:lnTo>
                  <a:lnTo>
                    <a:pt x="1922" y="1193"/>
                  </a:lnTo>
                  <a:lnTo>
                    <a:pt x="1904" y="1136"/>
                  </a:lnTo>
                  <a:lnTo>
                    <a:pt x="1884" y="1079"/>
                  </a:lnTo>
                  <a:lnTo>
                    <a:pt x="1865" y="1023"/>
                  </a:lnTo>
                  <a:lnTo>
                    <a:pt x="1844" y="966"/>
                  </a:lnTo>
                  <a:lnTo>
                    <a:pt x="1791" y="981"/>
                  </a:lnTo>
                  <a:lnTo>
                    <a:pt x="1738" y="993"/>
                  </a:lnTo>
                  <a:lnTo>
                    <a:pt x="1685" y="1003"/>
                  </a:lnTo>
                  <a:lnTo>
                    <a:pt x="1631" y="1013"/>
                  </a:lnTo>
                  <a:lnTo>
                    <a:pt x="1577" y="1019"/>
                  </a:lnTo>
                  <a:lnTo>
                    <a:pt x="1523" y="1024"/>
                  </a:lnTo>
                  <a:lnTo>
                    <a:pt x="1468" y="1028"/>
                  </a:lnTo>
                  <a:lnTo>
                    <a:pt x="1414" y="1030"/>
                  </a:lnTo>
                  <a:lnTo>
                    <a:pt x="1414" y="1500"/>
                  </a:lnTo>
                  <a:lnTo>
                    <a:pt x="1487" y="1499"/>
                  </a:lnTo>
                  <a:lnTo>
                    <a:pt x="1558" y="1495"/>
                  </a:lnTo>
                  <a:lnTo>
                    <a:pt x="1630" y="1488"/>
                  </a:lnTo>
                  <a:lnTo>
                    <a:pt x="1702" y="1480"/>
                  </a:lnTo>
                  <a:lnTo>
                    <a:pt x="1738" y="1476"/>
                  </a:lnTo>
                  <a:lnTo>
                    <a:pt x="1774" y="1470"/>
                  </a:lnTo>
                  <a:lnTo>
                    <a:pt x="1808" y="1464"/>
                  </a:lnTo>
                  <a:lnTo>
                    <a:pt x="1844" y="1457"/>
                  </a:lnTo>
                  <a:lnTo>
                    <a:pt x="1880" y="1450"/>
                  </a:lnTo>
                  <a:lnTo>
                    <a:pt x="1914" y="1442"/>
                  </a:lnTo>
                  <a:lnTo>
                    <a:pt x="1950" y="1434"/>
                  </a:lnTo>
                  <a:lnTo>
                    <a:pt x="1984" y="1425"/>
                  </a:lnTo>
                  <a:close/>
                  <a:moveTo>
                    <a:pt x="1827" y="924"/>
                  </a:moveTo>
                  <a:lnTo>
                    <a:pt x="1814" y="892"/>
                  </a:lnTo>
                  <a:lnTo>
                    <a:pt x="1801" y="859"/>
                  </a:lnTo>
                  <a:lnTo>
                    <a:pt x="1787" y="827"/>
                  </a:lnTo>
                  <a:lnTo>
                    <a:pt x="1774" y="795"/>
                  </a:lnTo>
                  <a:lnTo>
                    <a:pt x="1759" y="764"/>
                  </a:lnTo>
                  <a:lnTo>
                    <a:pt x="1745" y="731"/>
                  </a:lnTo>
                  <a:lnTo>
                    <a:pt x="1730" y="700"/>
                  </a:lnTo>
                  <a:lnTo>
                    <a:pt x="1714" y="669"/>
                  </a:lnTo>
                  <a:lnTo>
                    <a:pt x="1677" y="678"/>
                  </a:lnTo>
                  <a:lnTo>
                    <a:pt x="1640" y="687"/>
                  </a:lnTo>
                  <a:lnTo>
                    <a:pt x="1603" y="693"/>
                  </a:lnTo>
                  <a:lnTo>
                    <a:pt x="1565" y="699"/>
                  </a:lnTo>
                  <a:lnTo>
                    <a:pt x="1528" y="704"/>
                  </a:lnTo>
                  <a:lnTo>
                    <a:pt x="1490" y="707"/>
                  </a:lnTo>
                  <a:lnTo>
                    <a:pt x="1452" y="711"/>
                  </a:lnTo>
                  <a:lnTo>
                    <a:pt x="1414" y="712"/>
                  </a:lnTo>
                  <a:lnTo>
                    <a:pt x="1414" y="984"/>
                  </a:lnTo>
                  <a:lnTo>
                    <a:pt x="1466" y="981"/>
                  </a:lnTo>
                  <a:lnTo>
                    <a:pt x="1519" y="978"/>
                  </a:lnTo>
                  <a:lnTo>
                    <a:pt x="1571" y="973"/>
                  </a:lnTo>
                  <a:lnTo>
                    <a:pt x="1623" y="966"/>
                  </a:lnTo>
                  <a:lnTo>
                    <a:pt x="1675" y="958"/>
                  </a:lnTo>
                  <a:lnTo>
                    <a:pt x="1725" y="949"/>
                  </a:lnTo>
                  <a:lnTo>
                    <a:pt x="1777" y="938"/>
                  </a:lnTo>
                  <a:lnTo>
                    <a:pt x="1827" y="924"/>
                  </a:lnTo>
                  <a:close/>
                  <a:moveTo>
                    <a:pt x="1696" y="634"/>
                  </a:moveTo>
                  <a:lnTo>
                    <a:pt x="1680" y="605"/>
                  </a:lnTo>
                  <a:lnTo>
                    <a:pt x="1665" y="576"/>
                  </a:lnTo>
                  <a:lnTo>
                    <a:pt x="1649" y="547"/>
                  </a:lnTo>
                  <a:lnTo>
                    <a:pt x="1633" y="518"/>
                  </a:lnTo>
                  <a:lnTo>
                    <a:pt x="1616" y="490"/>
                  </a:lnTo>
                  <a:lnTo>
                    <a:pt x="1599" y="462"/>
                  </a:lnTo>
                  <a:lnTo>
                    <a:pt x="1580" y="434"/>
                  </a:lnTo>
                  <a:lnTo>
                    <a:pt x="1562" y="407"/>
                  </a:lnTo>
                  <a:lnTo>
                    <a:pt x="1543" y="411"/>
                  </a:lnTo>
                  <a:lnTo>
                    <a:pt x="1525" y="416"/>
                  </a:lnTo>
                  <a:lnTo>
                    <a:pt x="1508" y="420"/>
                  </a:lnTo>
                  <a:lnTo>
                    <a:pt x="1489" y="423"/>
                  </a:lnTo>
                  <a:lnTo>
                    <a:pt x="1451" y="428"/>
                  </a:lnTo>
                  <a:lnTo>
                    <a:pt x="1414" y="431"/>
                  </a:lnTo>
                  <a:lnTo>
                    <a:pt x="1414" y="673"/>
                  </a:lnTo>
                  <a:lnTo>
                    <a:pt x="1450" y="672"/>
                  </a:lnTo>
                  <a:lnTo>
                    <a:pt x="1486" y="669"/>
                  </a:lnTo>
                  <a:lnTo>
                    <a:pt x="1521" y="666"/>
                  </a:lnTo>
                  <a:lnTo>
                    <a:pt x="1556" y="661"/>
                  </a:lnTo>
                  <a:lnTo>
                    <a:pt x="1592" y="657"/>
                  </a:lnTo>
                  <a:lnTo>
                    <a:pt x="1626" y="650"/>
                  </a:lnTo>
                  <a:lnTo>
                    <a:pt x="1662" y="643"/>
                  </a:lnTo>
                  <a:lnTo>
                    <a:pt x="1696" y="634"/>
                  </a:lnTo>
                  <a:close/>
                  <a:moveTo>
                    <a:pt x="1367" y="67"/>
                  </a:moveTo>
                  <a:lnTo>
                    <a:pt x="1342" y="68"/>
                  </a:lnTo>
                  <a:lnTo>
                    <a:pt x="1315" y="69"/>
                  </a:lnTo>
                  <a:lnTo>
                    <a:pt x="1289" y="71"/>
                  </a:lnTo>
                  <a:lnTo>
                    <a:pt x="1263" y="75"/>
                  </a:lnTo>
                  <a:lnTo>
                    <a:pt x="1282" y="83"/>
                  </a:lnTo>
                  <a:lnTo>
                    <a:pt x="1299" y="93"/>
                  </a:lnTo>
                  <a:lnTo>
                    <a:pt x="1308" y="99"/>
                  </a:lnTo>
                  <a:lnTo>
                    <a:pt x="1315" y="106"/>
                  </a:lnTo>
                  <a:lnTo>
                    <a:pt x="1322" y="113"/>
                  </a:lnTo>
                  <a:lnTo>
                    <a:pt x="1329" y="121"/>
                  </a:lnTo>
                  <a:lnTo>
                    <a:pt x="1338" y="120"/>
                  </a:lnTo>
                  <a:lnTo>
                    <a:pt x="1349" y="117"/>
                  </a:lnTo>
                  <a:lnTo>
                    <a:pt x="1358" y="116"/>
                  </a:lnTo>
                  <a:lnTo>
                    <a:pt x="1367" y="116"/>
                  </a:lnTo>
                  <a:lnTo>
                    <a:pt x="1367" y="67"/>
                  </a:lnTo>
                  <a:close/>
                  <a:moveTo>
                    <a:pt x="1180" y="97"/>
                  </a:moveTo>
                  <a:lnTo>
                    <a:pt x="1168" y="101"/>
                  </a:lnTo>
                  <a:lnTo>
                    <a:pt x="1155" y="106"/>
                  </a:lnTo>
                  <a:lnTo>
                    <a:pt x="1144" y="112"/>
                  </a:lnTo>
                  <a:lnTo>
                    <a:pt x="1131" y="119"/>
                  </a:lnTo>
                  <a:lnTo>
                    <a:pt x="1171" y="120"/>
                  </a:lnTo>
                  <a:lnTo>
                    <a:pt x="1210" y="123"/>
                  </a:lnTo>
                  <a:lnTo>
                    <a:pt x="1251" y="128"/>
                  </a:lnTo>
                  <a:lnTo>
                    <a:pt x="1290" y="135"/>
                  </a:lnTo>
                  <a:lnTo>
                    <a:pt x="1278" y="125"/>
                  </a:lnTo>
                  <a:lnTo>
                    <a:pt x="1266" y="117"/>
                  </a:lnTo>
                  <a:lnTo>
                    <a:pt x="1253" y="112"/>
                  </a:lnTo>
                  <a:lnTo>
                    <a:pt x="1238" y="107"/>
                  </a:lnTo>
                  <a:lnTo>
                    <a:pt x="1224" y="104"/>
                  </a:lnTo>
                  <a:lnTo>
                    <a:pt x="1209" y="100"/>
                  </a:lnTo>
                  <a:lnTo>
                    <a:pt x="1194" y="98"/>
                  </a:lnTo>
                  <a:lnTo>
                    <a:pt x="1180" y="97"/>
                  </a:lnTo>
                  <a:close/>
                  <a:moveTo>
                    <a:pt x="1088" y="98"/>
                  </a:moveTo>
                  <a:lnTo>
                    <a:pt x="1061" y="104"/>
                  </a:lnTo>
                  <a:lnTo>
                    <a:pt x="1033" y="109"/>
                  </a:lnTo>
                  <a:lnTo>
                    <a:pt x="1005" y="116"/>
                  </a:lnTo>
                  <a:lnTo>
                    <a:pt x="978" y="123"/>
                  </a:lnTo>
                  <a:lnTo>
                    <a:pt x="1009" y="121"/>
                  </a:lnTo>
                  <a:lnTo>
                    <a:pt x="1035" y="119"/>
                  </a:lnTo>
                  <a:lnTo>
                    <a:pt x="1048" y="115"/>
                  </a:lnTo>
                  <a:lnTo>
                    <a:pt x="1061" y="112"/>
                  </a:lnTo>
                  <a:lnTo>
                    <a:pt x="1074" y="106"/>
                  </a:lnTo>
                  <a:lnTo>
                    <a:pt x="1088" y="98"/>
                  </a:lnTo>
                  <a:close/>
                  <a:moveTo>
                    <a:pt x="1076" y="157"/>
                  </a:moveTo>
                  <a:lnTo>
                    <a:pt x="1069" y="163"/>
                  </a:lnTo>
                  <a:lnTo>
                    <a:pt x="1062" y="172"/>
                  </a:lnTo>
                  <a:lnTo>
                    <a:pt x="1056" y="180"/>
                  </a:lnTo>
                  <a:lnTo>
                    <a:pt x="1050" y="188"/>
                  </a:lnTo>
                  <a:lnTo>
                    <a:pt x="1086" y="180"/>
                  </a:lnTo>
                  <a:lnTo>
                    <a:pt x="1122" y="172"/>
                  </a:lnTo>
                  <a:lnTo>
                    <a:pt x="1157" y="166"/>
                  </a:lnTo>
                  <a:lnTo>
                    <a:pt x="1193" y="161"/>
                  </a:lnTo>
                  <a:lnTo>
                    <a:pt x="1163" y="159"/>
                  </a:lnTo>
                  <a:lnTo>
                    <a:pt x="1134" y="157"/>
                  </a:lnTo>
                  <a:lnTo>
                    <a:pt x="1106" y="157"/>
                  </a:lnTo>
                  <a:lnTo>
                    <a:pt x="1076" y="157"/>
                  </a:lnTo>
                  <a:close/>
                  <a:moveTo>
                    <a:pt x="1024" y="159"/>
                  </a:moveTo>
                  <a:lnTo>
                    <a:pt x="979" y="161"/>
                  </a:lnTo>
                  <a:lnTo>
                    <a:pt x="935" y="166"/>
                  </a:lnTo>
                  <a:lnTo>
                    <a:pt x="913" y="169"/>
                  </a:lnTo>
                  <a:lnTo>
                    <a:pt x="894" y="174"/>
                  </a:lnTo>
                  <a:lnTo>
                    <a:pt x="873" y="180"/>
                  </a:lnTo>
                  <a:lnTo>
                    <a:pt x="853" y="187"/>
                  </a:lnTo>
                  <a:lnTo>
                    <a:pt x="835" y="195"/>
                  </a:lnTo>
                  <a:lnTo>
                    <a:pt x="818" y="204"/>
                  </a:lnTo>
                  <a:lnTo>
                    <a:pt x="801" y="215"/>
                  </a:lnTo>
                  <a:lnTo>
                    <a:pt x="785" y="229"/>
                  </a:lnTo>
                  <a:lnTo>
                    <a:pt x="778" y="236"/>
                  </a:lnTo>
                  <a:lnTo>
                    <a:pt x="770" y="244"/>
                  </a:lnTo>
                  <a:lnTo>
                    <a:pt x="763" y="252"/>
                  </a:lnTo>
                  <a:lnTo>
                    <a:pt x="758" y="261"/>
                  </a:lnTo>
                  <a:lnTo>
                    <a:pt x="751" y="272"/>
                  </a:lnTo>
                  <a:lnTo>
                    <a:pt x="745" y="282"/>
                  </a:lnTo>
                  <a:lnTo>
                    <a:pt x="739" y="293"/>
                  </a:lnTo>
                  <a:lnTo>
                    <a:pt x="735" y="304"/>
                  </a:lnTo>
                  <a:lnTo>
                    <a:pt x="767" y="289"/>
                  </a:lnTo>
                  <a:lnTo>
                    <a:pt x="800" y="274"/>
                  </a:lnTo>
                  <a:lnTo>
                    <a:pt x="834" y="260"/>
                  </a:lnTo>
                  <a:lnTo>
                    <a:pt x="867" y="246"/>
                  </a:lnTo>
                  <a:lnTo>
                    <a:pt x="900" y="234"/>
                  </a:lnTo>
                  <a:lnTo>
                    <a:pt x="935" y="222"/>
                  </a:lnTo>
                  <a:lnTo>
                    <a:pt x="970" y="211"/>
                  </a:lnTo>
                  <a:lnTo>
                    <a:pt x="1004" y="200"/>
                  </a:lnTo>
                  <a:lnTo>
                    <a:pt x="1008" y="190"/>
                  </a:lnTo>
                  <a:lnTo>
                    <a:pt x="1012" y="178"/>
                  </a:lnTo>
                  <a:lnTo>
                    <a:pt x="1017" y="168"/>
                  </a:lnTo>
                  <a:lnTo>
                    <a:pt x="1024" y="159"/>
                  </a:lnTo>
                  <a:close/>
                  <a:moveTo>
                    <a:pt x="1040" y="231"/>
                  </a:moveTo>
                  <a:lnTo>
                    <a:pt x="1040" y="240"/>
                  </a:lnTo>
                  <a:lnTo>
                    <a:pt x="1041" y="246"/>
                  </a:lnTo>
                  <a:lnTo>
                    <a:pt x="1043" y="254"/>
                  </a:lnTo>
                  <a:lnTo>
                    <a:pt x="1047" y="261"/>
                  </a:lnTo>
                  <a:lnTo>
                    <a:pt x="1054" y="275"/>
                  </a:lnTo>
                  <a:lnTo>
                    <a:pt x="1063" y="288"/>
                  </a:lnTo>
                  <a:lnTo>
                    <a:pt x="1104" y="264"/>
                  </a:lnTo>
                  <a:lnTo>
                    <a:pt x="1148" y="241"/>
                  </a:lnTo>
                  <a:lnTo>
                    <a:pt x="1169" y="230"/>
                  </a:lnTo>
                  <a:lnTo>
                    <a:pt x="1192" y="220"/>
                  </a:lnTo>
                  <a:lnTo>
                    <a:pt x="1214" y="211"/>
                  </a:lnTo>
                  <a:lnTo>
                    <a:pt x="1237" y="203"/>
                  </a:lnTo>
                  <a:lnTo>
                    <a:pt x="1237" y="197"/>
                  </a:lnTo>
                  <a:lnTo>
                    <a:pt x="1211" y="198"/>
                  </a:lnTo>
                  <a:lnTo>
                    <a:pt x="1187" y="200"/>
                  </a:lnTo>
                  <a:lnTo>
                    <a:pt x="1162" y="204"/>
                  </a:lnTo>
                  <a:lnTo>
                    <a:pt x="1137" y="207"/>
                  </a:lnTo>
                  <a:lnTo>
                    <a:pt x="1112" y="213"/>
                  </a:lnTo>
                  <a:lnTo>
                    <a:pt x="1088" y="219"/>
                  </a:lnTo>
                  <a:lnTo>
                    <a:pt x="1063" y="225"/>
                  </a:lnTo>
                  <a:lnTo>
                    <a:pt x="1040" y="231"/>
                  </a:lnTo>
                  <a:close/>
                  <a:moveTo>
                    <a:pt x="1001" y="242"/>
                  </a:moveTo>
                  <a:lnTo>
                    <a:pt x="965" y="253"/>
                  </a:lnTo>
                  <a:lnTo>
                    <a:pt x="929" y="265"/>
                  </a:lnTo>
                  <a:lnTo>
                    <a:pt x="895" y="278"/>
                  </a:lnTo>
                  <a:lnTo>
                    <a:pt x="859" y="291"/>
                  </a:lnTo>
                  <a:lnTo>
                    <a:pt x="824" y="306"/>
                  </a:lnTo>
                  <a:lnTo>
                    <a:pt x="790" y="321"/>
                  </a:lnTo>
                  <a:lnTo>
                    <a:pt x="756" y="336"/>
                  </a:lnTo>
                  <a:lnTo>
                    <a:pt x="722" y="354"/>
                  </a:lnTo>
                  <a:lnTo>
                    <a:pt x="722" y="364"/>
                  </a:lnTo>
                  <a:lnTo>
                    <a:pt x="722" y="374"/>
                  </a:lnTo>
                  <a:lnTo>
                    <a:pt x="723" y="386"/>
                  </a:lnTo>
                  <a:lnTo>
                    <a:pt x="725" y="396"/>
                  </a:lnTo>
                  <a:lnTo>
                    <a:pt x="728" y="405"/>
                  </a:lnTo>
                  <a:lnTo>
                    <a:pt x="731" y="416"/>
                  </a:lnTo>
                  <a:lnTo>
                    <a:pt x="736" y="425"/>
                  </a:lnTo>
                  <a:lnTo>
                    <a:pt x="740" y="434"/>
                  </a:lnTo>
                  <a:lnTo>
                    <a:pt x="751" y="453"/>
                  </a:lnTo>
                  <a:lnTo>
                    <a:pt x="763" y="470"/>
                  </a:lnTo>
                  <a:lnTo>
                    <a:pt x="777" y="486"/>
                  </a:lnTo>
                  <a:lnTo>
                    <a:pt x="792" y="501"/>
                  </a:lnTo>
                  <a:lnTo>
                    <a:pt x="820" y="475"/>
                  </a:lnTo>
                  <a:lnTo>
                    <a:pt x="849" y="449"/>
                  </a:lnTo>
                  <a:lnTo>
                    <a:pt x="877" y="424"/>
                  </a:lnTo>
                  <a:lnTo>
                    <a:pt x="907" y="400"/>
                  </a:lnTo>
                  <a:lnTo>
                    <a:pt x="937" y="375"/>
                  </a:lnTo>
                  <a:lnTo>
                    <a:pt x="967" y="352"/>
                  </a:lnTo>
                  <a:lnTo>
                    <a:pt x="998" y="331"/>
                  </a:lnTo>
                  <a:lnTo>
                    <a:pt x="1031" y="309"/>
                  </a:lnTo>
                  <a:lnTo>
                    <a:pt x="1020" y="294"/>
                  </a:lnTo>
                  <a:lnTo>
                    <a:pt x="1011" y="278"/>
                  </a:lnTo>
                  <a:lnTo>
                    <a:pt x="1008" y="269"/>
                  </a:lnTo>
                  <a:lnTo>
                    <a:pt x="1005" y="260"/>
                  </a:lnTo>
                  <a:lnTo>
                    <a:pt x="1003" y="251"/>
                  </a:lnTo>
                  <a:lnTo>
                    <a:pt x="1001" y="242"/>
                  </a:lnTo>
                  <a:close/>
                  <a:moveTo>
                    <a:pt x="683" y="374"/>
                  </a:moveTo>
                  <a:lnTo>
                    <a:pt x="656" y="389"/>
                  </a:lnTo>
                  <a:lnTo>
                    <a:pt x="629" y="404"/>
                  </a:lnTo>
                  <a:lnTo>
                    <a:pt x="602" y="422"/>
                  </a:lnTo>
                  <a:lnTo>
                    <a:pt x="576" y="438"/>
                  </a:lnTo>
                  <a:lnTo>
                    <a:pt x="549" y="455"/>
                  </a:lnTo>
                  <a:lnTo>
                    <a:pt x="524" y="473"/>
                  </a:lnTo>
                  <a:lnTo>
                    <a:pt x="498" y="492"/>
                  </a:lnTo>
                  <a:lnTo>
                    <a:pt x="473" y="511"/>
                  </a:lnTo>
                  <a:lnTo>
                    <a:pt x="472" y="528"/>
                  </a:lnTo>
                  <a:lnTo>
                    <a:pt x="473" y="545"/>
                  </a:lnTo>
                  <a:lnTo>
                    <a:pt x="474" y="561"/>
                  </a:lnTo>
                  <a:lnTo>
                    <a:pt x="477" y="577"/>
                  </a:lnTo>
                  <a:lnTo>
                    <a:pt x="480" y="592"/>
                  </a:lnTo>
                  <a:lnTo>
                    <a:pt x="485" y="607"/>
                  </a:lnTo>
                  <a:lnTo>
                    <a:pt x="490" y="622"/>
                  </a:lnTo>
                  <a:lnTo>
                    <a:pt x="496" y="637"/>
                  </a:lnTo>
                  <a:lnTo>
                    <a:pt x="503" y="652"/>
                  </a:lnTo>
                  <a:lnTo>
                    <a:pt x="511" y="666"/>
                  </a:lnTo>
                  <a:lnTo>
                    <a:pt x="520" y="678"/>
                  </a:lnTo>
                  <a:lnTo>
                    <a:pt x="530" y="692"/>
                  </a:lnTo>
                  <a:lnTo>
                    <a:pt x="540" y="705"/>
                  </a:lnTo>
                  <a:lnTo>
                    <a:pt x="550" y="718"/>
                  </a:lnTo>
                  <a:lnTo>
                    <a:pt x="562" y="729"/>
                  </a:lnTo>
                  <a:lnTo>
                    <a:pt x="573" y="741"/>
                  </a:lnTo>
                  <a:lnTo>
                    <a:pt x="596" y="713"/>
                  </a:lnTo>
                  <a:lnTo>
                    <a:pt x="618" y="685"/>
                  </a:lnTo>
                  <a:lnTo>
                    <a:pt x="642" y="659"/>
                  </a:lnTo>
                  <a:lnTo>
                    <a:pt x="665" y="631"/>
                  </a:lnTo>
                  <a:lnTo>
                    <a:pt x="690" y="605"/>
                  </a:lnTo>
                  <a:lnTo>
                    <a:pt x="714" y="579"/>
                  </a:lnTo>
                  <a:lnTo>
                    <a:pt x="739" y="554"/>
                  </a:lnTo>
                  <a:lnTo>
                    <a:pt x="765" y="529"/>
                  </a:lnTo>
                  <a:lnTo>
                    <a:pt x="748" y="513"/>
                  </a:lnTo>
                  <a:lnTo>
                    <a:pt x="733" y="495"/>
                  </a:lnTo>
                  <a:lnTo>
                    <a:pt x="721" y="478"/>
                  </a:lnTo>
                  <a:lnTo>
                    <a:pt x="709" y="458"/>
                  </a:lnTo>
                  <a:lnTo>
                    <a:pt x="699" y="439"/>
                  </a:lnTo>
                  <a:lnTo>
                    <a:pt x="691" y="418"/>
                  </a:lnTo>
                  <a:lnTo>
                    <a:pt x="688" y="407"/>
                  </a:lnTo>
                  <a:lnTo>
                    <a:pt x="686" y="396"/>
                  </a:lnTo>
                  <a:lnTo>
                    <a:pt x="684" y="385"/>
                  </a:lnTo>
                  <a:lnTo>
                    <a:pt x="683" y="374"/>
                  </a:lnTo>
                  <a:close/>
                  <a:moveTo>
                    <a:pt x="427" y="549"/>
                  </a:moveTo>
                  <a:lnTo>
                    <a:pt x="389" y="583"/>
                  </a:lnTo>
                  <a:lnTo>
                    <a:pt x="353" y="619"/>
                  </a:lnTo>
                  <a:lnTo>
                    <a:pt x="318" y="655"/>
                  </a:lnTo>
                  <a:lnTo>
                    <a:pt x="285" y="695"/>
                  </a:lnTo>
                  <a:lnTo>
                    <a:pt x="269" y="714"/>
                  </a:lnTo>
                  <a:lnTo>
                    <a:pt x="253" y="735"/>
                  </a:lnTo>
                  <a:lnTo>
                    <a:pt x="238" y="756"/>
                  </a:lnTo>
                  <a:lnTo>
                    <a:pt x="224" y="776"/>
                  </a:lnTo>
                  <a:lnTo>
                    <a:pt x="210" y="797"/>
                  </a:lnTo>
                  <a:lnTo>
                    <a:pt x="197" y="819"/>
                  </a:lnTo>
                  <a:lnTo>
                    <a:pt x="184" y="841"/>
                  </a:lnTo>
                  <a:lnTo>
                    <a:pt x="171" y="864"/>
                  </a:lnTo>
                  <a:lnTo>
                    <a:pt x="172" y="886"/>
                  </a:lnTo>
                  <a:lnTo>
                    <a:pt x="174" y="908"/>
                  </a:lnTo>
                  <a:lnTo>
                    <a:pt x="177" y="928"/>
                  </a:lnTo>
                  <a:lnTo>
                    <a:pt x="180" y="950"/>
                  </a:lnTo>
                  <a:lnTo>
                    <a:pt x="185" y="971"/>
                  </a:lnTo>
                  <a:lnTo>
                    <a:pt x="192" y="992"/>
                  </a:lnTo>
                  <a:lnTo>
                    <a:pt x="199" y="1011"/>
                  </a:lnTo>
                  <a:lnTo>
                    <a:pt x="207" y="1031"/>
                  </a:lnTo>
                  <a:lnTo>
                    <a:pt x="216" y="1051"/>
                  </a:lnTo>
                  <a:lnTo>
                    <a:pt x="227" y="1070"/>
                  </a:lnTo>
                  <a:lnTo>
                    <a:pt x="237" y="1089"/>
                  </a:lnTo>
                  <a:lnTo>
                    <a:pt x="250" y="1106"/>
                  </a:lnTo>
                  <a:lnTo>
                    <a:pt x="262" y="1123"/>
                  </a:lnTo>
                  <a:lnTo>
                    <a:pt x="275" y="1140"/>
                  </a:lnTo>
                  <a:lnTo>
                    <a:pt x="290" y="1157"/>
                  </a:lnTo>
                  <a:lnTo>
                    <a:pt x="305" y="1173"/>
                  </a:lnTo>
                  <a:lnTo>
                    <a:pt x="329" y="1121"/>
                  </a:lnTo>
                  <a:lnTo>
                    <a:pt x="357" y="1069"/>
                  </a:lnTo>
                  <a:lnTo>
                    <a:pt x="384" y="1018"/>
                  </a:lnTo>
                  <a:lnTo>
                    <a:pt x="414" y="969"/>
                  </a:lnTo>
                  <a:lnTo>
                    <a:pt x="445" y="919"/>
                  </a:lnTo>
                  <a:lnTo>
                    <a:pt x="478" y="871"/>
                  </a:lnTo>
                  <a:lnTo>
                    <a:pt x="511" y="824"/>
                  </a:lnTo>
                  <a:lnTo>
                    <a:pt x="546" y="776"/>
                  </a:lnTo>
                  <a:lnTo>
                    <a:pt x="534" y="766"/>
                  </a:lnTo>
                  <a:lnTo>
                    <a:pt x="523" y="753"/>
                  </a:lnTo>
                  <a:lnTo>
                    <a:pt x="511" y="742"/>
                  </a:lnTo>
                  <a:lnTo>
                    <a:pt x="501" y="729"/>
                  </a:lnTo>
                  <a:lnTo>
                    <a:pt x="490" y="715"/>
                  </a:lnTo>
                  <a:lnTo>
                    <a:pt x="481" y="703"/>
                  </a:lnTo>
                  <a:lnTo>
                    <a:pt x="472" y="689"/>
                  </a:lnTo>
                  <a:lnTo>
                    <a:pt x="464" y="674"/>
                  </a:lnTo>
                  <a:lnTo>
                    <a:pt x="456" y="660"/>
                  </a:lnTo>
                  <a:lnTo>
                    <a:pt x="450" y="645"/>
                  </a:lnTo>
                  <a:lnTo>
                    <a:pt x="443" y="630"/>
                  </a:lnTo>
                  <a:lnTo>
                    <a:pt x="439" y="614"/>
                  </a:lnTo>
                  <a:lnTo>
                    <a:pt x="434" y="598"/>
                  </a:lnTo>
                  <a:lnTo>
                    <a:pt x="430" y="582"/>
                  </a:lnTo>
                  <a:lnTo>
                    <a:pt x="428" y="566"/>
                  </a:lnTo>
                  <a:lnTo>
                    <a:pt x="427" y="549"/>
                  </a:lnTo>
                  <a:close/>
                  <a:moveTo>
                    <a:pt x="1093" y="316"/>
                  </a:moveTo>
                  <a:lnTo>
                    <a:pt x="1112" y="329"/>
                  </a:lnTo>
                  <a:lnTo>
                    <a:pt x="1134" y="341"/>
                  </a:lnTo>
                  <a:lnTo>
                    <a:pt x="1156" y="351"/>
                  </a:lnTo>
                  <a:lnTo>
                    <a:pt x="1179" y="360"/>
                  </a:lnTo>
                  <a:lnTo>
                    <a:pt x="1199" y="334"/>
                  </a:lnTo>
                  <a:lnTo>
                    <a:pt x="1218" y="309"/>
                  </a:lnTo>
                  <a:lnTo>
                    <a:pt x="1240" y="283"/>
                  </a:lnTo>
                  <a:lnTo>
                    <a:pt x="1262" y="258"/>
                  </a:lnTo>
                  <a:lnTo>
                    <a:pt x="1253" y="250"/>
                  </a:lnTo>
                  <a:lnTo>
                    <a:pt x="1246" y="241"/>
                  </a:lnTo>
                  <a:lnTo>
                    <a:pt x="1226" y="248"/>
                  </a:lnTo>
                  <a:lnTo>
                    <a:pt x="1207" y="256"/>
                  </a:lnTo>
                  <a:lnTo>
                    <a:pt x="1187" y="265"/>
                  </a:lnTo>
                  <a:lnTo>
                    <a:pt x="1168" y="274"/>
                  </a:lnTo>
                  <a:lnTo>
                    <a:pt x="1130" y="294"/>
                  </a:lnTo>
                  <a:lnTo>
                    <a:pt x="1093" y="316"/>
                  </a:lnTo>
                  <a:close/>
                  <a:moveTo>
                    <a:pt x="1058" y="337"/>
                  </a:moveTo>
                  <a:lnTo>
                    <a:pt x="1027" y="358"/>
                  </a:lnTo>
                  <a:lnTo>
                    <a:pt x="996" y="380"/>
                  </a:lnTo>
                  <a:lnTo>
                    <a:pt x="965" y="403"/>
                  </a:lnTo>
                  <a:lnTo>
                    <a:pt x="936" y="426"/>
                  </a:lnTo>
                  <a:lnTo>
                    <a:pt x="906" y="450"/>
                  </a:lnTo>
                  <a:lnTo>
                    <a:pt x="877" y="476"/>
                  </a:lnTo>
                  <a:lnTo>
                    <a:pt x="850" y="501"/>
                  </a:lnTo>
                  <a:lnTo>
                    <a:pt x="822" y="526"/>
                  </a:lnTo>
                  <a:lnTo>
                    <a:pt x="844" y="543"/>
                  </a:lnTo>
                  <a:lnTo>
                    <a:pt x="868" y="557"/>
                  </a:lnTo>
                  <a:lnTo>
                    <a:pt x="892" y="570"/>
                  </a:lnTo>
                  <a:lnTo>
                    <a:pt x="918" y="583"/>
                  </a:lnTo>
                  <a:lnTo>
                    <a:pt x="943" y="594"/>
                  </a:lnTo>
                  <a:lnTo>
                    <a:pt x="968" y="605"/>
                  </a:lnTo>
                  <a:lnTo>
                    <a:pt x="995" y="614"/>
                  </a:lnTo>
                  <a:lnTo>
                    <a:pt x="1021" y="623"/>
                  </a:lnTo>
                  <a:lnTo>
                    <a:pt x="1036" y="593"/>
                  </a:lnTo>
                  <a:lnTo>
                    <a:pt x="1053" y="564"/>
                  </a:lnTo>
                  <a:lnTo>
                    <a:pt x="1069" y="534"/>
                  </a:lnTo>
                  <a:lnTo>
                    <a:pt x="1085" y="506"/>
                  </a:lnTo>
                  <a:lnTo>
                    <a:pt x="1102" y="477"/>
                  </a:lnTo>
                  <a:lnTo>
                    <a:pt x="1119" y="449"/>
                  </a:lnTo>
                  <a:lnTo>
                    <a:pt x="1138" y="422"/>
                  </a:lnTo>
                  <a:lnTo>
                    <a:pt x="1156" y="393"/>
                  </a:lnTo>
                  <a:lnTo>
                    <a:pt x="1130" y="382"/>
                  </a:lnTo>
                  <a:lnTo>
                    <a:pt x="1104" y="370"/>
                  </a:lnTo>
                  <a:lnTo>
                    <a:pt x="1093" y="363"/>
                  </a:lnTo>
                  <a:lnTo>
                    <a:pt x="1080" y="355"/>
                  </a:lnTo>
                  <a:lnTo>
                    <a:pt x="1069" y="347"/>
                  </a:lnTo>
                  <a:lnTo>
                    <a:pt x="1058" y="337"/>
                  </a:lnTo>
                  <a:close/>
                  <a:moveTo>
                    <a:pt x="793" y="554"/>
                  </a:moveTo>
                  <a:lnTo>
                    <a:pt x="768" y="579"/>
                  </a:lnTo>
                  <a:lnTo>
                    <a:pt x="744" y="605"/>
                  </a:lnTo>
                  <a:lnTo>
                    <a:pt x="720" y="631"/>
                  </a:lnTo>
                  <a:lnTo>
                    <a:pt x="695" y="658"/>
                  </a:lnTo>
                  <a:lnTo>
                    <a:pt x="671" y="684"/>
                  </a:lnTo>
                  <a:lnTo>
                    <a:pt x="648" y="711"/>
                  </a:lnTo>
                  <a:lnTo>
                    <a:pt x="625" y="738"/>
                  </a:lnTo>
                  <a:lnTo>
                    <a:pt x="603" y="766"/>
                  </a:lnTo>
                  <a:lnTo>
                    <a:pt x="618" y="779"/>
                  </a:lnTo>
                  <a:lnTo>
                    <a:pt x="635" y="791"/>
                  </a:lnTo>
                  <a:lnTo>
                    <a:pt x="652" y="803"/>
                  </a:lnTo>
                  <a:lnTo>
                    <a:pt x="669" y="813"/>
                  </a:lnTo>
                  <a:lnTo>
                    <a:pt x="703" y="834"/>
                  </a:lnTo>
                  <a:lnTo>
                    <a:pt x="740" y="854"/>
                  </a:lnTo>
                  <a:lnTo>
                    <a:pt x="777" y="871"/>
                  </a:lnTo>
                  <a:lnTo>
                    <a:pt x="814" y="886"/>
                  </a:lnTo>
                  <a:lnTo>
                    <a:pt x="852" y="900"/>
                  </a:lnTo>
                  <a:lnTo>
                    <a:pt x="891" y="912"/>
                  </a:lnTo>
                  <a:lnTo>
                    <a:pt x="904" y="880"/>
                  </a:lnTo>
                  <a:lnTo>
                    <a:pt x="917" y="848"/>
                  </a:lnTo>
                  <a:lnTo>
                    <a:pt x="930" y="817"/>
                  </a:lnTo>
                  <a:lnTo>
                    <a:pt x="944" y="784"/>
                  </a:lnTo>
                  <a:lnTo>
                    <a:pt x="959" y="752"/>
                  </a:lnTo>
                  <a:lnTo>
                    <a:pt x="973" y="721"/>
                  </a:lnTo>
                  <a:lnTo>
                    <a:pt x="988" y="689"/>
                  </a:lnTo>
                  <a:lnTo>
                    <a:pt x="1003" y="658"/>
                  </a:lnTo>
                  <a:lnTo>
                    <a:pt x="975" y="649"/>
                  </a:lnTo>
                  <a:lnTo>
                    <a:pt x="948" y="638"/>
                  </a:lnTo>
                  <a:lnTo>
                    <a:pt x="921" y="628"/>
                  </a:lnTo>
                  <a:lnTo>
                    <a:pt x="894" y="615"/>
                  </a:lnTo>
                  <a:lnTo>
                    <a:pt x="868" y="601"/>
                  </a:lnTo>
                  <a:lnTo>
                    <a:pt x="842" y="586"/>
                  </a:lnTo>
                  <a:lnTo>
                    <a:pt x="818" y="571"/>
                  </a:lnTo>
                  <a:lnTo>
                    <a:pt x="793" y="554"/>
                  </a:lnTo>
                  <a:close/>
                  <a:moveTo>
                    <a:pt x="576" y="803"/>
                  </a:moveTo>
                  <a:lnTo>
                    <a:pt x="540" y="849"/>
                  </a:lnTo>
                  <a:lnTo>
                    <a:pt x="506" y="897"/>
                  </a:lnTo>
                  <a:lnTo>
                    <a:pt x="474" y="946"/>
                  </a:lnTo>
                  <a:lnTo>
                    <a:pt x="443" y="995"/>
                  </a:lnTo>
                  <a:lnTo>
                    <a:pt x="414" y="1046"/>
                  </a:lnTo>
                  <a:lnTo>
                    <a:pt x="386" y="1097"/>
                  </a:lnTo>
                  <a:lnTo>
                    <a:pt x="359" y="1149"/>
                  </a:lnTo>
                  <a:lnTo>
                    <a:pt x="334" y="1202"/>
                  </a:lnTo>
                  <a:lnTo>
                    <a:pt x="356" y="1220"/>
                  </a:lnTo>
                  <a:lnTo>
                    <a:pt x="377" y="1237"/>
                  </a:lnTo>
                  <a:lnTo>
                    <a:pt x="400" y="1255"/>
                  </a:lnTo>
                  <a:lnTo>
                    <a:pt x="424" y="1271"/>
                  </a:lnTo>
                  <a:lnTo>
                    <a:pt x="448" y="1286"/>
                  </a:lnTo>
                  <a:lnTo>
                    <a:pt x="473" y="1301"/>
                  </a:lnTo>
                  <a:lnTo>
                    <a:pt x="497" y="1314"/>
                  </a:lnTo>
                  <a:lnTo>
                    <a:pt x="523" y="1327"/>
                  </a:lnTo>
                  <a:lnTo>
                    <a:pt x="549" y="1340"/>
                  </a:lnTo>
                  <a:lnTo>
                    <a:pt x="574" y="1351"/>
                  </a:lnTo>
                  <a:lnTo>
                    <a:pt x="601" y="1363"/>
                  </a:lnTo>
                  <a:lnTo>
                    <a:pt x="627" y="1373"/>
                  </a:lnTo>
                  <a:lnTo>
                    <a:pt x="680" y="1393"/>
                  </a:lnTo>
                  <a:lnTo>
                    <a:pt x="735" y="1410"/>
                  </a:lnTo>
                  <a:lnTo>
                    <a:pt x="748" y="1352"/>
                  </a:lnTo>
                  <a:lnTo>
                    <a:pt x="765" y="1295"/>
                  </a:lnTo>
                  <a:lnTo>
                    <a:pt x="781" y="1237"/>
                  </a:lnTo>
                  <a:lnTo>
                    <a:pt x="797" y="1181"/>
                  </a:lnTo>
                  <a:lnTo>
                    <a:pt x="815" y="1124"/>
                  </a:lnTo>
                  <a:lnTo>
                    <a:pt x="834" y="1068"/>
                  </a:lnTo>
                  <a:lnTo>
                    <a:pt x="853" y="1011"/>
                  </a:lnTo>
                  <a:lnTo>
                    <a:pt x="874" y="956"/>
                  </a:lnTo>
                  <a:lnTo>
                    <a:pt x="835" y="942"/>
                  </a:lnTo>
                  <a:lnTo>
                    <a:pt x="794" y="927"/>
                  </a:lnTo>
                  <a:lnTo>
                    <a:pt x="755" y="911"/>
                  </a:lnTo>
                  <a:lnTo>
                    <a:pt x="717" y="893"/>
                  </a:lnTo>
                  <a:lnTo>
                    <a:pt x="680" y="873"/>
                  </a:lnTo>
                  <a:lnTo>
                    <a:pt x="644" y="851"/>
                  </a:lnTo>
                  <a:lnTo>
                    <a:pt x="626" y="840"/>
                  </a:lnTo>
                  <a:lnTo>
                    <a:pt x="609" y="828"/>
                  </a:lnTo>
                  <a:lnTo>
                    <a:pt x="592" y="816"/>
                  </a:lnTo>
                  <a:lnTo>
                    <a:pt x="576" y="803"/>
                  </a:lnTo>
                  <a:close/>
                  <a:moveTo>
                    <a:pt x="318" y="1238"/>
                  </a:moveTo>
                  <a:lnTo>
                    <a:pt x="296" y="1293"/>
                  </a:lnTo>
                  <a:lnTo>
                    <a:pt x="276" y="1347"/>
                  </a:lnTo>
                  <a:lnTo>
                    <a:pt x="258" y="1401"/>
                  </a:lnTo>
                  <a:lnTo>
                    <a:pt x="242" y="1457"/>
                  </a:lnTo>
                  <a:lnTo>
                    <a:pt x="235" y="1485"/>
                  </a:lnTo>
                  <a:lnTo>
                    <a:pt x="229" y="1513"/>
                  </a:lnTo>
                  <a:lnTo>
                    <a:pt x="223" y="1541"/>
                  </a:lnTo>
                  <a:lnTo>
                    <a:pt x="217" y="1570"/>
                  </a:lnTo>
                  <a:lnTo>
                    <a:pt x="213" y="1598"/>
                  </a:lnTo>
                  <a:lnTo>
                    <a:pt x="209" y="1627"/>
                  </a:lnTo>
                  <a:lnTo>
                    <a:pt x="207" y="1655"/>
                  </a:lnTo>
                  <a:lnTo>
                    <a:pt x="205" y="1684"/>
                  </a:lnTo>
                  <a:lnTo>
                    <a:pt x="229" y="1706"/>
                  </a:lnTo>
                  <a:lnTo>
                    <a:pt x="254" y="1726"/>
                  </a:lnTo>
                  <a:lnTo>
                    <a:pt x="280" y="1745"/>
                  </a:lnTo>
                  <a:lnTo>
                    <a:pt x="306" y="1763"/>
                  </a:lnTo>
                  <a:lnTo>
                    <a:pt x="334" y="1780"/>
                  </a:lnTo>
                  <a:lnTo>
                    <a:pt x="361" y="1796"/>
                  </a:lnTo>
                  <a:lnTo>
                    <a:pt x="390" y="1812"/>
                  </a:lnTo>
                  <a:lnTo>
                    <a:pt x="419" y="1826"/>
                  </a:lnTo>
                  <a:lnTo>
                    <a:pt x="449" y="1840"/>
                  </a:lnTo>
                  <a:lnTo>
                    <a:pt x="479" y="1852"/>
                  </a:lnTo>
                  <a:lnTo>
                    <a:pt x="509" y="1865"/>
                  </a:lnTo>
                  <a:lnTo>
                    <a:pt x="539" y="1877"/>
                  </a:lnTo>
                  <a:lnTo>
                    <a:pt x="600" y="1897"/>
                  </a:lnTo>
                  <a:lnTo>
                    <a:pt x="661" y="1916"/>
                  </a:lnTo>
                  <a:lnTo>
                    <a:pt x="664" y="1857"/>
                  </a:lnTo>
                  <a:lnTo>
                    <a:pt x="669" y="1798"/>
                  </a:lnTo>
                  <a:lnTo>
                    <a:pt x="675" y="1740"/>
                  </a:lnTo>
                  <a:lnTo>
                    <a:pt x="683" y="1681"/>
                  </a:lnTo>
                  <a:lnTo>
                    <a:pt x="692" y="1622"/>
                  </a:lnTo>
                  <a:lnTo>
                    <a:pt x="702" y="1563"/>
                  </a:lnTo>
                  <a:lnTo>
                    <a:pt x="714" y="1506"/>
                  </a:lnTo>
                  <a:lnTo>
                    <a:pt x="727" y="1448"/>
                  </a:lnTo>
                  <a:lnTo>
                    <a:pt x="671" y="1431"/>
                  </a:lnTo>
                  <a:lnTo>
                    <a:pt x="617" y="1411"/>
                  </a:lnTo>
                  <a:lnTo>
                    <a:pt x="591" y="1400"/>
                  </a:lnTo>
                  <a:lnTo>
                    <a:pt x="563" y="1389"/>
                  </a:lnTo>
                  <a:lnTo>
                    <a:pt x="536" y="1377"/>
                  </a:lnTo>
                  <a:lnTo>
                    <a:pt x="511" y="1364"/>
                  </a:lnTo>
                  <a:lnTo>
                    <a:pt x="485" y="1351"/>
                  </a:lnTo>
                  <a:lnTo>
                    <a:pt x="459" y="1337"/>
                  </a:lnTo>
                  <a:lnTo>
                    <a:pt x="434" y="1322"/>
                  </a:lnTo>
                  <a:lnTo>
                    <a:pt x="410" y="1308"/>
                  </a:lnTo>
                  <a:lnTo>
                    <a:pt x="386" y="1291"/>
                  </a:lnTo>
                  <a:lnTo>
                    <a:pt x="362" y="1275"/>
                  </a:lnTo>
                  <a:lnTo>
                    <a:pt x="339" y="1257"/>
                  </a:lnTo>
                  <a:lnTo>
                    <a:pt x="318" y="1238"/>
                  </a:lnTo>
                  <a:close/>
                  <a:moveTo>
                    <a:pt x="202" y="1736"/>
                  </a:moveTo>
                  <a:lnTo>
                    <a:pt x="203" y="1761"/>
                  </a:lnTo>
                  <a:lnTo>
                    <a:pt x="203" y="1787"/>
                  </a:lnTo>
                  <a:lnTo>
                    <a:pt x="206" y="1812"/>
                  </a:lnTo>
                  <a:lnTo>
                    <a:pt x="208" y="1837"/>
                  </a:lnTo>
                  <a:lnTo>
                    <a:pt x="212" y="1863"/>
                  </a:lnTo>
                  <a:lnTo>
                    <a:pt x="215" y="1887"/>
                  </a:lnTo>
                  <a:lnTo>
                    <a:pt x="220" y="1912"/>
                  </a:lnTo>
                  <a:lnTo>
                    <a:pt x="225" y="1937"/>
                  </a:lnTo>
                  <a:lnTo>
                    <a:pt x="231" y="1962"/>
                  </a:lnTo>
                  <a:lnTo>
                    <a:pt x="238" y="1986"/>
                  </a:lnTo>
                  <a:lnTo>
                    <a:pt x="246" y="2010"/>
                  </a:lnTo>
                  <a:lnTo>
                    <a:pt x="254" y="2033"/>
                  </a:lnTo>
                  <a:lnTo>
                    <a:pt x="265" y="2058"/>
                  </a:lnTo>
                  <a:lnTo>
                    <a:pt x="275" y="2081"/>
                  </a:lnTo>
                  <a:lnTo>
                    <a:pt x="285" y="2104"/>
                  </a:lnTo>
                  <a:lnTo>
                    <a:pt x="297" y="2126"/>
                  </a:lnTo>
                  <a:lnTo>
                    <a:pt x="320" y="2145"/>
                  </a:lnTo>
                  <a:lnTo>
                    <a:pt x="342" y="2162"/>
                  </a:lnTo>
                  <a:lnTo>
                    <a:pt x="365" y="2181"/>
                  </a:lnTo>
                  <a:lnTo>
                    <a:pt x="389" y="2197"/>
                  </a:lnTo>
                  <a:lnTo>
                    <a:pt x="413" y="2213"/>
                  </a:lnTo>
                  <a:lnTo>
                    <a:pt x="439" y="2228"/>
                  </a:lnTo>
                  <a:lnTo>
                    <a:pt x="464" y="2243"/>
                  </a:lnTo>
                  <a:lnTo>
                    <a:pt x="489" y="2257"/>
                  </a:lnTo>
                  <a:lnTo>
                    <a:pt x="516" y="2270"/>
                  </a:lnTo>
                  <a:lnTo>
                    <a:pt x="542" y="2282"/>
                  </a:lnTo>
                  <a:lnTo>
                    <a:pt x="569" y="2294"/>
                  </a:lnTo>
                  <a:lnTo>
                    <a:pt x="595" y="2305"/>
                  </a:lnTo>
                  <a:lnTo>
                    <a:pt x="649" y="2326"/>
                  </a:lnTo>
                  <a:lnTo>
                    <a:pt x="705" y="2346"/>
                  </a:lnTo>
                  <a:lnTo>
                    <a:pt x="698" y="2321"/>
                  </a:lnTo>
                  <a:lnTo>
                    <a:pt x="692" y="2298"/>
                  </a:lnTo>
                  <a:lnTo>
                    <a:pt x="686" y="2274"/>
                  </a:lnTo>
                  <a:lnTo>
                    <a:pt x="682" y="2250"/>
                  </a:lnTo>
                  <a:lnTo>
                    <a:pt x="674" y="2202"/>
                  </a:lnTo>
                  <a:lnTo>
                    <a:pt x="667" y="2152"/>
                  </a:lnTo>
                  <a:lnTo>
                    <a:pt x="663" y="2104"/>
                  </a:lnTo>
                  <a:lnTo>
                    <a:pt x="661" y="2054"/>
                  </a:lnTo>
                  <a:lnTo>
                    <a:pt x="660" y="2006"/>
                  </a:lnTo>
                  <a:lnTo>
                    <a:pt x="660" y="1956"/>
                  </a:lnTo>
                  <a:lnTo>
                    <a:pt x="599" y="1938"/>
                  </a:lnTo>
                  <a:lnTo>
                    <a:pt x="539" y="1918"/>
                  </a:lnTo>
                  <a:lnTo>
                    <a:pt x="509" y="1907"/>
                  </a:lnTo>
                  <a:lnTo>
                    <a:pt x="479" y="1895"/>
                  </a:lnTo>
                  <a:lnTo>
                    <a:pt x="449" y="1882"/>
                  </a:lnTo>
                  <a:lnTo>
                    <a:pt x="419" y="1870"/>
                  </a:lnTo>
                  <a:lnTo>
                    <a:pt x="390" y="1856"/>
                  </a:lnTo>
                  <a:lnTo>
                    <a:pt x="362" y="1841"/>
                  </a:lnTo>
                  <a:lnTo>
                    <a:pt x="334" y="1826"/>
                  </a:lnTo>
                  <a:lnTo>
                    <a:pt x="306" y="1810"/>
                  </a:lnTo>
                  <a:lnTo>
                    <a:pt x="280" y="1793"/>
                  </a:lnTo>
                  <a:lnTo>
                    <a:pt x="253" y="1774"/>
                  </a:lnTo>
                  <a:lnTo>
                    <a:pt x="228" y="1756"/>
                  </a:lnTo>
                  <a:lnTo>
                    <a:pt x="202" y="1736"/>
                  </a:lnTo>
                  <a:close/>
                  <a:moveTo>
                    <a:pt x="377" y="2236"/>
                  </a:moveTo>
                  <a:lnTo>
                    <a:pt x="399" y="2259"/>
                  </a:lnTo>
                  <a:lnTo>
                    <a:pt x="422" y="2281"/>
                  </a:lnTo>
                  <a:lnTo>
                    <a:pt x="445" y="2303"/>
                  </a:lnTo>
                  <a:lnTo>
                    <a:pt x="470" y="2324"/>
                  </a:lnTo>
                  <a:lnTo>
                    <a:pt x="494" y="2344"/>
                  </a:lnTo>
                  <a:lnTo>
                    <a:pt x="518" y="2365"/>
                  </a:lnTo>
                  <a:lnTo>
                    <a:pt x="543" y="2384"/>
                  </a:lnTo>
                  <a:lnTo>
                    <a:pt x="570" y="2403"/>
                  </a:lnTo>
                  <a:lnTo>
                    <a:pt x="595" y="2420"/>
                  </a:lnTo>
                  <a:lnTo>
                    <a:pt x="622" y="2439"/>
                  </a:lnTo>
                  <a:lnTo>
                    <a:pt x="648" y="2455"/>
                  </a:lnTo>
                  <a:lnTo>
                    <a:pt x="676" y="2471"/>
                  </a:lnTo>
                  <a:lnTo>
                    <a:pt x="703" y="2487"/>
                  </a:lnTo>
                  <a:lnTo>
                    <a:pt x="732" y="2502"/>
                  </a:lnTo>
                  <a:lnTo>
                    <a:pt x="760" y="2516"/>
                  </a:lnTo>
                  <a:lnTo>
                    <a:pt x="789" y="2530"/>
                  </a:lnTo>
                  <a:lnTo>
                    <a:pt x="778" y="2514"/>
                  </a:lnTo>
                  <a:lnTo>
                    <a:pt x="768" y="2498"/>
                  </a:lnTo>
                  <a:lnTo>
                    <a:pt x="759" y="2480"/>
                  </a:lnTo>
                  <a:lnTo>
                    <a:pt x="750" y="2463"/>
                  </a:lnTo>
                  <a:lnTo>
                    <a:pt x="733" y="2427"/>
                  </a:lnTo>
                  <a:lnTo>
                    <a:pt x="720" y="2390"/>
                  </a:lnTo>
                  <a:lnTo>
                    <a:pt x="675" y="2377"/>
                  </a:lnTo>
                  <a:lnTo>
                    <a:pt x="631" y="2361"/>
                  </a:lnTo>
                  <a:lnTo>
                    <a:pt x="586" y="2344"/>
                  </a:lnTo>
                  <a:lnTo>
                    <a:pt x="543" y="2326"/>
                  </a:lnTo>
                  <a:lnTo>
                    <a:pt x="501" y="2305"/>
                  </a:lnTo>
                  <a:lnTo>
                    <a:pt x="458" y="2284"/>
                  </a:lnTo>
                  <a:lnTo>
                    <a:pt x="418" y="2261"/>
                  </a:lnTo>
                  <a:lnTo>
                    <a:pt x="377" y="2236"/>
                  </a:lnTo>
                  <a:close/>
                  <a:moveTo>
                    <a:pt x="1218" y="373"/>
                  </a:moveTo>
                  <a:lnTo>
                    <a:pt x="1238" y="378"/>
                  </a:lnTo>
                  <a:lnTo>
                    <a:pt x="1256" y="381"/>
                  </a:lnTo>
                  <a:lnTo>
                    <a:pt x="1276" y="385"/>
                  </a:lnTo>
                  <a:lnTo>
                    <a:pt x="1296" y="388"/>
                  </a:lnTo>
                  <a:lnTo>
                    <a:pt x="1316" y="389"/>
                  </a:lnTo>
                  <a:lnTo>
                    <a:pt x="1336" y="392"/>
                  </a:lnTo>
                  <a:lnTo>
                    <a:pt x="1355" y="393"/>
                  </a:lnTo>
                  <a:lnTo>
                    <a:pt x="1375" y="393"/>
                  </a:lnTo>
                  <a:lnTo>
                    <a:pt x="1375" y="296"/>
                  </a:lnTo>
                  <a:lnTo>
                    <a:pt x="1354" y="295"/>
                  </a:lnTo>
                  <a:lnTo>
                    <a:pt x="1335" y="291"/>
                  </a:lnTo>
                  <a:lnTo>
                    <a:pt x="1314" y="287"/>
                  </a:lnTo>
                  <a:lnTo>
                    <a:pt x="1296" y="280"/>
                  </a:lnTo>
                  <a:lnTo>
                    <a:pt x="1275" y="302"/>
                  </a:lnTo>
                  <a:lnTo>
                    <a:pt x="1255" y="325"/>
                  </a:lnTo>
                  <a:lnTo>
                    <a:pt x="1237" y="349"/>
                  </a:lnTo>
                  <a:lnTo>
                    <a:pt x="1218" y="373"/>
                  </a:lnTo>
                  <a:close/>
                  <a:moveTo>
                    <a:pt x="1194" y="407"/>
                  </a:moveTo>
                  <a:lnTo>
                    <a:pt x="1176" y="433"/>
                  </a:lnTo>
                  <a:lnTo>
                    <a:pt x="1157" y="462"/>
                  </a:lnTo>
                  <a:lnTo>
                    <a:pt x="1140" y="490"/>
                  </a:lnTo>
                  <a:lnTo>
                    <a:pt x="1123" y="518"/>
                  </a:lnTo>
                  <a:lnTo>
                    <a:pt x="1107" y="546"/>
                  </a:lnTo>
                  <a:lnTo>
                    <a:pt x="1091" y="575"/>
                  </a:lnTo>
                  <a:lnTo>
                    <a:pt x="1074" y="605"/>
                  </a:lnTo>
                  <a:lnTo>
                    <a:pt x="1059" y="634"/>
                  </a:lnTo>
                  <a:lnTo>
                    <a:pt x="1099" y="643"/>
                  </a:lnTo>
                  <a:lnTo>
                    <a:pt x="1138" y="652"/>
                  </a:lnTo>
                  <a:lnTo>
                    <a:pt x="1177" y="658"/>
                  </a:lnTo>
                  <a:lnTo>
                    <a:pt x="1216" y="663"/>
                  </a:lnTo>
                  <a:lnTo>
                    <a:pt x="1255" y="668"/>
                  </a:lnTo>
                  <a:lnTo>
                    <a:pt x="1296" y="670"/>
                  </a:lnTo>
                  <a:lnTo>
                    <a:pt x="1336" y="673"/>
                  </a:lnTo>
                  <a:lnTo>
                    <a:pt x="1375" y="674"/>
                  </a:lnTo>
                  <a:lnTo>
                    <a:pt x="1375" y="432"/>
                  </a:lnTo>
                  <a:lnTo>
                    <a:pt x="1352" y="431"/>
                  </a:lnTo>
                  <a:lnTo>
                    <a:pt x="1329" y="430"/>
                  </a:lnTo>
                  <a:lnTo>
                    <a:pt x="1307" y="428"/>
                  </a:lnTo>
                  <a:lnTo>
                    <a:pt x="1284" y="425"/>
                  </a:lnTo>
                  <a:lnTo>
                    <a:pt x="1261" y="422"/>
                  </a:lnTo>
                  <a:lnTo>
                    <a:pt x="1239" y="417"/>
                  </a:lnTo>
                  <a:lnTo>
                    <a:pt x="1216" y="412"/>
                  </a:lnTo>
                  <a:lnTo>
                    <a:pt x="1194" y="407"/>
                  </a:lnTo>
                  <a:close/>
                  <a:moveTo>
                    <a:pt x="1041" y="669"/>
                  </a:moveTo>
                  <a:lnTo>
                    <a:pt x="1026" y="700"/>
                  </a:lnTo>
                  <a:lnTo>
                    <a:pt x="1011" y="731"/>
                  </a:lnTo>
                  <a:lnTo>
                    <a:pt x="996" y="764"/>
                  </a:lnTo>
                  <a:lnTo>
                    <a:pt x="982" y="796"/>
                  </a:lnTo>
                  <a:lnTo>
                    <a:pt x="968" y="827"/>
                  </a:lnTo>
                  <a:lnTo>
                    <a:pt x="955" y="859"/>
                  </a:lnTo>
                  <a:lnTo>
                    <a:pt x="941" y="892"/>
                  </a:lnTo>
                  <a:lnTo>
                    <a:pt x="928" y="924"/>
                  </a:lnTo>
                  <a:lnTo>
                    <a:pt x="983" y="939"/>
                  </a:lnTo>
                  <a:lnTo>
                    <a:pt x="1039" y="950"/>
                  </a:lnTo>
                  <a:lnTo>
                    <a:pt x="1094" y="961"/>
                  </a:lnTo>
                  <a:lnTo>
                    <a:pt x="1149" y="969"/>
                  </a:lnTo>
                  <a:lnTo>
                    <a:pt x="1206" y="976"/>
                  </a:lnTo>
                  <a:lnTo>
                    <a:pt x="1262" y="980"/>
                  </a:lnTo>
                  <a:lnTo>
                    <a:pt x="1319" y="983"/>
                  </a:lnTo>
                  <a:lnTo>
                    <a:pt x="1375" y="984"/>
                  </a:lnTo>
                  <a:lnTo>
                    <a:pt x="1375" y="712"/>
                  </a:lnTo>
                  <a:lnTo>
                    <a:pt x="1335" y="712"/>
                  </a:lnTo>
                  <a:lnTo>
                    <a:pt x="1293" y="710"/>
                  </a:lnTo>
                  <a:lnTo>
                    <a:pt x="1253" y="706"/>
                  </a:lnTo>
                  <a:lnTo>
                    <a:pt x="1211" y="703"/>
                  </a:lnTo>
                  <a:lnTo>
                    <a:pt x="1168" y="696"/>
                  </a:lnTo>
                  <a:lnTo>
                    <a:pt x="1124" y="688"/>
                  </a:lnTo>
                  <a:lnTo>
                    <a:pt x="1081" y="678"/>
                  </a:lnTo>
                  <a:lnTo>
                    <a:pt x="1041" y="669"/>
                  </a:lnTo>
                  <a:close/>
                  <a:moveTo>
                    <a:pt x="912" y="968"/>
                  </a:moveTo>
                  <a:lnTo>
                    <a:pt x="891" y="1023"/>
                  </a:lnTo>
                  <a:lnTo>
                    <a:pt x="872" y="1079"/>
                  </a:lnTo>
                  <a:lnTo>
                    <a:pt x="852" y="1135"/>
                  </a:lnTo>
                  <a:lnTo>
                    <a:pt x="835" y="1192"/>
                  </a:lnTo>
                  <a:lnTo>
                    <a:pt x="818" y="1249"/>
                  </a:lnTo>
                  <a:lnTo>
                    <a:pt x="801" y="1306"/>
                  </a:lnTo>
                  <a:lnTo>
                    <a:pt x="786" y="1363"/>
                  </a:lnTo>
                  <a:lnTo>
                    <a:pt x="773" y="1422"/>
                  </a:lnTo>
                  <a:lnTo>
                    <a:pt x="808" y="1431"/>
                  </a:lnTo>
                  <a:lnTo>
                    <a:pt x="845" y="1440"/>
                  </a:lnTo>
                  <a:lnTo>
                    <a:pt x="883" y="1449"/>
                  </a:lnTo>
                  <a:lnTo>
                    <a:pt x="920" y="1456"/>
                  </a:lnTo>
                  <a:lnTo>
                    <a:pt x="958" y="1464"/>
                  </a:lnTo>
                  <a:lnTo>
                    <a:pt x="995" y="1470"/>
                  </a:lnTo>
                  <a:lnTo>
                    <a:pt x="1033" y="1476"/>
                  </a:lnTo>
                  <a:lnTo>
                    <a:pt x="1071" y="1481"/>
                  </a:lnTo>
                  <a:lnTo>
                    <a:pt x="1109" y="1486"/>
                  </a:lnTo>
                  <a:lnTo>
                    <a:pt x="1147" y="1490"/>
                  </a:lnTo>
                  <a:lnTo>
                    <a:pt x="1185" y="1493"/>
                  </a:lnTo>
                  <a:lnTo>
                    <a:pt x="1223" y="1495"/>
                  </a:lnTo>
                  <a:lnTo>
                    <a:pt x="1261" y="1498"/>
                  </a:lnTo>
                  <a:lnTo>
                    <a:pt x="1299" y="1500"/>
                  </a:lnTo>
                  <a:lnTo>
                    <a:pt x="1337" y="1500"/>
                  </a:lnTo>
                  <a:lnTo>
                    <a:pt x="1375" y="1501"/>
                  </a:lnTo>
                  <a:lnTo>
                    <a:pt x="1375" y="1030"/>
                  </a:lnTo>
                  <a:lnTo>
                    <a:pt x="1316" y="1029"/>
                  </a:lnTo>
                  <a:lnTo>
                    <a:pt x="1258" y="1026"/>
                  </a:lnTo>
                  <a:lnTo>
                    <a:pt x="1200" y="1022"/>
                  </a:lnTo>
                  <a:lnTo>
                    <a:pt x="1141" y="1015"/>
                  </a:lnTo>
                  <a:lnTo>
                    <a:pt x="1084" y="1006"/>
                  </a:lnTo>
                  <a:lnTo>
                    <a:pt x="1026" y="995"/>
                  </a:lnTo>
                  <a:lnTo>
                    <a:pt x="968" y="983"/>
                  </a:lnTo>
                  <a:lnTo>
                    <a:pt x="912" y="968"/>
                  </a:lnTo>
                  <a:close/>
                  <a:moveTo>
                    <a:pt x="763" y="1458"/>
                  </a:moveTo>
                  <a:lnTo>
                    <a:pt x="751" y="1517"/>
                  </a:lnTo>
                  <a:lnTo>
                    <a:pt x="740" y="1575"/>
                  </a:lnTo>
                  <a:lnTo>
                    <a:pt x="730" y="1632"/>
                  </a:lnTo>
                  <a:lnTo>
                    <a:pt x="721" y="1691"/>
                  </a:lnTo>
                  <a:lnTo>
                    <a:pt x="713" y="1750"/>
                  </a:lnTo>
                  <a:lnTo>
                    <a:pt x="707" y="1809"/>
                  </a:lnTo>
                  <a:lnTo>
                    <a:pt x="702" y="1867"/>
                  </a:lnTo>
                  <a:lnTo>
                    <a:pt x="700" y="1926"/>
                  </a:lnTo>
                  <a:lnTo>
                    <a:pt x="740" y="1937"/>
                  </a:lnTo>
                  <a:lnTo>
                    <a:pt x="782" y="1947"/>
                  </a:lnTo>
                  <a:lnTo>
                    <a:pt x="823" y="1955"/>
                  </a:lnTo>
                  <a:lnTo>
                    <a:pt x="866" y="1963"/>
                  </a:lnTo>
                  <a:lnTo>
                    <a:pt x="907" y="1971"/>
                  </a:lnTo>
                  <a:lnTo>
                    <a:pt x="950" y="1978"/>
                  </a:lnTo>
                  <a:lnTo>
                    <a:pt x="993" y="1984"/>
                  </a:lnTo>
                  <a:lnTo>
                    <a:pt x="1035" y="1988"/>
                  </a:lnTo>
                  <a:lnTo>
                    <a:pt x="1078" y="1993"/>
                  </a:lnTo>
                  <a:lnTo>
                    <a:pt x="1119" y="1996"/>
                  </a:lnTo>
                  <a:lnTo>
                    <a:pt x="1163" y="2000"/>
                  </a:lnTo>
                  <a:lnTo>
                    <a:pt x="1206" y="2002"/>
                  </a:lnTo>
                  <a:lnTo>
                    <a:pt x="1248" y="2005"/>
                  </a:lnTo>
                  <a:lnTo>
                    <a:pt x="1290" y="2006"/>
                  </a:lnTo>
                  <a:lnTo>
                    <a:pt x="1332" y="2007"/>
                  </a:lnTo>
                  <a:lnTo>
                    <a:pt x="1375" y="2007"/>
                  </a:lnTo>
                  <a:lnTo>
                    <a:pt x="1375" y="1539"/>
                  </a:lnTo>
                  <a:lnTo>
                    <a:pt x="1337" y="1539"/>
                  </a:lnTo>
                  <a:lnTo>
                    <a:pt x="1298" y="1538"/>
                  </a:lnTo>
                  <a:lnTo>
                    <a:pt x="1259" y="1537"/>
                  </a:lnTo>
                  <a:lnTo>
                    <a:pt x="1221" y="1534"/>
                  </a:lnTo>
                  <a:lnTo>
                    <a:pt x="1182" y="1531"/>
                  </a:lnTo>
                  <a:lnTo>
                    <a:pt x="1144" y="1528"/>
                  </a:lnTo>
                  <a:lnTo>
                    <a:pt x="1106" y="1524"/>
                  </a:lnTo>
                  <a:lnTo>
                    <a:pt x="1066" y="1518"/>
                  </a:lnTo>
                  <a:lnTo>
                    <a:pt x="1028" y="1514"/>
                  </a:lnTo>
                  <a:lnTo>
                    <a:pt x="990" y="1508"/>
                  </a:lnTo>
                  <a:lnTo>
                    <a:pt x="952" y="1501"/>
                  </a:lnTo>
                  <a:lnTo>
                    <a:pt x="914" y="1494"/>
                  </a:lnTo>
                  <a:lnTo>
                    <a:pt x="876" y="1486"/>
                  </a:lnTo>
                  <a:lnTo>
                    <a:pt x="838" y="1478"/>
                  </a:lnTo>
                  <a:lnTo>
                    <a:pt x="801" y="1469"/>
                  </a:lnTo>
                  <a:lnTo>
                    <a:pt x="763" y="1458"/>
                  </a:lnTo>
                  <a:close/>
                  <a:moveTo>
                    <a:pt x="699" y="1967"/>
                  </a:moveTo>
                  <a:lnTo>
                    <a:pt x="699" y="2016"/>
                  </a:lnTo>
                  <a:lnTo>
                    <a:pt x="700" y="2066"/>
                  </a:lnTo>
                  <a:lnTo>
                    <a:pt x="702" y="2115"/>
                  </a:lnTo>
                  <a:lnTo>
                    <a:pt x="708" y="2165"/>
                  </a:lnTo>
                  <a:lnTo>
                    <a:pt x="715" y="2214"/>
                  </a:lnTo>
                  <a:lnTo>
                    <a:pt x="724" y="2264"/>
                  </a:lnTo>
                  <a:lnTo>
                    <a:pt x="729" y="2288"/>
                  </a:lnTo>
                  <a:lnTo>
                    <a:pt x="736" y="2312"/>
                  </a:lnTo>
                  <a:lnTo>
                    <a:pt x="741" y="2335"/>
                  </a:lnTo>
                  <a:lnTo>
                    <a:pt x="750" y="2359"/>
                  </a:lnTo>
                  <a:lnTo>
                    <a:pt x="788" y="2370"/>
                  </a:lnTo>
                  <a:lnTo>
                    <a:pt x="826" y="2380"/>
                  </a:lnTo>
                  <a:lnTo>
                    <a:pt x="865" y="2389"/>
                  </a:lnTo>
                  <a:lnTo>
                    <a:pt x="903" y="2397"/>
                  </a:lnTo>
                  <a:lnTo>
                    <a:pt x="942" y="2405"/>
                  </a:lnTo>
                  <a:lnTo>
                    <a:pt x="981" y="2412"/>
                  </a:lnTo>
                  <a:lnTo>
                    <a:pt x="1020" y="2418"/>
                  </a:lnTo>
                  <a:lnTo>
                    <a:pt x="1059" y="2424"/>
                  </a:lnTo>
                  <a:lnTo>
                    <a:pt x="1099" y="2429"/>
                  </a:lnTo>
                  <a:lnTo>
                    <a:pt x="1138" y="2433"/>
                  </a:lnTo>
                  <a:lnTo>
                    <a:pt x="1178" y="2437"/>
                  </a:lnTo>
                  <a:lnTo>
                    <a:pt x="1217" y="2439"/>
                  </a:lnTo>
                  <a:lnTo>
                    <a:pt x="1256" y="2441"/>
                  </a:lnTo>
                  <a:lnTo>
                    <a:pt x="1297" y="2442"/>
                  </a:lnTo>
                  <a:lnTo>
                    <a:pt x="1336" y="2443"/>
                  </a:lnTo>
                  <a:lnTo>
                    <a:pt x="1375" y="2445"/>
                  </a:lnTo>
                  <a:lnTo>
                    <a:pt x="1375" y="2045"/>
                  </a:lnTo>
                  <a:lnTo>
                    <a:pt x="1332" y="2045"/>
                  </a:lnTo>
                  <a:lnTo>
                    <a:pt x="1290" y="2045"/>
                  </a:lnTo>
                  <a:lnTo>
                    <a:pt x="1247" y="2044"/>
                  </a:lnTo>
                  <a:lnTo>
                    <a:pt x="1205" y="2041"/>
                  </a:lnTo>
                  <a:lnTo>
                    <a:pt x="1162" y="2039"/>
                  </a:lnTo>
                  <a:lnTo>
                    <a:pt x="1119" y="2036"/>
                  </a:lnTo>
                  <a:lnTo>
                    <a:pt x="1077" y="2032"/>
                  </a:lnTo>
                  <a:lnTo>
                    <a:pt x="1034" y="2028"/>
                  </a:lnTo>
                  <a:lnTo>
                    <a:pt x="991" y="2023"/>
                  </a:lnTo>
                  <a:lnTo>
                    <a:pt x="950" y="2017"/>
                  </a:lnTo>
                  <a:lnTo>
                    <a:pt x="907" y="2010"/>
                  </a:lnTo>
                  <a:lnTo>
                    <a:pt x="865" y="2003"/>
                  </a:lnTo>
                  <a:lnTo>
                    <a:pt x="823" y="1995"/>
                  </a:lnTo>
                  <a:lnTo>
                    <a:pt x="782" y="1986"/>
                  </a:lnTo>
                  <a:lnTo>
                    <a:pt x="740" y="1977"/>
                  </a:lnTo>
                  <a:lnTo>
                    <a:pt x="699" y="1967"/>
                  </a:lnTo>
                  <a:close/>
                  <a:moveTo>
                    <a:pt x="767" y="2404"/>
                  </a:moveTo>
                  <a:lnTo>
                    <a:pt x="776" y="2426"/>
                  </a:lnTo>
                  <a:lnTo>
                    <a:pt x="785" y="2447"/>
                  </a:lnTo>
                  <a:lnTo>
                    <a:pt x="796" y="2468"/>
                  </a:lnTo>
                  <a:lnTo>
                    <a:pt x="807" y="2487"/>
                  </a:lnTo>
                  <a:lnTo>
                    <a:pt x="820" y="2507"/>
                  </a:lnTo>
                  <a:lnTo>
                    <a:pt x="832" y="2525"/>
                  </a:lnTo>
                  <a:lnTo>
                    <a:pt x="847" y="2544"/>
                  </a:lnTo>
                  <a:lnTo>
                    <a:pt x="862" y="2562"/>
                  </a:lnTo>
                  <a:lnTo>
                    <a:pt x="892" y="2574"/>
                  </a:lnTo>
                  <a:lnTo>
                    <a:pt x="923" y="2584"/>
                  </a:lnTo>
                  <a:lnTo>
                    <a:pt x="955" y="2594"/>
                  </a:lnTo>
                  <a:lnTo>
                    <a:pt x="987" y="2605"/>
                  </a:lnTo>
                  <a:lnTo>
                    <a:pt x="1018" y="2613"/>
                  </a:lnTo>
                  <a:lnTo>
                    <a:pt x="1050" y="2622"/>
                  </a:lnTo>
                  <a:lnTo>
                    <a:pt x="1081" y="2629"/>
                  </a:lnTo>
                  <a:lnTo>
                    <a:pt x="1114" y="2636"/>
                  </a:lnTo>
                  <a:lnTo>
                    <a:pt x="1146" y="2642"/>
                  </a:lnTo>
                  <a:lnTo>
                    <a:pt x="1179" y="2647"/>
                  </a:lnTo>
                  <a:lnTo>
                    <a:pt x="1211" y="2652"/>
                  </a:lnTo>
                  <a:lnTo>
                    <a:pt x="1244" y="2655"/>
                  </a:lnTo>
                  <a:lnTo>
                    <a:pt x="1277" y="2659"/>
                  </a:lnTo>
                  <a:lnTo>
                    <a:pt x="1309" y="2661"/>
                  </a:lnTo>
                  <a:lnTo>
                    <a:pt x="1343" y="2662"/>
                  </a:lnTo>
                  <a:lnTo>
                    <a:pt x="1375" y="2664"/>
                  </a:lnTo>
                  <a:lnTo>
                    <a:pt x="1375" y="2483"/>
                  </a:lnTo>
                  <a:lnTo>
                    <a:pt x="1299" y="2482"/>
                  </a:lnTo>
                  <a:lnTo>
                    <a:pt x="1222" y="2478"/>
                  </a:lnTo>
                  <a:lnTo>
                    <a:pt x="1183" y="2476"/>
                  </a:lnTo>
                  <a:lnTo>
                    <a:pt x="1145" y="2472"/>
                  </a:lnTo>
                  <a:lnTo>
                    <a:pt x="1107" y="2469"/>
                  </a:lnTo>
                  <a:lnTo>
                    <a:pt x="1069" y="2464"/>
                  </a:lnTo>
                  <a:lnTo>
                    <a:pt x="1029" y="2460"/>
                  </a:lnTo>
                  <a:lnTo>
                    <a:pt x="991" y="2454"/>
                  </a:lnTo>
                  <a:lnTo>
                    <a:pt x="953" y="2447"/>
                  </a:lnTo>
                  <a:lnTo>
                    <a:pt x="917" y="2440"/>
                  </a:lnTo>
                  <a:lnTo>
                    <a:pt x="879" y="2432"/>
                  </a:lnTo>
                  <a:lnTo>
                    <a:pt x="841" y="2424"/>
                  </a:lnTo>
                  <a:lnTo>
                    <a:pt x="804" y="2415"/>
                  </a:lnTo>
                  <a:lnTo>
                    <a:pt x="767" y="240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TextBox 15"/>
            <p:cNvSpPr txBox="1"/>
            <p:nvPr>
              <p:custDataLst>
                <p:tags r:id="rId4"/>
              </p:custDataLst>
            </p:nvPr>
          </p:nvSpPr>
          <p:spPr>
            <a:xfrm>
              <a:off x="2454533" y="4927004"/>
              <a:ext cx="1076207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www.mslee.co.kr</a:t>
              </a:r>
              <a:endParaRPr 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961" y="3807299"/>
            <a:ext cx="1093808" cy="36223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332" y="4308664"/>
            <a:ext cx="788331" cy="5107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878" y="3185290"/>
            <a:ext cx="960667" cy="50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6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53302" y="633402"/>
            <a:ext cx="7719175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 위탁사업 수행과 </a:t>
            </a:r>
            <a:r>
              <a:rPr lang="ko-KR" altLang="en-US" sz="2400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외부재용역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관례화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개선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○‘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09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 복지부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종합포털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보건복지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보육통합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정보시스템 개발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등  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전문기관 설립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위탁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결정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개발원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10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 설립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통합사회보장정보시스템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행복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e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음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등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범부처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업무 인수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업무와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인력 확장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문제는 당초 설립 취지에 어긋나는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업무추진 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전문가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부족으로 「민간 </a:t>
            </a:r>
            <a:r>
              <a:rPr lang="ko-KR" altLang="en-US" sz="1600" b="1" spc="-150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재용역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빈번」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개발원 자체사업 민간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재용역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140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금액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423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억 원 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수의계약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66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(68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억 원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),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년간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정부 위탁사업 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39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(142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억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중 민간 </a:t>
            </a:r>
            <a:r>
              <a:rPr lang="ko-KR" altLang="en-US" sz="1600" spc="-150" dirty="0" err="1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재용역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6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(37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억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)    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하청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’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에서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ko-KR" altLang="en-US" sz="1600" b="1" spc="-150" dirty="0" err="1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재하청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’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endParaRPr lang="ko-KR" altLang="en-US" sz="1600" b="1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6134" y="5955838"/>
            <a:ext cx="8640227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보건복지정보시스템의 중요성 재인식</a:t>
            </a:r>
            <a:r>
              <a:rPr lang="en-US" altLang="ko-KR" sz="1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19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</a:t>
            </a:r>
            <a:r>
              <a:rPr lang="ko-KR" altLang="en-US" sz="19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전문인력 확보</a:t>
            </a:r>
            <a:r>
              <a:rPr lang="en-US" altLang="ko-KR" sz="19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9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전문성 향상」 </a:t>
            </a:r>
            <a:r>
              <a:rPr lang="ko-KR" altLang="en-US" sz="19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추진</a:t>
            </a:r>
            <a:endParaRPr lang="ko-KR" altLang="en-US" sz="19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6408204" y="1401140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7084243" y="177281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129705" y="6063181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오른쪽 화살표 24"/>
          <p:cNvSpPr/>
          <p:nvPr/>
        </p:nvSpPr>
        <p:spPr>
          <a:xfrm>
            <a:off x="4604878" y="214959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6233401" y="249289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79" y="185019"/>
            <a:ext cx="1815687" cy="18828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00" y="4081063"/>
            <a:ext cx="2473878" cy="101709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66" y="4417503"/>
            <a:ext cx="1009184" cy="580423"/>
          </a:xfrm>
          <a:prstGeom prst="rect">
            <a:avLst/>
          </a:prstGeom>
        </p:spPr>
      </p:pic>
      <p:sp>
        <p:nvSpPr>
          <p:cNvPr id="10" name="오른쪽 화살표 9"/>
          <p:cNvSpPr/>
          <p:nvPr/>
        </p:nvSpPr>
        <p:spPr>
          <a:xfrm>
            <a:off x="1764089" y="4456584"/>
            <a:ext cx="432048" cy="28803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2519596" y="4162057"/>
            <a:ext cx="828669" cy="828669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573890" y="433899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외부</a:t>
            </a:r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용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역</a:t>
            </a:r>
            <a:endParaRPr lang="ko-KR" altLang="en-US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38193" y="4972615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위탁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28149" y="3531171"/>
            <a:ext cx="19747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종전 방식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01" y="4102166"/>
            <a:ext cx="2473878" cy="1017098"/>
          </a:xfrm>
          <a:prstGeom prst="rect">
            <a:avLst/>
          </a:prstGeom>
        </p:spPr>
      </p:pic>
      <p:sp>
        <p:nvSpPr>
          <p:cNvPr id="37" name="오른쪽 화살표 36"/>
          <p:cNvSpPr/>
          <p:nvPr/>
        </p:nvSpPr>
        <p:spPr>
          <a:xfrm>
            <a:off x="5228190" y="4501909"/>
            <a:ext cx="432048" cy="288032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7736626" y="4209601"/>
            <a:ext cx="828669" cy="828669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7790920" y="438653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외부</a:t>
            </a:r>
            <a:endParaRPr lang="en-US" altLang="ko-KR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용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역</a:t>
            </a:r>
            <a:endParaRPr lang="ko-KR" altLang="en-US" sz="1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>
          <a:xfrm>
            <a:off x="7091067" y="4504128"/>
            <a:ext cx="432048" cy="2880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449241" y="3838949"/>
            <a:ext cx="3223322" cy="1606275"/>
          </a:xfrm>
          <a:prstGeom prst="round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모서리가 둥근 직사각형 40"/>
          <p:cNvSpPr/>
          <p:nvPr/>
        </p:nvSpPr>
        <p:spPr>
          <a:xfrm>
            <a:off x="4030737" y="3838949"/>
            <a:ext cx="4769879" cy="1606275"/>
          </a:xfrm>
          <a:prstGeom prst="round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5483194" y="3520530"/>
            <a:ext cx="19747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현재 방식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2166" y="5014535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위탁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94851" y="5014535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재위탁</a:t>
            </a:r>
            <a:endParaRPr lang="ko-KR" altLang="en-US" sz="14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오른쪽 화살표 45"/>
          <p:cNvSpPr/>
          <p:nvPr/>
        </p:nvSpPr>
        <p:spPr>
          <a:xfrm>
            <a:off x="6202735" y="285293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69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633402"/>
            <a:ext cx="7719175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보건복지사이버안전센터</a:t>
            </a:r>
            <a:r>
              <a:rPr lang="en-US" altLang="ko-KR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외주업체 전담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실태 개선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유사시 사이버테러에 대응하는「사이버안전센터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」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64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개 기관 보건복지시스템 보안관제 담당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64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 기관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복지부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식약처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국립병원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(10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개소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산하기관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(18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개소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지방의료원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(32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개소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등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통합관리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·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①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 근무자 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25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관련기관 파견 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6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외주 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14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개발원 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5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명 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→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개발원 직원 중 정규직은 단 </a:t>
            </a:r>
            <a:r>
              <a:rPr lang="en-US" altLang="ko-KR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endParaRPr lang="ko-KR" altLang="en-US" sz="13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·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②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 야간</a:t>
            </a:r>
            <a:r>
              <a:rPr lang="en-US" altLang="ko-KR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(18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시 이후</a:t>
            </a:r>
            <a:r>
              <a:rPr lang="en-US" altLang="ko-KR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엔 </a:t>
            </a:r>
            <a:r>
              <a:rPr lang="ko-KR" altLang="en-US" sz="13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정직원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 없이 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100% 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외주인력으로만 보안</a:t>
            </a:r>
            <a:r>
              <a:rPr lang="en-US" altLang="ko-KR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300" dirty="0">
                <a:latin typeface="휴먼고딕" panose="02010504000101010101" pitchFamily="2" charset="-127"/>
                <a:ea typeface="휴먼고딕" panose="02010504000101010101" pitchFamily="2" charset="-127"/>
              </a:rPr>
              <a:t>관제 운용 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→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3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유사시 대처 불안</a:t>
            </a:r>
            <a:endParaRPr lang="ko-KR" altLang="en-US" sz="13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7227" y="5955838"/>
            <a:ext cx="85203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「사이버위기의 핵심은 초기 대응</a:t>
            </a:r>
            <a:r>
              <a:rPr lang="en-US" altLang="ko-KR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인력과 시설</a:t>
            </a:r>
            <a:r>
              <a:rPr lang="en-US" altLang="ko-KR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장비 개선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」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등 조치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5003746" y="140886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7812360" y="177281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245125" y="6076844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79" y="185019"/>
            <a:ext cx="1815687" cy="188281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77" y="2875012"/>
            <a:ext cx="4507681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그룹 12"/>
          <p:cNvGrpSpPr/>
          <p:nvPr/>
        </p:nvGrpSpPr>
        <p:grpSpPr>
          <a:xfrm>
            <a:off x="5565977" y="3317143"/>
            <a:ext cx="3491880" cy="2357532"/>
            <a:chOff x="5652120" y="3447948"/>
            <a:chExt cx="3491880" cy="2357532"/>
          </a:xfrm>
        </p:grpSpPr>
        <p:graphicFrame>
          <p:nvGraphicFramePr>
            <p:cNvPr id="6" name="차트 5"/>
            <p:cNvGraphicFramePr/>
            <p:nvPr>
              <p:extLst>
                <p:ext uri="{D42A27DB-BD31-4B8C-83A1-F6EECF244321}">
                  <p14:modId xmlns:p14="http://schemas.microsoft.com/office/powerpoint/2010/main" val="2213669183"/>
                </p:ext>
              </p:extLst>
            </p:nvPr>
          </p:nvGraphicFramePr>
          <p:xfrm>
            <a:off x="6168007" y="3447948"/>
            <a:ext cx="2975993" cy="23575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7" name="사각형 설명선 6"/>
            <p:cNvSpPr/>
            <p:nvPr/>
          </p:nvSpPr>
          <p:spPr>
            <a:xfrm>
              <a:off x="5652120" y="4898429"/>
              <a:ext cx="936406" cy="371872"/>
            </a:xfrm>
            <a:prstGeom prst="wedgeRectCallout">
              <a:avLst>
                <a:gd name="adj1" fmla="val 56167"/>
                <a:gd name="adj2" fmla="val -21827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870121" y="4365104"/>
              <a:ext cx="7920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외주직원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836593" y="3981554"/>
              <a:ext cx="7920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파견직원</a:t>
              </a:r>
              <a:endParaRPr lang="ko-KR" altLang="en-U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588526" y="4691950"/>
              <a:ext cx="93244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개발원직원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928344" y="4584228"/>
              <a:ext cx="675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14</a:t>
              </a:r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명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989889" y="4180438"/>
              <a:ext cx="4854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6</a:t>
              </a:r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명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836593" y="4877023"/>
              <a:ext cx="4905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5</a:t>
              </a:r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명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652120" y="4953560"/>
              <a:ext cx="93640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정규직 </a:t>
              </a:r>
              <a:r>
                <a:rPr lang="en-US" altLang="ko-KR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r>
                <a:rPr lang="ko-KR" altLang="en-US" sz="11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명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508105" y="2875012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 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보건복지사이버안전센터 직원 현황 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7322024" y="4234299"/>
            <a:ext cx="511919" cy="5119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900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26810" y="4288160"/>
            <a:ext cx="5201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총원</a:t>
            </a:r>
            <a:endParaRPr lang="en-US" altLang="ko-KR" sz="1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1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25</a:t>
            </a:r>
            <a:r>
              <a:rPr lang="ko-KR" altLang="en-US" sz="11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</a:p>
        </p:txBody>
      </p:sp>
    </p:spTree>
    <p:extLst>
      <p:ext uri="{BB962C8B-B14F-4D97-AF65-F5344CB8AC3E}">
        <p14:creationId xmlns:p14="http://schemas.microsoft.com/office/powerpoint/2010/main" val="165445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2412" y="545535"/>
            <a:ext cx="7719175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다양</a:t>
            </a:r>
            <a:r>
              <a:rPr lang="en-US" altLang="ko-KR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다발 연구용역결과의 정책 반영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개선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0654" y="1228620"/>
            <a:ext cx="87858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보건의료정책의 합리적 의사결정 지원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국민건강 향상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기여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목적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지난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년간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111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R&amp;D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수행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신뢰성 높은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연구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위해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국공립의료기관 자료 연계 중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민간의료기관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자료</a:t>
            </a:r>
            <a:r>
              <a:rPr lang="en-US" altLang="ko-KR" sz="14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4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전체 </a:t>
            </a:r>
            <a:r>
              <a:rPr lang="en-US" altLang="ko-KR" sz="14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94.1</a:t>
            </a:r>
            <a:r>
              <a:rPr lang="en-US" altLang="ko-KR" sz="1400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%)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不연계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연구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반영률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(‘11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∼‘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13),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年평균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14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건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불과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학술지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게재 등 간접반영 </a:t>
            </a:r>
            <a:r>
              <a:rPr lang="ko-KR" altLang="en-US" sz="1600" b="1" spc="-150" dirty="0" err="1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제외時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err="1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年평균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5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건에 불과 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이는 보건의료연구원 </a:t>
            </a:r>
            <a:r>
              <a:rPr lang="ko-KR" altLang="en-US" sz="1600" spc="-150" dirty="0" err="1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존립성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용역 결과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불신으로 연결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복지부의「관행적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R&amp;D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발주」도 문제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다른 한편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R&amp;D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결과의 정책반영을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높이는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제도적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근거도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부실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연구원 자체의 노력도 미흡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59617" y="5562344"/>
            <a:ext cx="82653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「양보다 질 위주 연구관리</a:t>
            </a:r>
            <a:r>
              <a:rPr lang="en-US" altLang="ko-KR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연구결과의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정책반영 제고 위한 </a:t>
            </a:r>
            <a:endParaRPr lang="en-US" altLang="ko-KR" sz="22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2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제도적</a:t>
            </a:r>
            <a:r>
              <a:rPr lang="en-US" altLang="ko-KR" sz="22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보강대책」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마련</a:t>
            </a:r>
          </a:p>
        </p:txBody>
      </p:sp>
      <p:sp>
        <p:nvSpPr>
          <p:cNvPr id="26" name="오른쪽 화살표 25"/>
          <p:cNvSpPr/>
          <p:nvPr/>
        </p:nvSpPr>
        <p:spPr>
          <a:xfrm>
            <a:off x="420484" y="5691135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5178921" y="177573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>
            <a:off x="6093804" y="141277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4118620" y="2133004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5394945" y="249289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371" y="110210"/>
            <a:ext cx="1453945" cy="272615"/>
          </a:xfrm>
          <a:prstGeom prst="rect">
            <a:avLst/>
          </a:prstGeom>
        </p:spPr>
      </p:pic>
      <p:sp>
        <p:nvSpPr>
          <p:cNvPr id="20" name="오른쪽 화살표 19"/>
          <p:cNvSpPr/>
          <p:nvPr/>
        </p:nvSpPr>
        <p:spPr>
          <a:xfrm>
            <a:off x="6017418" y="286543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55927"/>
            <a:ext cx="3042309" cy="2187613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1108762" y="3458288"/>
            <a:ext cx="1877261" cy="2705424"/>
            <a:chOff x="774897" y="3443534"/>
            <a:chExt cx="1877261" cy="2705424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4897" y="3443534"/>
              <a:ext cx="1081936" cy="20124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672" y="4228534"/>
              <a:ext cx="1032486" cy="1920424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120717" y="3817509"/>
            <a:ext cx="12689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</a:rPr>
              <a:t>지난 </a:t>
            </a:r>
            <a:r>
              <a:rPr lang="en-US" altLang="ko-KR" sz="1100" dirty="0" smtClean="0">
                <a:latin typeface="+mn-ea"/>
              </a:rPr>
              <a:t>3</a:t>
            </a:r>
            <a:r>
              <a:rPr lang="ko-KR" altLang="en-US" sz="1100" dirty="0" smtClean="0">
                <a:latin typeface="+mn-ea"/>
              </a:rPr>
              <a:t>년간</a:t>
            </a:r>
            <a:r>
              <a:rPr lang="en-US" altLang="ko-KR" sz="1100" dirty="0" smtClean="0">
                <a:latin typeface="+mn-ea"/>
              </a:rPr>
              <a:t>(2011~2013</a:t>
            </a:r>
            <a:r>
              <a:rPr lang="ko-KR" altLang="en-US" sz="1100" dirty="0" smtClean="0">
                <a:latin typeface="+mn-ea"/>
              </a:rPr>
              <a:t>년</a:t>
            </a:r>
            <a:r>
              <a:rPr lang="en-US" altLang="ko-KR" sz="1100" dirty="0" smtClean="0">
                <a:latin typeface="+mn-ea"/>
              </a:rPr>
              <a:t>)</a:t>
            </a:r>
            <a:endParaRPr lang="ko-KR" altLang="en-US" sz="1100" dirty="0" smtClean="0"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20717" y="4243288"/>
            <a:ext cx="15658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R&amp;D 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수행</a:t>
            </a: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111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58089" y="1083928"/>
            <a:ext cx="113802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latin typeface="+mn-ea"/>
              </a:rPr>
              <a:t>(2011~2013</a:t>
            </a:r>
            <a:r>
              <a:rPr lang="ko-KR" altLang="en-US" sz="1050" dirty="0" smtClean="0">
                <a:latin typeface="+mn-ea"/>
              </a:rPr>
              <a:t>년</a:t>
            </a:r>
            <a:r>
              <a:rPr lang="en-US" altLang="ko-KR" sz="1050" dirty="0" smtClean="0">
                <a:latin typeface="+mn-ea"/>
              </a:rPr>
              <a:t>)</a:t>
            </a:r>
            <a:endParaRPr lang="ko-KR" altLang="en-US" sz="1050" dirty="0" smtClean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47545" y="4249954"/>
            <a:ext cx="17495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연구결과 정책반영 현황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91247" y="4628008"/>
            <a:ext cx="1597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年평균</a:t>
            </a:r>
            <a:r>
              <a:rPr lang="ko-KR" altLang="en-US" sz="28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</a:t>
            </a:r>
          </a:p>
        </p:txBody>
      </p:sp>
    </p:spTree>
    <p:extLst>
      <p:ext uri="{BB962C8B-B14F-4D97-AF65-F5344CB8AC3E}">
        <p14:creationId xmlns:p14="http://schemas.microsoft.com/office/powerpoint/2010/main" val="362522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554113"/>
            <a:ext cx="8219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외국인 환자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의료관광객 글로벌화와 의료분쟁 고충 개선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6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 외국인 환자 및 의료관광객 수 약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63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만 명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</a:t>
            </a:r>
            <a:r>
              <a:rPr lang="ko-KR" altLang="en-US" sz="1600" b="1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약 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조원 이상 진료수입 창출</a:t>
            </a:r>
            <a:endParaRPr lang="ko-KR" altLang="en-US" sz="160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외국인환자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급속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증가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의료분쟁 상담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신청도 증가세 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12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59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,‘13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115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,‘14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99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·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문제①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일선 의료기관에서의 의료분쟁 관련 안내자료 부족</a:t>
            </a: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부실 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→ 고의적으로 은폐</a:t>
            </a: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엄폐 불신 가중</a:t>
            </a:r>
            <a:endParaRPr lang="ko-KR" altLang="en-US" sz="1300" dirty="0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·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문제②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어렵게 찾은「</a:t>
            </a:r>
            <a:r>
              <a:rPr lang="ko-KR" altLang="en-US" sz="1300" dirty="0" err="1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중재원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홈페이지」</a:t>
            </a: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영문</a:t>
            </a: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Site 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국감 직전 개설 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→ 생색내기 국감용</a:t>
            </a: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?</a:t>
            </a:r>
            <a:endParaRPr lang="en-US" altLang="ko-KR" sz="1300" b="1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·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문제③ 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외국인 전용상담실 없고</a:t>
            </a: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전화상담 통역 </a:t>
            </a:r>
            <a:r>
              <a:rPr lang="en-US" altLang="ko-KR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1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영어</a:t>
            </a: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중국어</a:t>
            </a: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3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→“문제 없고</a:t>
            </a:r>
            <a:r>
              <a:rPr lang="en-US" altLang="ko-KR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3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통역 대리인 대동 요구”</a:t>
            </a:r>
            <a:endParaRPr lang="ko-KR" altLang="en-US" sz="13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7659" y="6154265"/>
            <a:ext cx="83164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외국인 의료분쟁 대응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글로벌 시대에 </a:t>
            </a:r>
            <a:r>
              <a:rPr lang="ko-KR" altLang="en-US" sz="2000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걸맞는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체계 확립 등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조기 개선</a:t>
            </a:r>
          </a:p>
        </p:txBody>
      </p:sp>
      <p:sp>
        <p:nvSpPr>
          <p:cNvPr id="26" name="오른쪽 화살표 25"/>
          <p:cNvSpPr/>
          <p:nvPr/>
        </p:nvSpPr>
        <p:spPr>
          <a:xfrm>
            <a:off x="301407" y="6286976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5364088" y="1765804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>
            <a:off x="5338897" y="1423811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66755"/>
            <a:ext cx="1311001" cy="258571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78" y="3256470"/>
            <a:ext cx="4278913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5036" y="5510733"/>
            <a:ext cx="4051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2014. 10. 16(</a:t>
            </a:r>
            <a:r>
              <a:rPr lang="ko-KR" altLang="en-US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</a:t>
            </a:r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). 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홈페이지 방문 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– 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영문 사이트 전무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720" y="3234258"/>
            <a:ext cx="4006805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605472" y="5510733"/>
            <a:ext cx="43884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2014. 10. 18(</a:t>
            </a:r>
            <a:r>
              <a:rPr lang="ko-KR" altLang="en-US" sz="12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토</a:t>
            </a:r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). 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홈페이지 방문 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– 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영문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중문 사이트 개설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54688" y="5510733"/>
            <a:ext cx="3929280" cy="2769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모서리가 둥근 직사각형 29"/>
          <p:cNvSpPr/>
          <p:nvPr/>
        </p:nvSpPr>
        <p:spPr>
          <a:xfrm>
            <a:off x="4605472" y="5510733"/>
            <a:ext cx="4287008" cy="276999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8256939" y="3256470"/>
            <a:ext cx="568636" cy="4605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19122" y="3732957"/>
            <a:ext cx="68083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국감용</a:t>
            </a:r>
            <a:r>
              <a:rPr lang="en-US" altLang="ko-KR" sz="13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13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54" y="1102959"/>
            <a:ext cx="8993752" cy="565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508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554113"/>
            <a:ext cx="8219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국정감사용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?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「</a:t>
            </a:r>
            <a:r>
              <a:rPr lang="ko-KR" altLang="en-US" sz="2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깜짝개설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」 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영문</a:t>
            </a:r>
            <a:r>
              <a:rPr lang="en-US" altLang="ko-KR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중문 홈페이지 부실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실태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10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월 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16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일 기준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한글 홈페이지만 존재    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10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월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18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일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국감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일前 영문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중문 홈페이지 개설</a:t>
            </a:r>
            <a:endParaRPr lang="en-US" altLang="ko-KR" sz="1600" b="1" spc="-150" dirty="0" smtClean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○ 부족한 </a:t>
            </a:r>
            <a:r>
              <a:rPr lang="ko-KR" altLang="en-US" sz="1600" spc="-150" dirty="0" err="1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컨텐츠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부실한 정보자료  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이해불가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혼란과 혼동을 자초하는 조정 신청과 절차내용</a:t>
            </a:r>
            <a:endParaRPr lang="ko-KR" altLang="en-US" sz="1400" b="1" spc="-150" dirty="0">
              <a:solidFill>
                <a:srgbClr val="C00000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3563888" y="1765803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>
            <a:off x="4496866" y="1423809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66755"/>
            <a:ext cx="1311001" cy="258571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57" y="5207774"/>
            <a:ext cx="4324350" cy="108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81554" y="2745041"/>
            <a:ext cx="12609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영문 홈페이지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0644" y="4905281"/>
            <a:ext cx="12609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중문 홈페이지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86487" y="5948234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반드시 한글로 서류를 작성하라</a:t>
            </a:r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12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0644" y="2258217"/>
            <a:ext cx="41442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▼ 의료분쟁 </a:t>
            </a:r>
            <a:r>
              <a:rPr lang="ko-KR" altLang="en-US" sz="1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이메일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신청시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서류 작성 요구사항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5266237" y="4704630"/>
            <a:ext cx="3593625" cy="633238"/>
            <a:chOff x="5385719" y="5117461"/>
            <a:chExt cx="3593625" cy="633238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5719" y="5117461"/>
              <a:ext cx="3593625" cy="63323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직사각형 13"/>
            <p:cNvSpPr/>
            <p:nvPr/>
          </p:nvSpPr>
          <p:spPr>
            <a:xfrm>
              <a:off x="7668344" y="5434080"/>
              <a:ext cx="1224136" cy="227168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57" y="3140968"/>
            <a:ext cx="4305300" cy="1419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355776" y="4051702"/>
            <a:ext cx="2527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서류를 한국어로 작성해야 한다</a:t>
            </a:r>
            <a:r>
              <a:rPr lang="en-US" altLang="ko-KR" sz="1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endParaRPr lang="ko-KR" altLang="en-US" sz="12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사각형 설명선 18"/>
          <p:cNvSpPr/>
          <p:nvPr/>
        </p:nvSpPr>
        <p:spPr>
          <a:xfrm>
            <a:off x="5298854" y="2869040"/>
            <a:ext cx="3528392" cy="150463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51377" y="2975833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▷ 기관장 성명 표기 오류</a:t>
            </a:r>
            <a:endParaRPr lang="en-US" altLang="ko-K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 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한국성명 </a:t>
            </a: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추호경</a:t>
            </a:r>
            <a:endParaRPr lang="en-US" altLang="ko-K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 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영문 홈페이지상 성명 </a:t>
            </a: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호경</a:t>
            </a: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성</a:t>
            </a: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추</a:t>
            </a: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이름</a:t>
            </a:r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ko-KR" altLang="en-US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85718" y="5542567"/>
            <a:ext cx="3474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C00000"/>
                </a:solidFill>
                <a:latin typeface="+mn-ea"/>
              </a:rPr>
              <a:t>※ </a:t>
            </a:r>
            <a:r>
              <a:rPr lang="ko-KR" altLang="en-US" sz="1200" b="1" dirty="0" smtClean="0">
                <a:solidFill>
                  <a:srgbClr val="C00000"/>
                </a:solidFill>
                <a:latin typeface="+mn-ea"/>
              </a:rPr>
              <a:t>올바른 표기</a:t>
            </a:r>
            <a:endParaRPr lang="en-US" altLang="ko-KR" sz="1200" b="1" dirty="0" smtClean="0">
              <a:solidFill>
                <a:srgbClr val="C00000"/>
              </a:solidFill>
              <a:latin typeface="+mn-ea"/>
            </a:endParaRPr>
          </a:p>
          <a:p>
            <a:endParaRPr lang="en-US" altLang="ko-KR" sz="1200" b="1" dirty="0" smtClean="0">
              <a:solidFill>
                <a:srgbClr val="C00000"/>
              </a:solidFill>
              <a:latin typeface="+mn-ea"/>
            </a:endParaRPr>
          </a:p>
          <a:p>
            <a:r>
              <a:rPr lang="en-US" altLang="ko-KR" sz="1200" b="1" dirty="0" err="1" smtClean="0">
                <a:solidFill>
                  <a:srgbClr val="C00000"/>
                </a:solidFill>
                <a:latin typeface="+mn-ea"/>
              </a:rPr>
              <a:t>Choo</a:t>
            </a:r>
            <a:r>
              <a:rPr lang="en-US" altLang="ko-KR" sz="1200" b="1" dirty="0" smtClean="0">
                <a:solidFill>
                  <a:srgbClr val="C00000"/>
                </a:solidFill>
                <a:latin typeface="+mn-ea"/>
              </a:rPr>
              <a:t>, Ho-Kyung </a:t>
            </a:r>
            <a:r>
              <a:rPr lang="ko-KR" altLang="en-US" sz="1200" b="1" dirty="0" smtClean="0">
                <a:solidFill>
                  <a:srgbClr val="C00000"/>
                </a:solidFill>
                <a:latin typeface="+mn-ea"/>
              </a:rPr>
              <a:t>또는</a:t>
            </a:r>
            <a:r>
              <a:rPr lang="en-US" altLang="ko-KR" sz="1200" b="1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rgbClr val="C00000"/>
                </a:solidFill>
                <a:latin typeface="+mn-ea"/>
              </a:rPr>
              <a:t>Ho-Kyung </a:t>
            </a:r>
            <a:r>
              <a:rPr lang="en-US" altLang="ko-KR" sz="1200" b="1" dirty="0" err="1" smtClean="0">
                <a:solidFill>
                  <a:srgbClr val="C00000"/>
                </a:solidFill>
                <a:latin typeface="+mn-ea"/>
              </a:rPr>
              <a:t>Choo</a:t>
            </a:r>
            <a:endParaRPr lang="en-US" altLang="ko-KR" sz="1200" b="1" dirty="0" smtClean="0">
              <a:solidFill>
                <a:srgbClr val="C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7537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53302" y="625902"/>
            <a:ext cx="7719175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지방</a:t>
            </a:r>
            <a:r>
              <a:rPr lang="en-US" altLang="ko-KR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지역 거주민들의 의료분쟁 상담 고충 개선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추진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○‘</a:t>
            </a: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12</a:t>
            </a:r>
            <a:r>
              <a:rPr lang="ko-KR" altLang="en-US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ko-KR" altLang="en-US" sz="160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한국의료분쟁조정중재원</a:t>
            </a:r>
            <a:r>
              <a:rPr lang="ko-KR" altLang="en-US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 설립 </a:t>
            </a:r>
            <a:r>
              <a:rPr lang="ko-KR" altLang="en-US" sz="1600" b="1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각 </a:t>
            </a:r>
            <a:r>
              <a:rPr lang="ko-KR" altLang="en-US" sz="1600" b="1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지자체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운영 「의료심사 조정위원회」폐쇄</a:t>
            </a:r>
            <a:endParaRPr lang="ko-KR" altLang="en-US" sz="160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중재원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지방의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접근성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문제 해결 위해「찾아가는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일일상담실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」운영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문제는 불균형 편중 방문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·</a:t>
            </a:r>
            <a:r>
              <a:rPr lang="ko-KR" altLang="en-US" sz="14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지난 </a:t>
            </a:r>
            <a:r>
              <a:rPr lang="en-US" altLang="ko-KR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 서울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(13</a:t>
            </a:r>
            <a:r>
              <a:rPr lang="ko-KR" altLang="en-US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과 부산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(20</a:t>
            </a:r>
            <a:r>
              <a:rPr lang="ko-KR" altLang="en-US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14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등만 방문 </a:t>
            </a:r>
            <a:r>
              <a:rPr lang="ko-KR" altLang="en-US" sz="14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→</a:t>
            </a:r>
            <a:r>
              <a:rPr lang="ko-KR" altLang="en-US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인천</a:t>
            </a:r>
            <a:r>
              <a:rPr lang="en-US" altLang="ko-KR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경북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강원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전남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제주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4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세종은 </a:t>
            </a:r>
            <a:r>
              <a:rPr lang="en-US" altLang="ko-KR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</a:t>
            </a:r>
            <a:r>
              <a:rPr lang="ko-KR" altLang="en-US" sz="14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차례도 없음</a:t>
            </a:r>
            <a:endParaRPr lang="ko-KR" altLang="en-US" sz="1400" spc="-15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특히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지방 의료분쟁에 대한 안정적인 수요관리와 단발성 상담에 이은 사후관리 부재가 문제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12014" y="6022387"/>
            <a:ext cx="7593581" cy="521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찾아가는 상담실 활성화 등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지방</a:t>
            </a:r>
            <a:r>
              <a:rPr lang="en-US" altLang="ko-KR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지역</a:t>
            </a:r>
            <a:r>
              <a:rPr lang="en-US" altLang="ko-KR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의료환자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고충 </a:t>
            </a: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처리</a:t>
            </a:r>
            <a:endParaRPr lang="ko-KR" altLang="en-US" sz="2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686734" y="6210711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6516216" y="1775734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>
            <a:off x="4295922" y="141277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66755"/>
            <a:ext cx="1311001" cy="258571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486071" y="2993479"/>
            <a:ext cx="2801412" cy="2801412"/>
            <a:chOff x="852186" y="2996952"/>
            <a:chExt cx="2801412" cy="280141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186" y="2996952"/>
              <a:ext cx="2801412" cy="2801412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68831">
              <a:off x="1335011" y="3329936"/>
              <a:ext cx="837795" cy="542797"/>
            </a:xfrm>
            <a:prstGeom prst="rect">
              <a:avLst/>
            </a:prstGeom>
          </p:spPr>
        </p:pic>
      </p:grp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498810"/>
              </p:ext>
            </p:extLst>
          </p:nvPr>
        </p:nvGraphicFramePr>
        <p:xfrm>
          <a:off x="3493820" y="3597862"/>
          <a:ext cx="5256584" cy="18973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04056"/>
                <a:gridCol w="720080"/>
                <a:gridCol w="720080"/>
                <a:gridCol w="720080"/>
                <a:gridCol w="2592288"/>
              </a:tblGrid>
              <a:tr h="13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연도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운영횟수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상담건수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접수건수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지역별 운영 현황</a:t>
                      </a:r>
                      <a:endParaRPr lang="ko-KR" altLang="en-US" sz="1050" dirty="0"/>
                    </a:p>
                  </a:txBody>
                  <a:tcPr anchor="ctr"/>
                </a:tc>
              </a:tr>
              <a:tr h="13309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2014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13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91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7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dirty="0" smtClean="0"/>
                        <a:t>부산 </a:t>
                      </a:r>
                      <a:r>
                        <a:rPr lang="en-US" altLang="ko-KR" sz="1050" dirty="0" smtClean="0"/>
                        <a:t>6,</a:t>
                      </a:r>
                      <a:r>
                        <a:rPr lang="en-US" altLang="ko-KR" sz="1050" baseline="0" dirty="0" smtClean="0"/>
                        <a:t> </a:t>
                      </a:r>
                      <a:r>
                        <a:rPr lang="ko-KR" altLang="en-US" sz="1050" baseline="0" dirty="0" smtClean="0"/>
                        <a:t>대구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전주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영등포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동대문구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도봉구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울산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서초구 </a:t>
                      </a:r>
                      <a:r>
                        <a:rPr lang="en-US" altLang="ko-KR" sz="1050" baseline="0" dirty="0" smtClean="0"/>
                        <a:t>1</a:t>
                      </a:r>
                      <a:endParaRPr lang="ko-KR" altLang="en-US" sz="1050" dirty="0"/>
                    </a:p>
                  </a:txBody>
                  <a:tcPr anchor="ctr"/>
                </a:tc>
              </a:tr>
              <a:tr h="13309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2013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24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248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18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dirty="0" smtClean="0"/>
                        <a:t>부산 </a:t>
                      </a:r>
                      <a:r>
                        <a:rPr lang="en-US" altLang="ko-KR" sz="1050" dirty="0" smtClean="0"/>
                        <a:t>13, </a:t>
                      </a:r>
                      <a:r>
                        <a:rPr lang="ko-KR" altLang="en-US" sz="1050" dirty="0" smtClean="0"/>
                        <a:t>대구 </a:t>
                      </a:r>
                      <a:r>
                        <a:rPr lang="en-US" altLang="ko-KR" sz="1050" dirty="0" smtClean="0"/>
                        <a:t>2, </a:t>
                      </a:r>
                      <a:r>
                        <a:rPr lang="ko-KR" altLang="en-US" sz="1050" dirty="0" smtClean="0"/>
                        <a:t>전북 </a:t>
                      </a:r>
                      <a:r>
                        <a:rPr lang="en-US" altLang="ko-KR" sz="1050" dirty="0" smtClean="0"/>
                        <a:t>2, </a:t>
                      </a:r>
                      <a:r>
                        <a:rPr lang="ko-KR" altLang="en-US" sz="1050" dirty="0" smtClean="0"/>
                        <a:t>광주 </a:t>
                      </a:r>
                      <a:r>
                        <a:rPr lang="en-US" altLang="ko-KR" sz="1050" dirty="0" smtClean="0"/>
                        <a:t>1, </a:t>
                      </a:r>
                      <a:r>
                        <a:rPr lang="ko-KR" altLang="en-US" sz="1050" dirty="0" smtClean="0"/>
                        <a:t>서울 </a:t>
                      </a:r>
                      <a:r>
                        <a:rPr lang="en-US" altLang="ko-KR" sz="1050" dirty="0" smtClean="0"/>
                        <a:t>6</a:t>
                      </a:r>
                      <a:endParaRPr lang="ko-KR" altLang="en-US" sz="1050" dirty="0"/>
                    </a:p>
                  </a:txBody>
                  <a:tcPr anchor="ctr"/>
                </a:tc>
              </a:tr>
              <a:tr h="13309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2012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13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79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3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dirty="0" smtClean="0"/>
                        <a:t>안산 </a:t>
                      </a:r>
                      <a:r>
                        <a:rPr lang="en-US" altLang="ko-KR" sz="1050" dirty="0" smtClean="0"/>
                        <a:t>1, </a:t>
                      </a:r>
                      <a:r>
                        <a:rPr lang="ko-KR" altLang="en-US" sz="1050" dirty="0" smtClean="0"/>
                        <a:t>대전</a:t>
                      </a:r>
                      <a:r>
                        <a:rPr lang="en-US" altLang="ko-KR" sz="1050" baseline="0" dirty="0" smtClean="0"/>
                        <a:t> 1, </a:t>
                      </a:r>
                      <a:r>
                        <a:rPr lang="ko-KR" altLang="en-US" sz="1050" baseline="0" dirty="0" smtClean="0"/>
                        <a:t>충북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부산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대구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서울 </a:t>
                      </a:r>
                      <a:r>
                        <a:rPr lang="en-US" altLang="ko-KR" sz="1050" baseline="0" dirty="0" smtClean="0"/>
                        <a:t>3, </a:t>
                      </a:r>
                      <a:r>
                        <a:rPr lang="ko-KR" altLang="en-US" sz="1050" baseline="0" dirty="0" smtClean="0"/>
                        <a:t>천안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울산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성남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경남 </a:t>
                      </a:r>
                      <a:r>
                        <a:rPr lang="en-US" altLang="ko-KR" sz="1050" baseline="0" dirty="0" smtClean="0"/>
                        <a:t>1, </a:t>
                      </a:r>
                      <a:r>
                        <a:rPr lang="ko-KR" altLang="en-US" sz="1050" baseline="0" dirty="0" smtClean="0"/>
                        <a:t>전주 </a:t>
                      </a:r>
                      <a:r>
                        <a:rPr lang="en-US" altLang="ko-KR" sz="1050" baseline="0" dirty="0" smtClean="0"/>
                        <a:t>1</a:t>
                      </a:r>
                      <a:endParaRPr lang="ko-KR" altLang="en-US" sz="1050" dirty="0"/>
                    </a:p>
                  </a:txBody>
                  <a:tcPr anchor="ctr"/>
                </a:tc>
              </a:tr>
              <a:tr h="1330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계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53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418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/>
                        <a:t>28</a:t>
                      </a:r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인천</a:t>
                      </a:r>
                      <a:r>
                        <a:rPr lang="en-US" altLang="ko-KR" sz="1050" b="1" dirty="0" smtClean="0">
                          <a:solidFill>
                            <a:srgbClr val="C00000"/>
                          </a:solidFill>
                        </a:rPr>
                        <a:t>·</a:t>
                      </a:r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경북</a:t>
                      </a:r>
                      <a:r>
                        <a:rPr lang="en-US" altLang="ko-KR" sz="1050" b="1" dirty="0" smtClean="0">
                          <a:solidFill>
                            <a:srgbClr val="C00000"/>
                          </a:solidFill>
                        </a:rPr>
                        <a:t>·</a:t>
                      </a:r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강원</a:t>
                      </a:r>
                      <a:r>
                        <a:rPr lang="en-US" altLang="ko-KR" sz="1050" b="1" dirty="0" smtClean="0">
                          <a:solidFill>
                            <a:srgbClr val="C00000"/>
                          </a:solidFill>
                        </a:rPr>
                        <a:t>·</a:t>
                      </a:r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전남</a:t>
                      </a:r>
                      <a:r>
                        <a:rPr lang="en-US" altLang="ko-KR" sz="1050" b="1" dirty="0" smtClean="0">
                          <a:solidFill>
                            <a:srgbClr val="C00000"/>
                          </a:solidFill>
                        </a:rPr>
                        <a:t>·</a:t>
                      </a:r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제주</a:t>
                      </a:r>
                      <a:r>
                        <a:rPr lang="en-US" altLang="ko-KR" sz="1050" b="1" dirty="0" smtClean="0">
                          <a:solidFill>
                            <a:srgbClr val="C00000"/>
                          </a:solidFill>
                        </a:rPr>
                        <a:t>·</a:t>
                      </a:r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세종은</a:t>
                      </a:r>
                      <a:endParaRPr lang="en-US" altLang="ko-KR" sz="1050" b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단 </a:t>
                      </a:r>
                      <a:r>
                        <a:rPr lang="en-US" altLang="ko-KR" sz="105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ko-KR" altLang="en-US" sz="1050" b="1" dirty="0" smtClean="0">
                          <a:solidFill>
                            <a:srgbClr val="C00000"/>
                          </a:solidFill>
                        </a:rPr>
                        <a:t>차례도 없음</a:t>
                      </a:r>
                      <a:endParaRPr lang="ko-KR" altLang="en-US" sz="105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97192" y="3183810"/>
            <a:ext cx="489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지역별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연도별 「찾아가는 </a:t>
            </a:r>
            <a:r>
              <a:rPr lang="ko-KR" altLang="en-US" sz="1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일일상담실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」 운영 실태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(14.6</a:t>
            </a:r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現</a:t>
            </a:r>
            <a:r>
              <a:rPr lang="en-US" altLang="ko-KR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715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633402"/>
            <a:ext cx="7719175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실효성 없는 의료분쟁조정 절차 개선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추진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최근 수년간 의료사고 및 환자 이의신청 등 의료분쟁 급증 추세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분쟁조정원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역할 기대 증가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현행 「의료분쟁조정제도」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피신청인의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참여 不동의 경우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분쟁조정절차 자동 정지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각하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·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「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의료사고 피해구제 및 의료분쟁 조정 등에 관한 법률」제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27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조 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8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항 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- 14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일 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이내 </a:t>
            </a:r>
            <a:r>
              <a:rPr lang="ko-KR" altLang="en-US" sz="1400" spc="-15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피신청인의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통지 없을 경우 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각하</a:t>
            </a:r>
            <a:endParaRPr lang="ko-KR" altLang="en-US" sz="1400" spc="-15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</a:t>
            </a:r>
            <a:r>
              <a:rPr lang="en-US" altLang="ko-KR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(14.7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월 기준</a:t>
            </a:r>
            <a:r>
              <a:rPr lang="en-US" altLang="ko-KR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의료분쟁 조정신청 총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3,021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조정 정지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각하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 1,787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/ 59%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에 달해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(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의료계 입장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조정자동개시제도 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도입時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의료계에 일방적으로 불평등 </a:t>
            </a: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→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현행대로 </a:t>
            </a:r>
            <a:endParaRPr lang="ko-KR" altLang="en-US" sz="1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(</a:t>
            </a:r>
            <a:r>
              <a:rPr lang="ko-KR" altLang="en-US" sz="1400" b="1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환자측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 입장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민사소송에 비해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소액 비용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신속한 조정 가능 필요 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→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자동개시제도 도입</a:t>
            </a:r>
            <a:endParaRPr lang="ko-KR" altLang="en-US" sz="1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61903" y="6011073"/>
            <a:ext cx="847459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100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분쟁조정委</a:t>
            </a:r>
            <a:r>
              <a:rPr lang="en-US" altLang="ko-KR" sz="2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기능 및 역할 강화 </a:t>
            </a:r>
            <a:r>
              <a:rPr lang="ko-KR" altLang="en-US" sz="2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위한 합리적 제도 개선 방안 마련 모색</a:t>
            </a:r>
            <a:endParaRPr lang="ko-KR" altLang="en-US" sz="2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162421" y="6143621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오른쪽 화살표 14"/>
          <p:cNvSpPr/>
          <p:nvPr/>
        </p:nvSpPr>
        <p:spPr>
          <a:xfrm>
            <a:off x="5737609" y="1775734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>
            <a:off x="6234086" y="141277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5299856" y="254051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66755"/>
            <a:ext cx="1311001" cy="258571"/>
          </a:xfrm>
          <a:prstGeom prst="rect">
            <a:avLst/>
          </a:prstGeom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866257"/>
              </p:ext>
            </p:extLst>
          </p:nvPr>
        </p:nvGraphicFramePr>
        <p:xfrm>
          <a:off x="672961" y="4077072"/>
          <a:ext cx="8003496" cy="170716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234745"/>
                <a:gridCol w="1440160"/>
                <a:gridCol w="1152128"/>
                <a:gridCol w="1440160"/>
                <a:gridCol w="1402387"/>
                <a:gridCol w="1333916"/>
              </a:tblGrid>
              <a:tr h="3759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언론중재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소비자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분쟁조정委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개인정보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분쟁조정委</a:t>
                      </a:r>
                      <a:endParaRPr lang="ko-KR" altLang="en-US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전자거래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분쟁조정委</a:t>
                      </a:r>
                      <a:endParaRPr lang="ko-KR" altLang="en-US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건설분쟁조정委</a:t>
                      </a:r>
                      <a:endParaRPr lang="ko-KR" altLang="en-US" sz="12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5263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관련법규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언론중재 및 피해구제 등에 관한 법률 제</a:t>
                      </a:r>
                      <a:r>
                        <a:rPr lang="en-US" altLang="ko-KR" sz="1200" dirty="0" smtClean="0"/>
                        <a:t>14</a:t>
                      </a:r>
                      <a:r>
                        <a:rPr lang="ko-KR" altLang="en-US" sz="1200" dirty="0" smtClean="0"/>
                        <a:t>조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소비자기본법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제</a:t>
                      </a:r>
                      <a:r>
                        <a:rPr lang="en-US" altLang="ko-KR" sz="1200" dirty="0" smtClean="0"/>
                        <a:t>65</a:t>
                      </a:r>
                      <a:r>
                        <a:rPr lang="ko-KR" altLang="en-US" sz="1200" dirty="0" smtClean="0"/>
                        <a:t>조제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항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개인정보보호법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제</a:t>
                      </a:r>
                      <a:r>
                        <a:rPr lang="en-US" altLang="ko-KR" sz="1200" dirty="0" smtClean="0"/>
                        <a:t>43</a:t>
                      </a:r>
                      <a:r>
                        <a:rPr lang="ko-KR" altLang="en-US" sz="1200" dirty="0" smtClean="0"/>
                        <a:t>조제</a:t>
                      </a:r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항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전자문서 및 전자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거래 기본법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제</a:t>
                      </a:r>
                      <a:r>
                        <a:rPr lang="en-US" altLang="ko-KR" sz="1200" dirty="0" smtClean="0"/>
                        <a:t>33</a:t>
                      </a:r>
                      <a:r>
                        <a:rPr lang="ko-KR" altLang="en-US" sz="1200" dirty="0" smtClean="0"/>
                        <a:t>조</a:t>
                      </a:r>
                      <a:r>
                        <a:rPr lang="ko-KR" altLang="en-US" sz="1200" baseline="0" dirty="0" smtClean="0"/>
                        <a:t>제</a:t>
                      </a:r>
                      <a:r>
                        <a:rPr lang="en-US" altLang="ko-KR" sz="1200" baseline="0" dirty="0" smtClean="0"/>
                        <a:t>4</a:t>
                      </a:r>
                      <a:r>
                        <a:rPr lang="ko-KR" altLang="en-US" sz="1200" baseline="0" dirty="0" smtClean="0"/>
                        <a:t>항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건설산업기본법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제</a:t>
                      </a:r>
                      <a:r>
                        <a:rPr lang="en-US" altLang="ko-KR" sz="1200" dirty="0" smtClean="0"/>
                        <a:t>72</a:t>
                      </a:r>
                      <a:r>
                        <a:rPr lang="ko-KR" altLang="en-US" sz="1200" dirty="0" smtClean="0"/>
                        <a:t>조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049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쌍방 참여 여부</a:t>
                      </a:r>
                      <a:endParaRPr lang="ko-KR" altLang="en-US" sz="1200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피신청인측</a:t>
                      </a:r>
                      <a:r>
                        <a:rPr lang="ko-KR" altLang="en-US" sz="14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참여 확인 필요 없음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  <a:tr h="3049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자동개시제도 운영 중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43842" y="3682960"/>
            <a:ext cx="5338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 </a:t>
            </a:r>
            <a:r>
              <a:rPr lang="ko-KR" altLang="en-US" sz="14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피신청인측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정참여절차 관련 유사제도 비교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767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FXkE2KQV02Jsd7hKvJVY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34fR4_wuUKxiXZCWCJKlA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1497</TotalTime>
  <Words>1137</Words>
  <Application>Microsoft Office PowerPoint</Application>
  <PresentationFormat>화면 슬라이드 쇼(4:3)</PresentationFormat>
  <Paragraphs>162</Paragraphs>
  <Slides>8</Slides>
  <Notes>7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0" baseType="lpstr">
      <vt:lpstr>Office 테마</vt:lpstr>
      <vt:lpstr>think-cell Slide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131</cp:revision>
  <cp:lastPrinted>2014-10-18T12:36:09Z</cp:lastPrinted>
  <dcterms:created xsi:type="dcterms:W3CDTF">2014-10-11T05:07:05Z</dcterms:created>
  <dcterms:modified xsi:type="dcterms:W3CDTF">2014-10-20T02:38:25Z</dcterms:modified>
</cp:coreProperties>
</file>