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88" r:id="rId2"/>
    <p:sldId id="377" r:id="rId3"/>
    <p:sldId id="380" r:id="rId4"/>
    <p:sldId id="378" r:id="rId5"/>
    <p:sldId id="385" r:id="rId6"/>
    <p:sldId id="382" r:id="rId7"/>
    <p:sldId id="386" r:id="rId8"/>
    <p:sldId id="374" r:id="rId9"/>
    <p:sldId id="383" r:id="rId10"/>
    <p:sldId id="384" r:id="rId11"/>
    <p:sldId id="387" r:id="rId12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3EFE4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017" autoAdjust="0"/>
    <p:restoredTop sz="94660"/>
  </p:normalViewPr>
  <p:slideViewPr>
    <p:cSldViewPr showGuides="1">
      <p:cViewPr>
        <p:scale>
          <a:sx n="100" d="100"/>
          <a:sy n="100" d="100"/>
        </p:scale>
        <p:origin x="-1944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5" tIns="46062" rIns="92125" bIns="4606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25" tIns="46062" rIns="92125" bIns="46062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007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007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007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007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3469-34D4-47E6-9C0F-EFBDECDF4A73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995A6-CBF5-4FE0-A077-4B93C6715FD7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55AD8-0CAB-4380-998D-D42613DBB4D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65F4-F821-4050-BE97-64C9CFCAE4A6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1AF3D-D2B4-4FD8-B67F-9CA277B40D6F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4310E-7DFA-4405-BDCA-040B9438FA56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57DF3-9ACC-4F90-A923-ACEEC6A8CE31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0FD-1A8C-4870-898E-4E036F89C058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37F0-842F-4B04-AEBE-B7C0436EB4D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A9C9B-8928-4BF2-9DB7-9DF43AC85973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3E66C-D8DD-47E8-A5D3-7B74BB3C7BE8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AB019-E50C-4606-ABFC-0BA5C934E6BD}" type="datetime1">
              <a:rPr lang="ko-KR" altLang="en-US" smtClean="0"/>
              <a:t>2017-10-24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05502" y="4028265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40" y="4228319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38405" y="639589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한국수출입은행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2" y="659788"/>
            <a:ext cx="1774701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-36513" y="5351704"/>
            <a:ext cx="5597479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F455B114-FF95-456B-86A7-591858671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8" name="Picture 2" descr="C:\Users\assembly\Desktop\mediu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960439" cy="4542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성동조선 실사결과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왜이렇게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늦어지나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 </a:t>
            </a:r>
            <a:endParaRPr lang="en-US" altLang="ko-KR" sz="2400" spc="-15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424254"/>
              </p:ext>
            </p:extLst>
          </p:nvPr>
        </p:nvGraphicFramePr>
        <p:xfrm>
          <a:off x="899591" y="2231182"/>
          <a:ext cx="7272809" cy="3772478"/>
        </p:xfrm>
        <a:graphic>
          <a:graphicData uri="http://schemas.openxmlformats.org/drawingml/2006/table">
            <a:tbl>
              <a:tblPr/>
              <a:tblGrid>
                <a:gridCol w="1214585"/>
                <a:gridCol w="1717512"/>
                <a:gridCol w="1717512"/>
                <a:gridCol w="1151578"/>
                <a:gridCol w="1471622"/>
              </a:tblGrid>
              <a:tr h="8848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경영정상화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방안 차수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실사 계약일자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실사 착수</a:t>
                      </a:r>
                      <a:r>
                        <a:rPr lang="en-US" altLang="ko-KR" sz="1800" b="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실사 종료일자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보고서 도출</a:t>
                      </a:r>
                      <a:r>
                        <a:rPr lang="en-US" altLang="ko-KR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-10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실사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기간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정상화방안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수립일자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</a:tr>
              <a:tr h="5666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‘10.5.18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‘10.7.13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57</a:t>
                      </a:r>
                      <a:r>
                        <a:rPr lang="ko-KR" alt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‘10.7.26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6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‘11.11.9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‘11.12.15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</a:t>
                      </a: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‘11.12.23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6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r>
                        <a:rPr lang="ko-KR" alt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‘13.10.1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‘13.11.26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57</a:t>
                      </a: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‘13.12.27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6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  <a:r>
                        <a:rPr lang="ko-KR" alt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‘15.7.27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‘15.10.2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68</a:t>
                      </a:r>
                      <a:r>
                        <a:rPr lang="ko-KR" alt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‘15.10.20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649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평균 실사기간</a:t>
                      </a: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55</a:t>
                      </a:r>
                      <a:r>
                        <a:rPr lang="ko-KR" altLang="en-US" sz="2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</a:p>
                  </a:txBody>
                  <a:tcPr marL="64770" marR="64770" marT="17907" marB="17907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398973" y="1638991"/>
            <a:ext cx="435568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kumimoji="1" lang="ko-KR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성동조선 과거 실사현황</a:t>
            </a:r>
            <a:r>
              <a:rPr kumimoji="1" lang="en-US" altLang="ko-K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39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32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더문캠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비상경제대책단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의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구조조정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3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대원칙</a:t>
            </a:r>
            <a:endParaRPr lang="en-US" altLang="ko-KR" sz="2400" spc="-15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944614" y="5661248"/>
            <a:ext cx="7160341" cy="504056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0"/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문재인 정부의 ‘</a:t>
            </a:r>
            <a:r>
              <a:rPr lang="ko-KR" altLang="en-US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소득주도성장론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’과 ‘국민성장론’ 철학에 기초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944614" y="4293096"/>
            <a:ext cx="2092795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고용감축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최소화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487317" y="4293096"/>
            <a:ext cx="2092795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지역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협력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6012160" y="4293096"/>
            <a:ext cx="2092795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중소기업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려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944613" y="1700808"/>
            <a:ext cx="7155779" cy="1008112"/>
          </a:xfrm>
          <a:prstGeom prst="rect">
            <a:avLst/>
          </a:prstGeom>
          <a:solidFill>
            <a:srgbClr val="F3EFE4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0"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400" b="1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더문캠</a:t>
            </a:r>
            <a:r>
              <a:rPr lang="ko-KR" altLang="en-US" sz="2400" b="1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비상경제대책단</a:t>
            </a:r>
            <a:r>
              <a:rPr lang="en-US" altLang="ko-KR" sz="2400" b="1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2400" b="1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3.23 '</a:t>
            </a:r>
            <a:r>
              <a:rPr lang="ko-KR" altLang="en-US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대우조선 </a:t>
            </a:r>
            <a:r>
              <a: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구조조정</a:t>
            </a:r>
            <a:r>
              <a:rPr lang="en-US" altLang="ko-KR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' </a:t>
            </a:r>
            <a:r>
              <a: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관련 제</a:t>
            </a:r>
            <a:r>
              <a:rPr lang="en-US" altLang="ko-KR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 경제현안 점검회의 개최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123728" y="3140968"/>
            <a:ext cx="4752528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조선업 구조조정의 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원칙 제시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19" name="직선 연결선 18"/>
          <p:cNvCxnSpPr>
            <a:stCxn id="5" idx="0"/>
            <a:endCxn id="7" idx="2"/>
          </p:cNvCxnSpPr>
          <p:nvPr/>
        </p:nvCxnSpPr>
        <p:spPr>
          <a:xfrm flipV="1">
            <a:off x="1991012" y="3717032"/>
            <a:ext cx="2508980" cy="57606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>
            <a:stCxn id="7" idx="2"/>
            <a:endCxn id="30" idx="0"/>
          </p:cNvCxnSpPr>
          <p:nvPr/>
        </p:nvCxnSpPr>
        <p:spPr>
          <a:xfrm>
            <a:off x="4499992" y="3717032"/>
            <a:ext cx="2558566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직선 연결선 24"/>
          <p:cNvCxnSpPr>
            <a:stCxn id="7" idx="2"/>
            <a:endCxn id="29" idx="0"/>
          </p:cNvCxnSpPr>
          <p:nvPr/>
        </p:nvCxnSpPr>
        <p:spPr>
          <a:xfrm>
            <a:off x="4499992" y="3717032"/>
            <a:ext cx="33723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22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국정기획위</a:t>
            </a:r>
            <a:r>
              <a:rPr lang="ko-KR" altLang="en-US" sz="3200" spc="-3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에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 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RG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발급기준 완화 보고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(17.5.30)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054" name="Picture 6" descr="C:\Users\assembly\Desktop\2017-10-24 11;25;5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52192"/>
            <a:ext cx="5831880" cy="12936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1258862" y="2924944"/>
            <a:ext cx="6336704" cy="546426"/>
            <a:chOff x="179512" y="2209453"/>
            <a:chExt cx="8828409" cy="774878"/>
          </a:xfrm>
        </p:grpSpPr>
        <p:pic>
          <p:nvPicPr>
            <p:cNvPr id="2050" name="Picture 2" descr="C:\Users\assembly\Desktop\2017-10-24 11;25;15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2504728"/>
              <a:ext cx="5112569" cy="47960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" name="그룹 5"/>
            <p:cNvGrpSpPr/>
            <p:nvPr/>
          </p:nvGrpSpPr>
          <p:grpSpPr>
            <a:xfrm>
              <a:off x="5266505" y="2555379"/>
              <a:ext cx="3741416" cy="411485"/>
              <a:chOff x="131489" y="2635002"/>
              <a:chExt cx="3741416" cy="411485"/>
            </a:xfrm>
          </p:grpSpPr>
          <p:pic>
            <p:nvPicPr>
              <p:cNvPr id="2051" name="Picture 3" descr="C:\Users\assembly\Desktop\2017-10-24 11;25;30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489" y="2636912"/>
                <a:ext cx="1647825" cy="4095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/>
            </p:spPr>
          </p:pic>
          <p:pic>
            <p:nvPicPr>
              <p:cNvPr id="2052" name="Picture 4" descr="C:\Users\assembly\Desktop\2017-10-24 11;25;43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91680" y="2635002"/>
                <a:ext cx="2181225" cy="4095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/>
            </p:spPr>
          </p:pic>
        </p:grpSp>
        <p:pic>
          <p:nvPicPr>
            <p:cNvPr id="2053" name="Picture 5" descr="C:\Users\assembly\Desktop\국정감사\2017국정감사\기재부\기재부_재정\이미지파일\2017-10-19 02;19;59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562" y="2209453"/>
              <a:ext cx="971550" cy="2952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모서리가 둥근 직사각형 22"/>
          <p:cNvSpPr/>
          <p:nvPr/>
        </p:nvSpPr>
        <p:spPr>
          <a:xfrm>
            <a:off x="755576" y="1988840"/>
            <a:ext cx="7488832" cy="720080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시황개선에 따라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영업이익 시현이 가능한 선박에</a:t>
            </a:r>
            <a:endParaRPr lang="en-US" altLang="ko-KR" sz="20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한하여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수주허용</a:t>
            </a:r>
            <a:endParaRPr lang="en-US" altLang="ko-KR" sz="2000" spc="-15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오각형 24"/>
          <p:cNvSpPr/>
          <p:nvPr/>
        </p:nvSpPr>
        <p:spPr>
          <a:xfrm>
            <a:off x="755576" y="1988840"/>
            <a:ext cx="1296144" cy="720080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14.2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1484784"/>
            <a:ext cx="6911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성동조선 수주가이드라인 변천사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755576" y="5661248"/>
            <a:ext cx="7488832" cy="720080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최소 조업물량 확보를 위해 </a:t>
            </a:r>
            <a:r>
              <a:rPr lang="en-US" altLang="ko-KR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’17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중 한시적으로 </a:t>
            </a:r>
            <a:endParaRPr lang="en-US" altLang="ko-KR" sz="20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</a:t>
            </a:r>
            <a:r>
              <a:rPr lang="ko-KR" altLang="en-US" sz="2000" spc="-15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원가이하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수주 허용</a:t>
            </a:r>
            <a:endParaRPr lang="en-US" altLang="ko-KR" sz="2000" spc="-15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755576" y="5661248"/>
            <a:ext cx="1296144" cy="720080"/>
          </a:xfrm>
          <a:prstGeom prst="homePlat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17.6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03648" y="3752192"/>
            <a:ext cx="2160240" cy="39688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/>
          <p:nvPr/>
        </p:nvCxnSpPr>
        <p:spPr>
          <a:xfrm>
            <a:off x="899592" y="2708920"/>
            <a:ext cx="477069" cy="104327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flipH="1">
            <a:off x="1079229" y="4149080"/>
            <a:ext cx="324419" cy="151216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189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수주가이드라인 변경 전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/ 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후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2636912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선가 </a:t>
            </a:r>
            <a:r>
              <a:rPr lang="en-US" altLang="ko-KR" sz="36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 </a:t>
            </a:r>
            <a:r>
              <a:rPr lang="ko-KR" altLang="en-US" sz="36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건조원가</a:t>
            </a:r>
            <a:endParaRPr lang="ko-KR" altLang="en-US" sz="3600" dirty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23528" y="1844824"/>
            <a:ext cx="4096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성동조선 수주허용기준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변경 전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42903" y="4915534"/>
            <a:ext cx="6205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선가 </a:t>
            </a:r>
            <a:r>
              <a:rPr lang="en-US" altLang="ko-KR" sz="3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 </a:t>
            </a:r>
            <a:r>
              <a:rPr lang="ko-KR" altLang="en-US" sz="3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건조원가</a:t>
            </a:r>
            <a:r>
              <a:rPr lang="en-US" altLang="ko-KR" sz="3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lang="ko-KR" altLang="en-US" sz="3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감가상각비</a:t>
            </a:r>
            <a:endParaRPr lang="ko-KR" altLang="en-US" sz="36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72000" y="4037002"/>
            <a:ext cx="4096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성동조선 수주허용기준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변경 후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 flipH="1">
            <a:off x="202940" y="3596689"/>
            <a:ext cx="843332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772436" y="3227357"/>
            <a:ext cx="2120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기준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844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성동조선 자구계획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제대로 되고 있나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1259632" y="1772816"/>
            <a:ext cx="6552727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국정기획위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보고한대로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월에 성동조선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RG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발급 완료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아래쪽 화살표 4"/>
          <p:cNvSpPr/>
          <p:nvPr/>
        </p:nvSpPr>
        <p:spPr>
          <a:xfrm>
            <a:off x="3995936" y="2564904"/>
            <a:ext cx="1008112" cy="28803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276586" y="2996952"/>
            <a:ext cx="6552727" cy="6480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노사확약서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자구계획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제출 전제로 성동조선 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RG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발급</a:t>
            </a:r>
            <a:endParaRPr lang="ko-KR" altLang="en-US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76585" y="3933056"/>
            <a:ext cx="6552727" cy="1368152"/>
          </a:xfrm>
          <a:prstGeom prst="rect">
            <a:avLst/>
          </a:prstGeom>
          <a:ln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노사 </a:t>
            </a:r>
            <a:r>
              <a:rPr lang="ko-KR" altLang="en-US" sz="20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확약서 주요 내용 </a:t>
            </a:r>
            <a:endParaRPr lang="en-US" altLang="ko-KR" sz="20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b="1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=&gt; </a:t>
            </a:r>
            <a:r>
              <a:rPr lang="ko-KR" altLang="en-US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경영정상화 </a:t>
            </a:r>
            <a:r>
              <a:rPr lang="ko-KR" altLang="en-US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이행 약정의 충실한 이행</a:t>
            </a:r>
            <a:r>
              <a:rPr lang="en-US" altLang="ko-KR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선박건조 및 인도 관련 철저한 공정준수</a:t>
            </a:r>
            <a:r>
              <a:rPr lang="en-US" altLang="ko-KR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채권단 앞 제출한 자구계획의 충실한 이행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9796" y="5786100"/>
            <a:ext cx="8370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▶경영정상화 이행▶자구계획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제대로 되고 있나</a:t>
            </a:r>
            <a:r>
              <a:rPr lang="en-US" altLang="ko-KR" sz="28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37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성동조선 일반 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/ 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재무현황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063533"/>
              </p:ext>
            </p:extLst>
          </p:nvPr>
        </p:nvGraphicFramePr>
        <p:xfrm>
          <a:off x="1495883" y="1844824"/>
          <a:ext cx="5559552" cy="1131570"/>
        </p:xfrm>
        <a:graphic>
          <a:graphicData uri="http://schemas.openxmlformats.org/drawingml/2006/table">
            <a:tbl>
              <a:tblPr/>
              <a:tblGrid>
                <a:gridCol w="1389888"/>
                <a:gridCol w="1389888"/>
                <a:gridCol w="1389888"/>
                <a:gridCol w="1389888"/>
              </a:tblGrid>
              <a:tr h="29355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채 권 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 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여신잔액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(RG)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여신잔액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(RG)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25,691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(1,366)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21,623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(944)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336438" y="1470556"/>
            <a:ext cx="3451586" cy="44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채권금융기관별 여신잔액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 &gt;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  </a:t>
            </a:r>
            <a:endParaRPr kumimoji="1" lang="en-US" altLang="ko-K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957037"/>
              </p:ext>
            </p:extLst>
          </p:nvPr>
        </p:nvGraphicFramePr>
        <p:xfrm>
          <a:off x="539552" y="3429000"/>
          <a:ext cx="7919862" cy="1008112"/>
        </p:xfrm>
        <a:graphic>
          <a:graphicData uri="http://schemas.openxmlformats.org/drawingml/2006/table">
            <a:tbl>
              <a:tblPr/>
              <a:tblGrid>
                <a:gridCol w="1188612"/>
                <a:gridCol w="1121875"/>
                <a:gridCol w="1121875"/>
                <a:gridCol w="1121875"/>
                <a:gridCol w="1121875"/>
                <a:gridCol w="1121875"/>
                <a:gridCol w="1121875"/>
              </a:tblGrid>
              <a:tr h="2098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총자산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 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자기자본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매출액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영업이익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0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당기순익</a:t>
                      </a:r>
                      <a:endParaRPr lang="ko-KR" altLang="en-US" sz="1600" b="1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8418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</a:t>
                      </a:r>
                      <a:endParaRPr lang="en-US" altLang="ko-KR" sz="160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13,404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27,710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14,306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3,418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132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en-US" altLang="ko-KR" sz="1600" kern="0" spc="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16,818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31,065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14,247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17,728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392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870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95536" y="3054732"/>
            <a:ext cx="2736005" cy="44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주요 재무현황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7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  </a:t>
            </a:r>
            <a:endParaRPr kumimoji="1" lang="en-US" altLang="ko-K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546683"/>
              </p:ext>
            </p:extLst>
          </p:nvPr>
        </p:nvGraphicFramePr>
        <p:xfrm>
          <a:off x="539552" y="4949142"/>
          <a:ext cx="7920880" cy="1500796"/>
        </p:xfrm>
        <a:graphic>
          <a:graphicData uri="http://schemas.openxmlformats.org/drawingml/2006/table">
            <a:tbl>
              <a:tblPr/>
              <a:tblGrid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  <a:gridCol w="856897"/>
              </a:tblGrid>
              <a:tr h="45371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2010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2011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2017.9</a:t>
                      </a:r>
                    </a:p>
                  </a:txBody>
                  <a:tcPr marL="35941" marR="35941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573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척수</a:t>
                      </a: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11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금액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(6.8)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(19.9)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(1.1)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(18.0)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(19.8)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(2.4)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(2.2)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(68)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95536" y="4602614"/>
            <a:ext cx="307465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1" lang="ko-KR" altLang="en-US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연도별 수주현황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척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억불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kumimoji="1" lang="en-US" altLang="ko-KR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771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89248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16.6 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조선업 구조조정 대원칙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449796" y="1628800"/>
            <a:ext cx="8267972" cy="1512168"/>
          </a:xfrm>
          <a:prstGeom prst="roundRect">
            <a:avLst/>
          </a:prstGeom>
          <a:ln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16.6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정부는 해운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조선업 분야 구조조정에 대한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원칙 제시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철저한 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자구이행</a:t>
            </a:r>
            <a:r>
              <a:rPr lang="en-US" altLang="ko-KR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엄정한 손실분담 원칙하에 신속하게 추진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484919"/>
              </p:ext>
            </p:extLst>
          </p:nvPr>
        </p:nvGraphicFramePr>
        <p:xfrm>
          <a:off x="880542" y="3356992"/>
          <a:ext cx="7507882" cy="3278481"/>
        </p:xfrm>
        <a:graphic>
          <a:graphicData uri="http://schemas.openxmlformats.org/drawingml/2006/table">
            <a:tbl>
              <a:tblPr/>
              <a:tblGrid>
                <a:gridCol w="1616443"/>
                <a:gridCol w="4267897"/>
                <a:gridCol w="1623542"/>
              </a:tblGrid>
              <a:tr h="18655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&lt;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중소조선사 구조조정 원칙 </a:t>
                      </a: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&gt;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69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F7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F7F1"/>
                    </a:solidFill>
                  </a:tcPr>
                </a:tc>
              </a:tr>
              <a:tr h="2754987">
                <a:tc gridSpan="3">
                  <a:txBody>
                    <a:bodyPr/>
                    <a:lstStyle/>
                    <a:p>
                      <a:pPr marL="692150" marR="38100" indent="-32639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-5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  <a:p>
                      <a:pPr marL="648970" marR="38100" indent="-3060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➊ 공급능력 축소</a:t>
                      </a:r>
                      <a:r>
                        <a:rPr lang="en-US" altLang="ko-KR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(downsizing)</a:t>
                      </a: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및 자구노력을 강력히 추진하되</a:t>
                      </a:r>
                      <a:r>
                        <a:rPr lang="en-US" altLang="ko-KR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</a:t>
                      </a:r>
                    </a:p>
                    <a:p>
                      <a:pPr marL="648970" marR="38100" indent="-3060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-5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1600" b="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채권단 </a:t>
                      </a:r>
                      <a:r>
                        <a:rPr lang="ko-KR" alt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추가 신규자금 지원 없음</a:t>
                      </a:r>
                      <a:r>
                        <a:rPr lang="en-US" altLang="ko-KR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단</a:t>
                      </a:r>
                      <a:r>
                        <a:rPr lang="en-US" altLang="ko-KR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旣 승인된 자금은 지원</a:t>
                      </a:r>
                      <a:r>
                        <a:rPr lang="en-US" altLang="ko-KR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655320" marR="38100" indent="-30861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500" b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655320" marR="38100" indent="-30861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➋ </a:t>
                      </a: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旣 수주 선박을 최대한 조속히 건조 후 인도하여 </a:t>
                      </a: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채권단의</a:t>
                      </a:r>
                      <a:endParaRPr lang="en-US" altLang="ko-KR" sz="1600" b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655320" marR="38100" indent="-30861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RG </a:t>
                      </a:r>
                      <a:r>
                        <a:rPr lang="en-US" altLang="ko-KR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Call </a:t>
                      </a:r>
                      <a:r>
                        <a:rPr lang="ko-KR" altLang="en-US" sz="1600" b="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손실</a:t>
                      </a:r>
                      <a:r>
                        <a:rPr lang="en-US" altLang="ko-KR" sz="1600" b="0" kern="0" spc="-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ko-KR" altLang="en-US" sz="1600" b="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가능성을 </a:t>
                      </a:r>
                      <a:r>
                        <a:rPr lang="ko-KR" alt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최소화</a:t>
                      </a:r>
                    </a:p>
                    <a:p>
                      <a:pPr marL="676910" marR="38100" indent="-3187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500" b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676910" marR="38100" indent="-3187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➌ </a:t>
                      </a: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유동성 부족 발생시 자체노력으로 해결하고</a:t>
                      </a:r>
                      <a:r>
                        <a:rPr lang="en-US" altLang="ko-KR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자체해결이 어려울 </a:t>
                      </a: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경우</a:t>
                      </a:r>
                      <a:endParaRPr lang="en-US" altLang="ko-KR" sz="1600" b="0" kern="0" spc="-50" dirty="0" smtClean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676910" marR="38100" indent="-31877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0" kern="0" spc="-5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   </a:t>
                      </a:r>
                      <a:r>
                        <a:rPr lang="ko-KR" altLang="en-US" sz="1600" b="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개별 </a:t>
                      </a:r>
                      <a:r>
                        <a:rPr lang="ko-KR" alt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회사 처리방안을 원점에서 재검토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7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476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OECD 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주요국의 </a:t>
            </a:r>
            <a:r>
              <a:rPr lang="en-US" altLang="ko-KR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GDP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대비 정책금융 비중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5030229"/>
              </p:ext>
            </p:extLst>
          </p:nvPr>
        </p:nvGraphicFramePr>
        <p:xfrm>
          <a:off x="539555" y="1772816"/>
          <a:ext cx="8136901" cy="4044077"/>
        </p:xfrm>
        <a:graphic>
          <a:graphicData uri="http://schemas.openxmlformats.org/drawingml/2006/table">
            <a:tbl>
              <a:tblPr/>
              <a:tblGrid>
                <a:gridCol w="1030733"/>
                <a:gridCol w="681414"/>
                <a:gridCol w="681414"/>
                <a:gridCol w="681414"/>
                <a:gridCol w="699445"/>
                <a:gridCol w="663384"/>
                <a:gridCol w="681414"/>
                <a:gridCol w="713427"/>
                <a:gridCol w="792088"/>
                <a:gridCol w="720080"/>
                <a:gridCol w="792088"/>
              </a:tblGrid>
              <a:tr h="646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　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캐나다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프랑스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독일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4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이탈리아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일본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스페인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영국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미국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호주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</a:t>
                      </a:r>
                    </a:p>
                  </a:txBody>
                  <a:tcPr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049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정책금융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총대출액</a:t>
                      </a:r>
                      <a:endParaRPr lang="ko-KR" alt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-200" baseline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억달러</a:t>
                      </a:r>
                      <a:r>
                        <a:rPr lang="en-US" altLang="ko-KR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515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1188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4884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2857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3861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485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229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</a:t>
                      </a:r>
                      <a:endParaRPr lang="en-US" sz="16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3296</a:t>
                      </a: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*</a:t>
                      </a:r>
                    </a:p>
                  </a:txBody>
                  <a:tcPr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117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GDP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-200" baseline="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억달러</a:t>
                      </a: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15,470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24,170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33,490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18,100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41,160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11,910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28,440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179,460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13,360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13,750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254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정책금융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비중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3.3%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4.9%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5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14.6%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5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15.8%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9.4%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4.1%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0.1%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0.1%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0.1%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24.0%</a:t>
                      </a:r>
                    </a:p>
                  </a:txBody>
                  <a:tcPr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117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인당 </a:t>
                      </a: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GDP</a:t>
                      </a: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달러</a:t>
                      </a:r>
                      <a:r>
                        <a:rPr lang="en-US" sz="1400" b="0" kern="0" spc="-200" baseline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400" b="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43,349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37,612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41,197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30,032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34,513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25,717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43,976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56,174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51,363 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200" baseline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27,105 </a:t>
                      </a:r>
                    </a:p>
                  </a:txBody>
                  <a:tcPr anchor="ctr">
                    <a:lnL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51781" y="5856947"/>
            <a:ext cx="478207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자료</a:t>
            </a:r>
            <a:r>
              <a:rPr kumimoji="1" lang="en-US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: </a:t>
            </a:r>
            <a:r>
              <a:rPr kumimoji="1" lang="ko-KR" alt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한국수출입은행</a:t>
            </a:r>
            <a:endParaRPr kumimoji="1" lang="en-US" altLang="ko-KR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휴먼명조" pitchFamily="2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*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수출입은행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산업은행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,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기업은행의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15</a:t>
            </a:r>
            <a:r>
              <a:rPr kumimoji="1" lang="ko-KR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년말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 대출잔액 총합</a:t>
            </a:r>
            <a:endParaRPr kumimoji="1" lang="ko-KR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** 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15</a:t>
            </a:r>
            <a:r>
              <a:rPr kumimoji="1" lang="ko-KR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년말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 잔액기준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(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보증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/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보험 제외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), 15</a:t>
            </a:r>
            <a:r>
              <a:rPr kumimoji="1" lang="ko-KR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년말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 기준 </a:t>
            </a:r>
            <a:r>
              <a:rPr kumimoji="1" lang="ko-KR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미화환산율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 적용</a:t>
            </a:r>
            <a:endParaRPr kumimoji="1" lang="ko-KR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휴먼명조" pitchFamily="2" charset="-127"/>
                <a:ea typeface="굴림" pitchFamily="50" charset="-127"/>
                <a:cs typeface="굴림" pitchFamily="50" charset="-127"/>
              </a:rPr>
              <a:t>*** 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각국 정책금융기관 연차보고서 및 세계은행</a:t>
            </a: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363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국내은행 </a:t>
            </a:r>
            <a:r>
              <a:rPr lang="ko-KR" altLang="en-US" sz="32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대출액</a:t>
            </a: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중 정책금융 비중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99494"/>
              </p:ext>
            </p:extLst>
          </p:nvPr>
        </p:nvGraphicFramePr>
        <p:xfrm>
          <a:off x="467544" y="1340768"/>
          <a:ext cx="8136907" cy="4608514"/>
        </p:xfrm>
        <a:graphic>
          <a:graphicData uri="http://schemas.openxmlformats.org/drawingml/2006/table">
            <a:tbl>
              <a:tblPr/>
              <a:tblGrid>
                <a:gridCol w="2642322"/>
                <a:gridCol w="1098917"/>
                <a:gridCol w="1098917"/>
                <a:gridCol w="1098917"/>
                <a:gridCol w="1098917"/>
                <a:gridCol w="1098917"/>
              </a:tblGrid>
              <a:tr h="1023937">
                <a:tc gridSpan="6">
                  <a:txBody>
                    <a:bodyPr/>
                    <a:lstStyle/>
                    <a:p>
                      <a:pPr marL="402590" marR="0" indent="-402590" algn="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402590" marR="0" indent="-402590" algn="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402590" marR="0" indent="-402590" algn="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402590" marR="0" indent="-402590" algn="r" fontAlgn="base" latinLnBrk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단위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조원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350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분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2011</a:t>
                      </a:r>
                      <a:endParaRPr 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1800" b="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FE4"/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정책금융 </a:t>
                      </a:r>
                      <a:r>
                        <a:rPr lang="en-US" altLang="ko-KR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산</a:t>
                      </a:r>
                      <a:r>
                        <a:rPr lang="en-US" altLang="ko-KR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</a:t>
                      </a:r>
                      <a:r>
                        <a:rPr lang="en-US" altLang="ko-KR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·</a:t>
                      </a:r>
                      <a:r>
                        <a:rPr lang="ko-KR" altLang="en-US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수은</a:t>
                      </a:r>
                      <a:r>
                        <a:rPr lang="en-US" altLang="ko-KR" sz="1600" b="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-15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-14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민간금융 </a:t>
                      </a:r>
                      <a:r>
                        <a:rPr lang="en-US" altLang="ko-KR" sz="1600" b="0" kern="0" spc="-19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(14</a:t>
                      </a:r>
                      <a:r>
                        <a:rPr lang="ko-KR" altLang="en-US" sz="1600" b="0" kern="0" spc="-19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 시중은행</a:t>
                      </a:r>
                      <a:r>
                        <a:rPr lang="en-US" altLang="ko-KR" sz="1600" b="0" kern="0" spc="-19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0" kern="0" spc="-19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531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549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581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총 대출액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748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755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793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934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정책금융 비중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29%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34%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9913">
                <a:tc gridSpan="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266954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* </a:t>
                      </a:r>
                      <a:r>
                        <a:rPr lang="ko-KR" altLang="en-US" sz="1300" b="1" kern="0" spc="-170" dirty="0" err="1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금감원</a:t>
                      </a:r>
                      <a:r>
                        <a:rPr lang="ko-KR" altLang="en-US" sz="1300" b="1" kern="0" spc="-1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 통계정보시스템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(</a:t>
                      </a:r>
                      <a:r>
                        <a:rPr lang="ko-KR" altLang="en-US" sz="1300" b="1" kern="0" spc="-170" dirty="0">
                          <a:solidFill>
                            <a:srgbClr val="000000"/>
                          </a:solidFill>
                          <a:effectLst/>
                          <a:ea typeface="한양중고딕"/>
                        </a:rPr>
                        <a:t>가계부문 제외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</a:rPr>
                        <a:t>)</a:t>
                      </a:r>
                      <a:endParaRPr lang="ko-KR" altLang="en-US" sz="1300" b="1" kern="0" spc="-17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757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수은 임직원 금융거래 모니터링 필요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484784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한국수출입은행 임직원 행동강령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200" dirty="0"/>
          </a:p>
          <a:p>
            <a:pPr fontAlgn="base">
              <a:lnSpc>
                <a:spcPct val="150000"/>
              </a:lnSpc>
            </a:pP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직무관련 정보를 이용한 거래 등의 제한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①임직원은 직무수행 중 알게 된 다음 각 호와 같은 미공개 정보를 이용하여 주식 등 유가증권 및 부동산 등과 관련된 재산상 거래 또는 투자하거나 타인에게 그러한 정보를 제공하여 재산상 거래 또는 투자를 돕는 행위를 하여서는 아니 된다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1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□ 한국수출입은행 임직원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감시 현황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사내게시판에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임직원의 주식 거래 관련 유의사항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을 게시한 것이 전부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임직원 대상 실질적 감시나 통제가 이뤄지지 않고 있음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□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한국투자공사 사례 참고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한국투자공사의 경우 자본시장법 적용대상이 아님에도 불구하고 매년 연말 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전직원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대상 금융거래 내역 조회 실시 중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1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3887</TotalTime>
  <Words>811</Words>
  <Application>Microsoft Office PowerPoint</Application>
  <PresentationFormat>화면 슬라이드 쇼(4:3)</PresentationFormat>
  <Paragraphs>294</Paragraphs>
  <Slides>11</Slides>
  <Notes>11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397</cp:revision>
  <cp:lastPrinted>2017-10-23T06:06:29Z</cp:lastPrinted>
  <dcterms:created xsi:type="dcterms:W3CDTF">2016-10-03T02:11:38Z</dcterms:created>
  <dcterms:modified xsi:type="dcterms:W3CDTF">2017-10-24T06:13:15Z</dcterms:modified>
</cp:coreProperties>
</file>