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302" r:id="rId3"/>
    <p:sldId id="292" r:id="rId4"/>
    <p:sldId id="293" r:id="rId5"/>
    <p:sldId id="305" r:id="rId6"/>
    <p:sldId id="306" r:id="rId7"/>
    <p:sldId id="297" r:id="rId8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D3FF"/>
    <a:srgbClr val="33CA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75" d="100"/>
          <a:sy n="75" d="100"/>
        </p:scale>
        <p:origin x="-123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33" tIns="45666" rIns="91333" bIns="4566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33" tIns="45666" rIns="91333" bIns="45666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29187" cy="36972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33" tIns="45666" rIns="91333" bIns="4566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333" tIns="45666" rIns="91333" bIns="45666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33" tIns="45666" rIns="91333" bIns="4566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33" tIns="45666" rIns="91333" bIns="45666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800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7535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834E9-B71A-46B9-B171-DF87347632A6}" type="datetimeFigureOut">
              <a:rPr lang="ko-KR" altLang="en-US" smtClean="0"/>
              <a:t>2017-10-16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09967" y="2537609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066402" y="4005064"/>
            <a:ext cx="7174404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88154" y="2636912"/>
            <a:ext cx="33890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 회 의 원</a:t>
            </a:r>
            <a:endParaRPr lang="en-US" altLang="ko-KR" sz="44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32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1520" y="632882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 smtClean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국정감사</a:t>
            </a:r>
            <a:endParaRPr lang="en-US" altLang="ko-KR" sz="4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9600"/>
            <a:ext cx="19907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40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-405161" y="1435423"/>
            <a:ext cx="9153625" cy="76944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400" b="1" spc="-150" dirty="0" smtClean="0">
                <a:solidFill>
                  <a:srgbClr val="57D3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&lt;</a:t>
            </a:r>
            <a:r>
              <a:rPr lang="ko-KR" altLang="en-US" sz="4400" b="1" spc="-150" dirty="0" smtClean="0">
                <a:solidFill>
                  <a:srgbClr val="57D3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하늘만 쳐다보는 </a:t>
            </a:r>
            <a:r>
              <a:rPr lang="ko-KR" altLang="en-US" sz="4400" b="1" u="heavy" spc="-150" dirty="0" smtClean="0">
                <a:solidFill>
                  <a:srgbClr val="57D3FF"/>
                </a:solidFill>
                <a:uFill>
                  <a:solidFill>
                    <a:srgbClr val="FF0000"/>
                  </a:solidFill>
                </a:u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일자리위원회</a:t>
            </a:r>
            <a:r>
              <a:rPr lang="en-US" altLang="ko-KR" sz="4400" b="1" spc="-150" dirty="0">
                <a:solidFill>
                  <a:srgbClr val="57D3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&gt;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84880" y="2348880"/>
            <a:ext cx="9023624" cy="40702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8000"/>
              </a:lnSpc>
            </a:pPr>
            <a:r>
              <a:rPr lang="ko-KR" altLang="en-US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엉터리 설명으로 </a:t>
            </a:r>
            <a:endParaRPr lang="en-US" altLang="ko-KR" sz="5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ts val="8000"/>
              </a:lnSpc>
            </a:pPr>
            <a:r>
              <a:rPr lang="en-US" altLang="ko-KR" sz="54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</a:t>
            </a:r>
            <a:r>
              <a:rPr lang="ko-KR" altLang="en-US" sz="6000" b="1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국민호도</a:t>
            </a:r>
            <a:r>
              <a:rPr lang="ko-KR" altLang="en-US" sz="5400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하지</a:t>
            </a:r>
            <a:r>
              <a:rPr lang="ko-KR" altLang="en-US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말고</a:t>
            </a:r>
            <a:r>
              <a:rPr lang="en-US" altLang="ko-KR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>
              <a:lnSpc>
                <a:spcPts val="8000"/>
              </a:lnSpc>
            </a:pPr>
            <a:r>
              <a:rPr lang="ko-KR" altLang="en-US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객관적 분석으로 </a:t>
            </a:r>
            <a:endParaRPr lang="en-US" altLang="ko-KR" sz="5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ts val="8000"/>
              </a:lnSpc>
            </a:pPr>
            <a:r>
              <a:rPr lang="ko-KR" altLang="en-US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6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일자리 고민</a:t>
            </a:r>
            <a:r>
              <a:rPr lang="ko-KR" altLang="en-US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제대로 해야</a:t>
            </a:r>
            <a:r>
              <a:rPr lang="en-US" altLang="ko-KR" sz="5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5400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일자리 정부</a:t>
            </a:r>
            <a:r>
              <a:rPr lang="en-US" altLang="ko-KR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떨어진 </a:t>
            </a:r>
            <a:r>
              <a:rPr lang="en-US" altLang="ko-KR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B" panose="02030600000101010101" pitchFamily="18" charset="-127"/>
                <a:ea typeface="HY동녘B" panose="02030600000101010101" pitchFamily="18" charset="-127"/>
                <a:cs typeface="Times New Roman" panose="02020603050405020304" pitchFamily="18" charset="0"/>
              </a:rPr>
              <a:t>‘</a:t>
            </a: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일자리 성적</a:t>
            </a:r>
            <a:r>
              <a:rPr lang="en-US" altLang="ko-KR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B" panose="02030600000101010101" pitchFamily="18" charset="-127"/>
                <a:ea typeface="HY동녘B" panose="02030600000101010101" pitchFamily="18" charset="-127"/>
                <a:cs typeface="Times New Roman" panose="02020603050405020304" pitchFamily="18" charset="0"/>
              </a:rPr>
              <a:t>’</a:t>
            </a:r>
            <a:r>
              <a:rPr lang="ko-KR" altLang="en-US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비 때문이라고</a:t>
            </a:r>
            <a:r>
              <a:rPr lang="en-US" altLang="ko-KR" sz="3200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</a:t>
            </a:r>
            <a:endParaRPr lang="en-US" altLang="ko-KR" sz="3200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41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통계청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8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월 고용동향 발표 후 쏟아진 언론 질타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0" name="Picture 2" descr="C:\Users\assembly\Desktop\기획재정위원회\1709 국감\통계\질의서\일자리통계\조선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" y="1345027"/>
            <a:ext cx="9108504" cy="119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ssembly\Desktop\기획재정위원회\1709 국감\통계\질의서\일자리통계\매경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733256"/>
            <a:ext cx="9108504" cy="828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8294687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741" y="2636912"/>
            <a:ext cx="61626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25144"/>
            <a:ext cx="7170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7388596" y="2933902"/>
            <a:ext cx="927820" cy="5584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3466901" y="4077071"/>
            <a:ext cx="745059" cy="5215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7601134" y="5981378"/>
            <a:ext cx="1490117" cy="5584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067429" y="5036454"/>
            <a:ext cx="3642345" cy="5584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1799160" y="5999821"/>
            <a:ext cx="815752" cy="5215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033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116" y="6346529"/>
            <a:ext cx="1268388" cy="41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548680"/>
            <a:ext cx="4104456" cy="6221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직사각형 27"/>
          <p:cNvSpPr/>
          <p:nvPr/>
        </p:nvSpPr>
        <p:spPr>
          <a:xfrm>
            <a:off x="516494" y="2835684"/>
            <a:ext cx="351080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화살표 연결선 4"/>
          <p:cNvCxnSpPr/>
          <p:nvPr/>
        </p:nvCxnSpPr>
        <p:spPr>
          <a:xfrm>
            <a:off x="4029935" y="3068960"/>
            <a:ext cx="417627" cy="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19090" y="2492896"/>
            <a:ext cx="4483920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임시일용직 감소가 주원인이며</a:t>
            </a:r>
            <a:r>
              <a:rPr lang="en-US" altLang="ko-KR" sz="2400" b="1" dirty="0" smtClean="0"/>
              <a:t>,</a:t>
            </a:r>
          </a:p>
          <a:p>
            <a:r>
              <a:rPr lang="ko-KR" altLang="en-US" sz="2800" b="1" dirty="0" smtClean="0">
                <a:solidFill>
                  <a:srgbClr val="FF0000"/>
                </a:solidFill>
              </a:rPr>
              <a:t>잦은 강수 등 기상여건</a:t>
            </a:r>
            <a:r>
              <a:rPr lang="ko-KR" altLang="en-US" sz="2400" b="1" dirty="0" smtClean="0"/>
              <a:t>에 </a:t>
            </a:r>
            <a:endParaRPr lang="en-US" altLang="ko-KR" sz="2400" b="1" dirty="0" smtClean="0"/>
          </a:p>
          <a:p>
            <a:r>
              <a:rPr lang="ko-KR" altLang="en-US" sz="2400" b="1" dirty="0" smtClean="0"/>
              <a:t>영향 받은 것이라는 분석</a:t>
            </a:r>
            <a:endParaRPr lang="ko-KR" altLang="en-US" sz="2400" b="1" dirty="0"/>
          </a:p>
        </p:txBody>
      </p:sp>
      <p:sp>
        <p:nvSpPr>
          <p:cNvPr id="33" name="직사각형 32"/>
          <p:cNvSpPr/>
          <p:nvPr/>
        </p:nvSpPr>
        <p:spPr>
          <a:xfrm>
            <a:off x="449796" y="6336704"/>
            <a:ext cx="3690156" cy="3326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1751924" y="900094"/>
            <a:ext cx="897491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1" name="직선 화살표 연결선 40"/>
          <p:cNvCxnSpPr/>
          <p:nvPr/>
        </p:nvCxnSpPr>
        <p:spPr>
          <a:xfrm>
            <a:off x="2649415" y="954100"/>
            <a:ext cx="1778569" cy="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447562" y="769434"/>
            <a:ext cx="413767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통계청 발표 직후 쏟아진 언론 질타에 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b="1" dirty="0" smtClean="0"/>
              <a:t>즉시 반응해 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보도 참고 자료</a:t>
            </a:r>
            <a:r>
              <a:rPr lang="ko-KR" altLang="en-US" b="1" dirty="0" smtClean="0"/>
              <a:t> 배포</a:t>
            </a:r>
            <a:endParaRPr lang="ko-KR" altLang="en-US" b="1" dirty="0"/>
          </a:p>
        </p:txBody>
      </p:sp>
      <p:cxnSp>
        <p:nvCxnSpPr>
          <p:cNvPr id="46" name="직선 화살표 연결선 45"/>
          <p:cNvCxnSpPr/>
          <p:nvPr/>
        </p:nvCxnSpPr>
        <p:spPr>
          <a:xfrm flipV="1">
            <a:off x="4120947" y="5949280"/>
            <a:ext cx="614073" cy="397249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716016" y="5534484"/>
            <a:ext cx="370806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</a:rPr>
              <a:t>이례적으로</a:t>
            </a:r>
            <a:r>
              <a:rPr lang="ko-KR" altLang="en-US" b="1" dirty="0" smtClean="0"/>
              <a:t> 일자리위원회가 직접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b="1" dirty="0" smtClean="0"/>
              <a:t>정부 발표에 대한 참고 자료 배포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57483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① 잦은 강수 등 기상여건의 영향을 받았다</a:t>
            </a:r>
            <a:r>
              <a:rPr lang="en-US" altLang="ko-KR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</a:t>
            </a:r>
            <a:r>
              <a:rPr lang="ko-KR" alt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endParaRPr lang="en-US" altLang="ko-KR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="" xmlns:a16="http://schemas.microsoft.com/office/drawing/2014/main" id="{E2666820-3AE0-4335-BEAC-3B8BCB53D6D7}"/>
              </a:ext>
            </a:extLst>
          </p:cNvPr>
          <p:cNvSpPr/>
          <p:nvPr/>
        </p:nvSpPr>
        <p:spPr>
          <a:xfrm>
            <a:off x="467544" y="1484784"/>
            <a:ext cx="8181204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spc="-150" dirty="0">
                <a:solidFill>
                  <a:schemeClr val="tx1">
                    <a:lumMod val="95000"/>
                    <a:lumOff val="5000"/>
                  </a:schemeClr>
                </a:solidFill>
              </a:rPr>
              <a:t>&lt; </a:t>
            </a:r>
            <a:r>
              <a:rPr lang="ko-KR" altLang="en-US" sz="3200" b="1" spc="-15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산업별 전년동월대비 취업자수 감소 순위</a:t>
            </a:r>
            <a:r>
              <a:rPr lang="en-US" altLang="ko-KR" sz="3200" b="1" spc="-150" dirty="0">
                <a:solidFill>
                  <a:schemeClr val="tx1">
                    <a:lumMod val="95000"/>
                    <a:lumOff val="5000"/>
                  </a:schemeClr>
                </a:solidFill>
              </a:rPr>
              <a:t>&gt;</a:t>
            </a:r>
            <a:endParaRPr lang="ko-KR" altLang="en-US" sz="3200" b="1" spc="-15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="" xmlns:a16="http://schemas.microsoft.com/office/drawing/2014/main" id="{0F29CDA8-211C-424F-B68C-E8F9B08EE7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58228"/>
              </p:ext>
            </p:extLst>
          </p:nvPr>
        </p:nvGraphicFramePr>
        <p:xfrm>
          <a:off x="655860" y="2094246"/>
          <a:ext cx="7848869" cy="3711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3852">
                  <a:extLst>
                    <a:ext uri="{9D8B030D-6E8A-4147-A177-3AD203B41FA5}">
                      <a16:colId xmlns="" xmlns:a16="http://schemas.microsoft.com/office/drawing/2014/main" val="921613003"/>
                    </a:ext>
                  </a:extLst>
                </a:gridCol>
                <a:gridCol w="216024">
                  <a:extLst>
                    <a:ext uri="{9D8B030D-6E8A-4147-A177-3AD203B41FA5}">
                      <a16:colId xmlns="" xmlns:a16="http://schemas.microsoft.com/office/drawing/2014/main" val="1623904189"/>
                    </a:ext>
                  </a:extLst>
                </a:gridCol>
                <a:gridCol w="3024336">
                  <a:extLst>
                    <a:ext uri="{9D8B030D-6E8A-4147-A177-3AD203B41FA5}">
                      <a16:colId xmlns="" xmlns:a16="http://schemas.microsoft.com/office/drawing/2014/main" val="3614225236"/>
                    </a:ext>
                  </a:extLst>
                </a:gridCol>
                <a:gridCol w="216024">
                  <a:extLst>
                    <a:ext uri="{9D8B030D-6E8A-4147-A177-3AD203B41FA5}">
                      <a16:colId xmlns="" xmlns:a16="http://schemas.microsoft.com/office/drawing/2014/main" val="2144874207"/>
                    </a:ext>
                  </a:extLst>
                </a:gridCol>
                <a:gridCol w="3068633">
                  <a:extLst>
                    <a:ext uri="{9D8B030D-6E8A-4147-A177-3AD203B41FA5}">
                      <a16:colId xmlns="" xmlns:a16="http://schemas.microsoft.com/office/drawing/2014/main" val="311353264"/>
                    </a:ext>
                  </a:extLst>
                </a:gridCol>
              </a:tblGrid>
              <a:tr h="7981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순위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산업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300" dirty="0">
                          <a:solidFill>
                            <a:schemeClr val="tx1"/>
                          </a:solidFill>
                        </a:rPr>
                        <a:t>전년동월대비</a:t>
                      </a:r>
                      <a:r>
                        <a:rPr lang="en-US" altLang="ko-KR" sz="2400" b="1" spc="-300" dirty="0">
                          <a:solidFill>
                            <a:schemeClr val="tx1"/>
                          </a:solidFill>
                        </a:rPr>
                        <a:t/>
                      </a:r>
                      <a:br>
                        <a:rPr lang="en-US" altLang="ko-KR" sz="2400" b="1" spc="-300" dirty="0">
                          <a:solidFill>
                            <a:schemeClr val="tx1"/>
                          </a:solidFill>
                        </a:rPr>
                      </a:br>
                      <a:r>
                        <a:rPr lang="ko-KR" altLang="en-US" sz="2400" b="1" spc="-300" dirty="0">
                          <a:solidFill>
                            <a:schemeClr val="tx1"/>
                          </a:solidFill>
                        </a:rPr>
                        <a:t>취업자 수 감소 순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46151732"/>
                  </a:ext>
                </a:extLst>
              </a:tr>
              <a:tr h="48134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1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위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숙박 및 </a:t>
                      </a:r>
                      <a:r>
                        <a:rPr lang="ko-KR" altLang="en-US" sz="2400" b="1" spc="-300" dirty="0" err="1">
                          <a:solidFill>
                            <a:srgbClr val="0070C0"/>
                          </a:solidFill>
                        </a:rPr>
                        <a:t>음식업</a:t>
                      </a:r>
                      <a:endParaRPr lang="ko-KR" altLang="en-US" sz="24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0" dirty="0">
                          <a:solidFill>
                            <a:srgbClr val="0070C0"/>
                          </a:solidFill>
                        </a:rPr>
                        <a:t>△</a:t>
                      </a:r>
                      <a:r>
                        <a:rPr lang="en-US" altLang="ko-KR" sz="2400" b="1" spc="0" dirty="0">
                          <a:solidFill>
                            <a:srgbClr val="0070C0"/>
                          </a:solidFill>
                        </a:rPr>
                        <a:t>4.0</a:t>
                      </a:r>
                      <a:r>
                        <a:rPr lang="ko-KR" altLang="en-US" sz="2400" b="1" spc="0" dirty="0">
                          <a:solidFill>
                            <a:srgbClr val="0070C0"/>
                          </a:solidFill>
                        </a:rPr>
                        <a:t>만명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70738160"/>
                  </a:ext>
                </a:extLst>
              </a:tr>
              <a:tr h="48134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2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위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전문기술서비스업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0" dirty="0">
                          <a:solidFill>
                            <a:srgbClr val="0070C0"/>
                          </a:solidFill>
                        </a:rPr>
                        <a:t>△</a:t>
                      </a:r>
                      <a:r>
                        <a:rPr lang="en-US" altLang="ko-KR" sz="2400" b="1" spc="0" dirty="0">
                          <a:solidFill>
                            <a:srgbClr val="0070C0"/>
                          </a:solidFill>
                        </a:rPr>
                        <a:t>3.4</a:t>
                      </a:r>
                      <a:r>
                        <a:rPr lang="ko-KR" altLang="en-US" sz="2400" b="1" spc="0" dirty="0">
                          <a:solidFill>
                            <a:srgbClr val="0070C0"/>
                          </a:solidFill>
                        </a:rPr>
                        <a:t>만명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57849652"/>
                  </a:ext>
                </a:extLst>
              </a:tr>
              <a:tr h="48134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3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위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금융 및 보험업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spc="0" dirty="0">
                          <a:solidFill>
                            <a:srgbClr val="0070C0"/>
                          </a:solidFill>
                        </a:rPr>
                        <a:t>△</a:t>
                      </a:r>
                      <a:r>
                        <a:rPr lang="en-US" altLang="ko-KR" sz="2400" b="1" spc="0" dirty="0">
                          <a:solidFill>
                            <a:srgbClr val="0070C0"/>
                          </a:solidFill>
                        </a:rPr>
                        <a:t>1.9</a:t>
                      </a:r>
                      <a:r>
                        <a:rPr lang="ko-KR" altLang="en-US" sz="2400" b="1" spc="0" dirty="0">
                          <a:solidFill>
                            <a:srgbClr val="0070C0"/>
                          </a:solidFill>
                        </a:rPr>
                        <a:t>만명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82533428"/>
                  </a:ext>
                </a:extLst>
              </a:tr>
              <a:tr h="48134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300" dirty="0">
                          <a:solidFill>
                            <a:srgbClr val="0070C0"/>
                          </a:solidFill>
                        </a:rPr>
                        <a:t>4</a:t>
                      </a: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위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운수업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0" dirty="0">
                          <a:solidFill>
                            <a:srgbClr val="0070C0"/>
                          </a:solidFill>
                        </a:rPr>
                        <a:t>△</a:t>
                      </a:r>
                      <a:r>
                        <a:rPr lang="en-US" altLang="ko-KR" sz="2400" b="1" spc="0" dirty="0">
                          <a:solidFill>
                            <a:srgbClr val="0070C0"/>
                          </a:solidFill>
                        </a:rPr>
                        <a:t>1.5</a:t>
                      </a:r>
                      <a:r>
                        <a:rPr lang="ko-KR" altLang="en-US" sz="2400" b="1" spc="0" dirty="0">
                          <a:solidFill>
                            <a:srgbClr val="0070C0"/>
                          </a:solidFill>
                        </a:rPr>
                        <a:t>만명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380123581"/>
                  </a:ext>
                </a:extLst>
              </a:tr>
              <a:tr h="4813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：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：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spc="-300" dirty="0">
                          <a:solidFill>
                            <a:srgbClr val="0070C0"/>
                          </a:solidFill>
                        </a:rPr>
                        <a:t>：</a:t>
                      </a:r>
                      <a:endParaRPr lang="ko-KR" altLang="en-US" sz="2400" b="1" spc="0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7962153"/>
                  </a:ext>
                </a:extLst>
              </a:tr>
              <a:tr h="481343"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300" dirty="0">
                          <a:solidFill>
                            <a:srgbClr val="FF0000"/>
                          </a:solidFill>
                        </a:rPr>
                        <a:t>건설업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spc="-3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0" dirty="0">
                          <a:solidFill>
                            <a:srgbClr val="FF0000"/>
                          </a:solidFill>
                        </a:rPr>
                        <a:t>3.4</a:t>
                      </a:r>
                      <a:r>
                        <a:rPr lang="ko-KR" altLang="en-US" sz="2400" b="1" spc="0" dirty="0">
                          <a:solidFill>
                            <a:srgbClr val="FF0000"/>
                          </a:solidFill>
                        </a:rPr>
                        <a:t>만명 </a:t>
                      </a:r>
                      <a:r>
                        <a:rPr lang="en-US" altLang="ko-KR" sz="2400" b="1" spc="0" dirty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ko-KR" altLang="en-US" sz="2400" b="1" spc="0" dirty="0">
                          <a:solidFill>
                            <a:srgbClr val="FF0000"/>
                          </a:solidFill>
                        </a:rPr>
                        <a:t>증가</a:t>
                      </a:r>
                      <a:r>
                        <a:rPr lang="en-US" altLang="ko-KR" sz="2400" b="1" spc="0" dirty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ko-KR" altLang="en-US" sz="2400" b="1" spc="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857006015"/>
                  </a:ext>
                </a:extLst>
              </a:tr>
            </a:tbl>
          </a:graphicData>
        </a:graphic>
      </p:graphicFrame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66F31A2C-F7A1-4D08-AF32-B07BC876229A}"/>
              </a:ext>
            </a:extLst>
          </p:cNvPr>
          <p:cNvSpPr/>
          <p:nvPr/>
        </p:nvSpPr>
        <p:spPr>
          <a:xfrm>
            <a:off x="655860" y="5860680"/>
            <a:ext cx="7848872" cy="85808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spc="-150" dirty="0">
                <a:solidFill>
                  <a:srgbClr val="C00000"/>
                </a:solidFill>
              </a:rPr>
              <a:t>▶ 취업자 수 감소인원의 대부분이</a:t>
            </a:r>
            <a:r>
              <a:rPr lang="en-US" altLang="ko-KR" sz="2400" b="1" spc="-150" dirty="0">
                <a:solidFill>
                  <a:srgbClr val="C00000"/>
                </a:solidFill>
              </a:rPr>
              <a:t>,</a:t>
            </a:r>
            <a:br>
              <a:rPr lang="en-US" altLang="ko-KR" sz="2400" b="1" spc="-150" dirty="0">
                <a:solidFill>
                  <a:srgbClr val="C00000"/>
                </a:solidFill>
              </a:rPr>
            </a:br>
            <a:r>
              <a:rPr lang="en-US" altLang="ko-KR" sz="2400" b="1" spc="-150" dirty="0">
                <a:solidFill>
                  <a:srgbClr val="C00000"/>
                </a:solidFill>
              </a:rPr>
              <a:t>   </a:t>
            </a:r>
            <a:r>
              <a:rPr lang="ko-KR" altLang="en-US" sz="2400" b="1" spc="-150" dirty="0">
                <a:solidFill>
                  <a:srgbClr val="C00000"/>
                </a:solidFill>
              </a:rPr>
              <a:t> 기상여건과 거리가 먼 산업</a:t>
            </a:r>
            <a:r>
              <a:rPr lang="en-US" altLang="ko-KR" sz="2400" b="1" spc="-150" dirty="0">
                <a:solidFill>
                  <a:srgbClr val="C00000"/>
                </a:solidFill>
              </a:rPr>
              <a:t>/</a:t>
            </a:r>
            <a:r>
              <a:rPr lang="ko-KR" altLang="en-US" sz="2400" b="1" spc="-150" dirty="0">
                <a:solidFill>
                  <a:srgbClr val="C00000"/>
                </a:solidFill>
              </a:rPr>
              <a:t>종사상지위에서 발생</a:t>
            </a:r>
          </a:p>
        </p:txBody>
      </p:sp>
    </p:spTree>
    <p:extLst>
      <p:ext uri="{BB962C8B-B14F-4D97-AF65-F5344CB8AC3E}">
        <p14:creationId xmlns:p14="http://schemas.microsoft.com/office/powerpoint/2010/main" val="2488740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② 강수량 늘면 임시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일용직 취업자 감소한다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?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2061112"/>
              </p:ext>
            </p:extLst>
          </p:nvPr>
        </p:nvGraphicFramePr>
        <p:xfrm>
          <a:off x="214017" y="1700809"/>
          <a:ext cx="8678463" cy="2505519"/>
        </p:xfrm>
        <a:graphic>
          <a:graphicData uri="http://schemas.openxmlformats.org/drawingml/2006/table">
            <a:tbl>
              <a:tblPr/>
              <a:tblGrid>
                <a:gridCol w="13903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110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1101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110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91101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1101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91101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91101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911015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4394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구분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‘</a:t>
                      </a: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10.8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‘</a:t>
                      </a: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11.8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‘</a:t>
                      </a: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12.8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00" dirty="0">
                          <a:solidFill>
                            <a:srgbClr val="FF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‘</a:t>
                      </a:r>
                      <a:r>
                        <a:rPr lang="en-US" sz="1800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13.8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00" dirty="0">
                          <a:solidFill>
                            <a:srgbClr val="FF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‘</a:t>
                      </a:r>
                      <a:r>
                        <a:rPr lang="en-US" sz="1800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14.8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‘</a:t>
                      </a: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15.8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‘</a:t>
                      </a: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16.8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‘</a:t>
                      </a: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17.8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94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3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임시직</a:t>
                      </a:r>
                      <a:r>
                        <a:rPr lang="en-US" altLang="ko-KR" sz="1800" kern="0" spc="-3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+</a:t>
                      </a:r>
                      <a:r>
                        <a:rPr lang="ko-KR" altLang="en-US" sz="1800" kern="0" spc="-3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일용직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6,897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6,800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6,530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6,398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6,611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6,637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6,660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6,457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94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전년대비</a:t>
                      </a: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110</a:t>
                      </a:r>
                      <a:endParaRPr lang="ko-KR" altLang="en-US" sz="1800" kern="0" spc="-100" dirty="0">
                        <a:solidFill>
                          <a:srgbClr val="0000FF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97</a:t>
                      </a:r>
                      <a:endParaRPr lang="ko-KR" altLang="en-US" sz="1800" kern="0" spc="-100" dirty="0">
                        <a:solidFill>
                          <a:srgbClr val="0000FF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270</a:t>
                      </a:r>
                      <a:endParaRPr lang="ko-KR" altLang="en-US" sz="1800" kern="0" spc="-100" dirty="0">
                        <a:solidFill>
                          <a:srgbClr val="0000FF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132</a:t>
                      </a:r>
                      <a:endParaRPr lang="ko-KR" altLang="en-US" sz="1800" kern="0" spc="-100" dirty="0">
                        <a:solidFill>
                          <a:srgbClr val="0000FF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213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23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203</a:t>
                      </a:r>
                      <a:endParaRPr lang="ko-KR" altLang="en-US" sz="1800" kern="0" spc="-100" dirty="0">
                        <a:solidFill>
                          <a:srgbClr val="0000FF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4306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-10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-10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-10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-10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754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강수량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373.5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282.5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408.5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164.0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369.0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111.3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76.2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241.0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94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전년대비</a:t>
                      </a:r>
                      <a:r>
                        <a:rPr lang="en-US" altLang="ko-KR" sz="1800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1800" kern="0" spc="-100" dirty="0">
                        <a:solidFill>
                          <a:srgbClr val="FF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223.1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kern="0" spc="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sz="1800" kern="0" spc="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91.0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126.0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244.5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205.0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255.7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sz="1800" kern="0" spc="-100" dirty="0">
                          <a:solidFill>
                            <a:srgbClr val="0000FF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35.1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164.8</a:t>
                      </a:r>
                    </a:p>
                  </a:txBody>
                  <a:tcPr marL="17907" marR="17907" marT="53975" marB="53975" anchor="ctr">
                    <a:lnL>
                      <a:noFill/>
                    </a:lnL>
                    <a:lnR>
                      <a:noFill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08466" y="4365104"/>
            <a:ext cx="8592417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’13</a:t>
            </a:r>
            <a:r>
              <a:rPr lang="ko-KR" altLang="en-US" sz="2800" b="1" dirty="0"/>
              <a:t>년 </a:t>
            </a:r>
            <a:r>
              <a:rPr lang="en-US" altLang="ko-KR" sz="2800" b="1" dirty="0"/>
              <a:t>8</a:t>
            </a:r>
            <a:r>
              <a:rPr lang="ko-KR" altLang="en-US" sz="2800" b="1" dirty="0"/>
              <a:t>월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전년대비 강수량 </a:t>
            </a:r>
            <a:r>
              <a:rPr lang="ko-KR" altLang="en-US" sz="2800" b="1" dirty="0">
                <a:solidFill>
                  <a:srgbClr val="0000FF"/>
                </a:solidFill>
              </a:rPr>
              <a:t>줄었는데</a:t>
            </a:r>
            <a:r>
              <a:rPr lang="en-US" altLang="ko-KR" sz="2800" b="1" dirty="0"/>
              <a:t>, </a:t>
            </a:r>
            <a:r>
              <a:rPr lang="ko-KR" altLang="en-US" sz="2400" b="1" dirty="0">
                <a:solidFill>
                  <a:srgbClr val="0000FF"/>
                </a:solidFill>
              </a:rPr>
              <a:t> </a:t>
            </a:r>
            <a:r>
              <a:rPr lang="en-US" altLang="ko-KR" sz="2400" b="1" dirty="0">
                <a:solidFill>
                  <a:srgbClr val="0000FF"/>
                </a:solidFill>
              </a:rPr>
              <a:t>(</a:t>
            </a:r>
            <a:r>
              <a:rPr lang="ko-KR" altLang="en-US" sz="2400" b="1" dirty="0">
                <a:solidFill>
                  <a:srgbClr val="0000FF"/>
                </a:solidFill>
              </a:rPr>
              <a:t>↓</a:t>
            </a:r>
            <a:r>
              <a:rPr lang="en-US" altLang="ko-KR" sz="2400" b="1" dirty="0">
                <a:solidFill>
                  <a:srgbClr val="0000FF"/>
                </a:solidFill>
              </a:rPr>
              <a:t>244.5mm)</a:t>
            </a:r>
            <a:endParaRPr lang="ko-KR" altLang="en-US" sz="2400" dirty="0">
              <a:solidFill>
                <a:srgbClr val="0000FF"/>
              </a:solidFill>
            </a:endParaRPr>
          </a:p>
          <a:p>
            <a:r>
              <a:rPr lang="en-US" altLang="ko-KR" sz="2800" b="1" dirty="0"/>
              <a:t>               </a:t>
            </a:r>
            <a:r>
              <a:rPr lang="ko-KR" altLang="en-US" sz="3200" b="1" dirty="0"/>
              <a:t>임시</a:t>
            </a:r>
            <a:r>
              <a:rPr lang="en-US" altLang="ko-KR" sz="3200" b="1" dirty="0">
                <a:latin typeface="맑은 고딕"/>
                <a:ea typeface="맑은 고딕"/>
              </a:rPr>
              <a:t>·</a:t>
            </a:r>
            <a:r>
              <a:rPr lang="ko-KR" altLang="en-US" sz="3200" b="1" dirty="0"/>
              <a:t>일용직 </a:t>
            </a:r>
            <a:r>
              <a:rPr lang="ko-KR" altLang="en-US" sz="3200" b="1" dirty="0">
                <a:solidFill>
                  <a:srgbClr val="0000FF"/>
                </a:solidFill>
              </a:rPr>
              <a:t>고용 감소</a:t>
            </a:r>
            <a:r>
              <a:rPr lang="ko-KR" altLang="en-US" sz="2800" b="1" dirty="0"/>
              <a:t>   </a:t>
            </a:r>
            <a:r>
              <a:rPr lang="en-US" altLang="ko-KR" sz="2400" b="1" dirty="0">
                <a:solidFill>
                  <a:srgbClr val="0000FF"/>
                </a:solidFill>
              </a:rPr>
              <a:t>(</a:t>
            </a:r>
            <a:r>
              <a:rPr lang="ko-KR" altLang="en-US" sz="2400" b="1" dirty="0">
                <a:solidFill>
                  <a:srgbClr val="0000FF"/>
                </a:solidFill>
              </a:rPr>
              <a:t>↓</a:t>
            </a:r>
            <a:r>
              <a:rPr lang="en-US" altLang="ko-KR" sz="2400" b="1" dirty="0">
                <a:solidFill>
                  <a:srgbClr val="0000FF"/>
                </a:solidFill>
              </a:rPr>
              <a:t>13</a:t>
            </a:r>
            <a:r>
              <a:rPr lang="ko-KR" altLang="en-US" sz="2400" b="1" dirty="0">
                <a:solidFill>
                  <a:srgbClr val="0000FF"/>
                </a:solidFill>
              </a:rPr>
              <a:t>만</a:t>
            </a:r>
            <a:r>
              <a:rPr lang="en-US" altLang="ko-KR" sz="2400" b="1" dirty="0">
                <a:solidFill>
                  <a:srgbClr val="0000FF"/>
                </a:solidFill>
              </a:rPr>
              <a:t>2</a:t>
            </a:r>
            <a:r>
              <a:rPr lang="ko-KR" altLang="en-US" sz="2400" b="1" dirty="0">
                <a:solidFill>
                  <a:srgbClr val="0000FF"/>
                </a:solidFill>
              </a:rPr>
              <a:t>천명</a:t>
            </a:r>
            <a:r>
              <a:rPr lang="en-US" altLang="ko-KR" sz="2400" b="1" dirty="0">
                <a:solidFill>
                  <a:srgbClr val="0000FF"/>
                </a:solidFill>
              </a:rPr>
              <a:t>)</a:t>
            </a:r>
            <a:endParaRPr lang="ko-KR" altLang="en-US" sz="2400" dirty="0">
              <a:solidFill>
                <a:srgbClr val="0000FF"/>
              </a:solidFill>
            </a:endParaRPr>
          </a:p>
          <a:p>
            <a:endParaRPr lang="en-US" altLang="ko-KR" sz="1000" b="1" dirty="0"/>
          </a:p>
          <a:p>
            <a:r>
              <a:rPr lang="en-US" altLang="ko-KR" sz="2800" b="1" dirty="0"/>
              <a:t>’14</a:t>
            </a:r>
            <a:r>
              <a:rPr lang="ko-KR" altLang="en-US" sz="2800" b="1" dirty="0"/>
              <a:t>년 </a:t>
            </a:r>
            <a:r>
              <a:rPr lang="en-US" altLang="ko-KR" sz="2800" b="1" dirty="0"/>
              <a:t>8</a:t>
            </a:r>
            <a:r>
              <a:rPr lang="ko-KR" altLang="en-US" sz="2800" b="1" dirty="0"/>
              <a:t>월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전년대비 강수량 </a:t>
            </a:r>
            <a:r>
              <a:rPr lang="ko-KR" altLang="en-US" sz="2800" b="1" dirty="0">
                <a:solidFill>
                  <a:srgbClr val="FF0000"/>
                </a:solidFill>
              </a:rPr>
              <a:t>늘었는데</a:t>
            </a:r>
            <a:r>
              <a:rPr lang="en-US" altLang="ko-KR" sz="2800" b="1" dirty="0"/>
              <a:t>,</a:t>
            </a:r>
            <a:r>
              <a:rPr lang="ko-KR" altLang="en-US" sz="2400" b="1" dirty="0"/>
              <a:t>   </a:t>
            </a:r>
            <a:r>
              <a:rPr lang="en-US" altLang="ko-KR" sz="2400" b="1" dirty="0">
                <a:solidFill>
                  <a:srgbClr val="FF0000"/>
                </a:solidFill>
              </a:rPr>
              <a:t>(</a:t>
            </a:r>
            <a:r>
              <a:rPr lang="ko-KR" altLang="en-US" sz="2400" b="1" dirty="0">
                <a:solidFill>
                  <a:srgbClr val="FF0000"/>
                </a:solidFill>
              </a:rPr>
              <a:t>↑</a:t>
            </a:r>
            <a:r>
              <a:rPr lang="en-US" altLang="ko-KR" sz="2400" b="1" dirty="0">
                <a:solidFill>
                  <a:srgbClr val="FF0000"/>
                </a:solidFill>
              </a:rPr>
              <a:t>205mm)</a:t>
            </a:r>
            <a:endParaRPr lang="ko-KR" altLang="en-US" sz="2400" dirty="0">
              <a:solidFill>
                <a:srgbClr val="FF0000"/>
              </a:solidFill>
            </a:endParaRPr>
          </a:p>
          <a:p>
            <a:r>
              <a:rPr lang="ko-KR" altLang="en-US" sz="2800" b="1" dirty="0"/>
              <a:t>               </a:t>
            </a:r>
            <a:r>
              <a:rPr lang="ko-KR" altLang="en-US" sz="3200" b="1" dirty="0"/>
              <a:t>임시</a:t>
            </a:r>
            <a:r>
              <a:rPr lang="en-US" altLang="ko-KR" sz="3200" b="1" dirty="0"/>
              <a:t>·</a:t>
            </a:r>
            <a:r>
              <a:rPr lang="ko-KR" altLang="en-US" sz="3200" b="1" dirty="0"/>
              <a:t>일용직 </a:t>
            </a:r>
            <a:r>
              <a:rPr lang="ko-KR" altLang="en-US" sz="3200" b="1" dirty="0">
                <a:solidFill>
                  <a:srgbClr val="FF0000"/>
                </a:solidFill>
              </a:rPr>
              <a:t>고용 증가</a:t>
            </a:r>
            <a:r>
              <a:rPr lang="ko-KR" altLang="en-US" sz="3200" b="1" dirty="0"/>
              <a:t>   </a:t>
            </a:r>
            <a:r>
              <a:rPr lang="en-US" altLang="ko-KR" sz="2400" b="1" dirty="0">
                <a:solidFill>
                  <a:srgbClr val="FF0000"/>
                </a:solidFill>
              </a:rPr>
              <a:t>(</a:t>
            </a:r>
            <a:r>
              <a:rPr lang="ko-KR" altLang="en-US" sz="2400" b="1" dirty="0">
                <a:solidFill>
                  <a:srgbClr val="FF0000"/>
                </a:solidFill>
              </a:rPr>
              <a:t>↑</a:t>
            </a:r>
            <a:r>
              <a:rPr lang="en-US" altLang="ko-KR" sz="2400" b="1" dirty="0">
                <a:solidFill>
                  <a:srgbClr val="FF0000"/>
                </a:solidFill>
              </a:rPr>
              <a:t>21</a:t>
            </a:r>
            <a:r>
              <a:rPr lang="ko-KR" altLang="en-US" sz="2400" b="1" dirty="0">
                <a:solidFill>
                  <a:srgbClr val="FF0000"/>
                </a:solidFill>
              </a:rPr>
              <a:t>만</a:t>
            </a:r>
            <a:r>
              <a:rPr lang="en-US" altLang="ko-KR" sz="2400" b="1" dirty="0">
                <a:solidFill>
                  <a:srgbClr val="FF0000"/>
                </a:solidFill>
              </a:rPr>
              <a:t>3</a:t>
            </a:r>
            <a:r>
              <a:rPr lang="ko-KR" altLang="en-US" sz="2400" b="1" dirty="0">
                <a:solidFill>
                  <a:srgbClr val="FF0000"/>
                </a:solidFill>
              </a:rPr>
              <a:t>천명</a:t>
            </a:r>
            <a:r>
              <a:rPr lang="en-US" altLang="ko-KR" sz="2400" b="1" dirty="0">
                <a:solidFill>
                  <a:srgbClr val="FF0000"/>
                </a:solidFill>
              </a:rPr>
              <a:t>)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452320" y="1362254"/>
            <a:ext cx="17171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/>
              <a:t>(</a:t>
            </a:r>
            <a:r>
              <a:rPr lang="ko-KR" altLang="en-US" sz="1600" dirty="0"/>
              <a:t>단위</a:t>
            </a:r>
            <a:r>
              <a:rPr lang="en-US" altLang="ko-KR" sz="1600" dirty="0"/>
              <a:t>:</a:t>
            </a:r>
            <a:r>
              <a:rPr lang="ko-KR" altLang="en-US" sz="1600" dirty="0"/>
              <a:t>천명</a:t>
            </a:r>
            <a:r>
              <a:rPr lang="en-US" altLang="ko-KR" sz="1600" dirty="0"/>
              <a:t>, mm)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968943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8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월 취업자수</a:t>
            </a:r>
            <a:r>
              <a:rPr lang="en-US" altLang="ko-K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통계청</a:t>
            </a:r>
            <a:r>
              <a:rPr lang="en-US" altLang="ko-K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를 상세히 살펴보면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…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542993"/>
              </p:ext>
            </p:extLst>
          </p:nvPr>
        </p:nvGraphicFramePr>
        <p:xfrm>
          <a:off x="133382" y="1772814"/>
          <a:ext cx="8833735" cy="3600402"/>
        </p:xfrm>
        <a:graphic>
          <a:graphicData uri="http://schemas.openxmlformats.org/drawingml/2006/table">
            <a:tbl>
              <a:tblPr/>
              <a:tblGrid>
                <a:gridCol w="1985122"/>
                <a:gridCol w="760957"/>
                <a:gridCol w="760957"/>
                <a:gridCol w="760957"/>
                <a:gridCol w="760957"/>
                <a:gridCol w="760957"/>
                <a:gridCol w="760957"/>
                <a:gridCol w="760957"/>
                <a:gridCol w="760957"/>
                <a:gridCol w="760957"/>
              </a:tblGrid>
              <a:tr h="53736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산  </a:t>
                      </a:r>
                      <a:r>
                        <a:rPr lang="ko-KR" altLang="en-US" sz="1500" b="1" kern="0" spc="-10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업 </a:t>
                      </a:r>
                      <a:r>
                        <a:rPr lang="ko-KR" altLang="en-US" sz="1500" b="1" kern="0" spc="-10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 별</a:t>
                      </a:r>
                      <a:endParaRPr lang="ko-KR" altLang="en-US" sz="15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취업자 수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A+B+C+D+E)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임시근로자 수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(B)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일용근로자 수</a:t>
                      </a: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(C)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373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’16.8</a:t>
                      </a:r>
                      <a:endParaRPr lang="en-US" sz="1400" b="1" kern="0" spc="-100" dirty="0" smtClean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(a)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’17.8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(b)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증감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b-a)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’16.8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(a)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’17.8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(b)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증감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b-a)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’16.8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(a)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’17.8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(b)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0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증감</a:t>
                      </a:r>
                      <a:endParaRPr lang="ko-KR" alt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en-US" sz="1400" b="1" kern="0" spc="-10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b-a)</a:t>
                      </a:r>
                      <a:endParaRPr lang="en-US" sz="14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</a:tr>
              <a:tr h="42094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FF"/>
                          </a:solidFill>
                          <a:effectLst/>
                          <a:latin typeface="함초롬바탕"/>
                        </a:rPr>
                        <a:t>C. </a:t>
                      </a: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/>
                          <a:ea typeface="함초롬바탕"/>
                        </a:rPr>
                        <a:t>제조업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4,418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4,442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556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476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80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94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90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94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FF0000"/>
                          </a:solidFill>
                          <a:effectLst/>
                          <a:latin typeface="함초롬바탕"/>
                        </a:rPr>
                        <a:t>F. </a:t>
                      </a:r>
                      <a:r>
                        <a:rPr lang="ko-KR" altLang="en-US" sz="1500" b="1" kern="0" spc="-100" dirty="0">
                          <a:solidFill>
                            <a:srgbClr val="FF0000"/>
                          </a:solidFill>
                          <a:effectLst/>
                          <a:ea typeface="함초롬바탕"/>
                        </a:rPr>
                        <a:t>건설업</a:t>
                      </a:r>
                      <a:endParaRPr lang="ko-KR" altLang="en-US" sz="1500" b="1" kern="0" spc="-10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1,891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1,925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247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226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21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617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630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94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/>
                          <a:latin typeface="함초롬바탕"/>
                        </a:rPr>
                        <a:t>I. </a:t>
                      </a: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/>
                          <a:ea typeface="함초롬바탕"/>
                        </a:rPr>
                        <a:t>숙박 및 </a:t>
                      </a:r>
                      <a:r>
                        <a:rPr lang="ko-KR" altLang="en-US" sz="1500" b="1" kern="0" spc="-100" dirty="0" err="1">
                          <a:solidFill>
                            <a:srgbClr val="0000FF"/>
                          </a:solidFill>
                          <a:effectLst/>
                          <a:ea typeface="함초롬바탕"/>
                        </a:rPr>
                        <a:t>음식업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2,341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2,301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40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876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807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69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249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236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13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94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/>
                          <a:latin typeface="함초롬바탕"/>
                        </a:rPr>
                        <a:t>K. </a:t>
                      </a: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/>
                          <a:ea typeface="함초롬바탕"/>
                        </a:rPr>
                        <a:t>금융 및 보험업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803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784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19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279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256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23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</a:t>
                      </a:r>
                      <a:endParaRPr lang="ko-KR" altLang="en-US" sz="1500" b="1" kern="0" spc="-10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94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/>
                          <a:latin typeface="함초롬바탕"/>
                        </a:rPr>
                        <a:t>M. </a:t>
                      </a:r>
                      <a:r>
                        <a:rPr lang="ko-KR" altLang="en-US" sz="1500" b="1" kern="0" spc="-160" dirty="0">
                          <a:solidFill>
                            <a:srgbClr val="0000FF"/>
                          </a:solidFill>
                          <a:effectLst/>
                          <a:ea typeface="함초롬바탕"/>
                        </a:rPr>
                        <a:t>전문</a:t>
                      </a:r>
                      <a:r>
                        <a:rPr lang="en-US" altLang="ko-KR" sz="1500" b="1" kern="0" spc="-160" dirty="0">
                          <a:solidFill>
                            <a:srgbClr val="0000FF"/>
                          </a:solidFill>
                          <a:effectLst/>
                          <a:ea typeface="함초롬바탕"/>
                        </a:rPr>
                        <a:t>‧</a:t>
                      </a:r>
                      <a:r>
                        <a:rPr lang="ko-KR" altLang="en-US" sz="1500" b="1" kern="0" spc="-160" dirty="0">
                          <a:solidFill>
                            <a:srgbClr val="0000FF"/>
                          </a:solidFill>
                          <a:effectLst/>
                          <a:ea typeface="함초롬바탕"/>
                        </a:rPr>
                        <a:t>기술 서비스업 등</a:t>
                      </a:r>
                      <a:endParaRPr lang="ko-KR" altLang="en-US" sz="1500" b="1" kern="0" spc="-160" dirty="0">
                        <a:solidFill>
                          <a:srgbClr val="0000FF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1,101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1,067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34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77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63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14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6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8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9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 </a:t>
                      </a:r>
                      <a:r>
                        <a:rPr lang="ko-KR" altLang="en-US" sz="1500" b="1" kern="0" spc="-10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    계</a:t>
                      </a:r>
                      <a:endParaRPr lang="ko-KR" altLang="en-US" sz="15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29735" marR="29735" marT="29735" marB="29735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26,528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26,740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FF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212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5,196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5,029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167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1,464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0" spc="-10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1,428</a:t>
                      </a: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△</a:t>
                      </a:r>
                      <a:r>
                        <a:rPr lang="en-US" altLang="ko-KR" sz="1500" b="1" kern="0" spc="-100" dirty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36</a:t>
                      </a:r>
                      <a:endParaRPr lang="ko-KR" altLang="en-US" sz="1500" b="1" kern="0" spc="-100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29735" marR="29735" marT="29735" marB="29735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5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912597" y="1465039"/>
            <a:ext cx="10518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(</a:t>
            </a:r>
            <a:r>
              <a:rPr lang="ko-KR" altLang="en-US" sz="1400" dirty="0" smtClean="0"/>
              <a:t>단위</a:t>
            </a:r>
            <a:r>
              <a:rPr lang="en-US" altLang="ko-KR" sz="1400" dirty="0" smtClean="0"/>
              <a:t>:</a:t>
            </a:r>
            <a:r>
              <a:rPr lang="ko-KR" altLang="en-US" sz="1400" dirty="0" smtClean="0"/>
              <a:t>천명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40913" y="5157192"/>
            <a:ext cx="903164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ko-KR" sz="2400" b="1" spc="-150" dirty="0" smtClean="0"/>
          </a:p>
          <a:p>
            <a:r>
              <a:rPr lang="ko-KR" altLang="en-US" sz="2400" b="1" spc="-150" dirty="0" smtClean="0"/>
              <a:t>임시</a:t>
            </a:r>
            <a:r>
              <a:rPr lang="en-US" altLang="ko-KR" sz="2400" b="1" spc="-150" dirty="0" smtClean="0">
                <a:latin typeface="맑은 고딕"/>
                <a:ea typeface="맑은 고딕"/>
              </a:rPr>
              <a:t>·</a:t>
            </a:r>
            <a:r>
              <a:rPr lang="ko-KR" altLang="en-US" sz="2400" b="1" spc="-150" dirty="0" smtClean="0">
                <a:latin typeface="맑은 고딕"/>
                <a:ea typeface="맑은 고딕"/>
              </a:rPr>
              <a:t>일용 근로자 중 </a:t>
            </a:r>
            <a:r>
              <a:rPr lang="ko-KR" altLang="en-US" sz="2800" b="1" spc="-150" dirty="0" smtClean="0">
                <a:solidFill>
                  <a:srgbClr val="FF0000"/>
                </a:solidFill>
                <a:latin typeface="맑은 고딕"/>
                <a:ea typeface="맑은 고딕"/>
              </a:rPr>
              <a:t>제조업 분야가 가장 많이</a:t>
            </a:r>
            <a:r>
              <a:rPr lang="en-US" altLang="ko-KR" sz="2400" b="1" spc="-150" dirty="0" smtClean="0">
                <a:solidFill>
                  <a:srgbClr val="0000FF"/>
                </a:solidFill>
              </a:rPr>
              <a:t>(8</a:t>
            </a:r>
            <a:r>
              <a:rPr lang="ko-KR" altLang="en-US" sz="2400" b="1" spc="-150" dirty="0" smtClean="0">
                <a:solidFill>
                  <a:srgbClr val="0000FF"/>
                </a:solidFill>
              </a:rPr>
              <a:t>만</a:t>
            </a:r>
            <a:r>
              <a:rPr lang="en-US" altLang="ko-KR" sz="2400" b="1" spc="-150" dirty="0" smtClean="0">
                <a:solidFill>
                  <a:srgbClr val="0000FF"/>
                </a:solidFill>
              </a:rPr>
              <a:t>4</a:t>
            </a:r>
            <a:r>
              <a:rPr lang="ko-KR" altLang="en-US" sz="2400" b="1" spc="-150" dirty="0" smtClean="0">
                <a:solidFill>
                  <a:srgbClr val="0000FF"/>
                </a:solidFill>
              </a:rPr>
              <a:t>천명</a:t>
            </a:r>
            <a:r>
              <a:rPr lang="en-US" altLang="ko-KR" sz="2400" b="1" spc="-150" dirty="0">
                <a:solidFill>
                  <a:srgbClr val="0000FF"/>
                </a:solidFill>
              </a:rPr>
              <a:t>)</a:t>
            </a:r>
            <a:r>
              <a:rPr lang="ko-KR" altLang="en-US" sz="2800" b="1" spc="-150" dirty="0" smtClean="0">
                <a:solidFill>
                  <a:srgbClr val="FF0000"/>
                </a:solidFill>
                <a:latin typeface="맑은 고딕"/>
                <a:ea typeface="맑은 고딕"/>
              </a:rPr>
              <a:t> 감소</a:t>
            </a:r>
            <a:r>
              <a:rPr lang="en-US" altLang="ko-KR" sz="2800" b="1" spc="-150" dirty="0" smtClean="0">
                <a:solidFill>
                  <a:srgbClr val="FF0000"/>
                </a:solidFill>
                <a:latin typeface="맑은 고딕"/>
                <a:ea typeface="맑은 고딕"/>
              </a:rPr>
              <a:t>!</a:t>
            </a:r>
          </a:p>
          <a:p>
            <a:r>
              <a:rPr lang="ko-KR" altLang="en-US" sz="2800" b="1" spc="-150" dirty="0" smtClean="0">
                <a:solidFill>
                  <a:srgbClr val="FF0000"/>
                </a:solidFill>
                <a:latin typeface="맑은 고딕"/>
                <a:ea typeface="맑은 고딕"/>
              </a:rPr>
              <a:t>건설업</a:t>
            </a:r>
            <a:r>
              <a:rPr lang="ko-KR" altLang="en-US" sz="2400" b="1" spc="-150" dirty="0" smtClean="0">
                <a:latin typeface="맑은 고딕"/>
                <a:ea typeface="맑은 고딕"/>
              </a:rPr>
              <a:t>은 오히려</a:t>
            </a:r>
            <a:r>
              <a:rPr lang="ko-KR" altLang="en-US" sz="2800" b="1" spc="-150" dirty="0" smtClean="0">
                <a:latin typeface="맑은 고딕"/>
                <a:ea typeface="맑은 고딕"/>
              </a:rPr>
              <a:t> </a:t>
            </a:r>
            <a:r>
              <a:rPr lang="ko-KR" altLang="en-US" sz="2800" b="1" spc="-150" dirty="0" smtClean="0">
                <a:solidFill>
                  <a:srgbClr val="FF0000"/>
                </a:solidFill>
                <a:latin typeface="맑은 고딕"/>
                <a:ea typeface="맑은 고딕"/>
              </a:rPr>
              <a:t>취업자수 증가</a:t>
            </a:r>
            <a:r>
              <a:rPr lang="en-US" altLang="ko-KR" sz="2800" b="1" spc="-150" dirty="0" smtClean="0">
                <a:solidFill>
                  <a:srgbClr val="FF0000"/>
                </a:solidFill>
                <a:latin typeface="맑은 고딕"/>
                <a:ea typeface="맑은 고딕"/>
              </a:rPr>
              <a:t>!</a:t>
            </a:r>
            <a:r>
              <a:rPr lang="en-US" altLang="ko-KR" sz="2800" b="1" spc="-150" dirty="0" smtClean="0">
                <a:latin typeface="맑은 고딕"/>
                <a:ea typeface="맑은 고딕"/>
              </a:rPr>
              <a:t> </a:t>
            </a:r>
            <a:r>
              <a:rPr lang="ko-KR" altLang="en-US" sz="2400" b="1" spc="-150" dirty="0"/>
              <a:t>임시</a:t>
            </a:r>
            <a:r>
              <a:rPr lang="en-US" altLang="ko-KR" sz="2400" b="1" spc="-150" dirty="0"/>
              <a:t>·</a:t>
            </a:r>
            <a:r>
              <a:rPr lang="ko-KR" altLang="en-US" sz="2400" b="1" spc="-150" dirty="0" smtClean="0"/>
              <a:t>일용직은</a:t>
            </a:r>
            <a:r>
              <a:rPr lang="ko-KR" altLang="en-US" sz="2800" b="1" spc="-150" dirty="0" smtClean="0"/>
              <a:t> </a:t>
            </a:r>
            <a:r>
              <a:rPr lang="en-US" altLang="ko-KR" sz="2800" b="1" spc="-150" dirty="0" smtClean="0">
                <a:solidFill>
                  <a:srgbClr val="FF0000"/>
                </a:solidFill>
              </a:rPr>
              <a:t>9</a:t>
            </a:r>
            <a:r>
              <a:rPr lang="ko-KR" altLang="en-US" sz="2800" b="1" spc="-150" dirty="0" smtClean="0">
                <a:solidFill>
                  <a:srgbClr val="FF0000"/>
                </a:solidFill>
              </a:rPr>
              <a:t>천명 감소뿐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!!</a:t>
            </a:r>
          </a:p>
          <a:p>
            <a:endParaRPr lang="ko-KR" altLang="en-US" sz="28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07504" y="1362254"/>
            <a:ext cx="76001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 smtClean="0"/>
              <a:t>*21</a:t>
            </a:r>
            <a:r>
              <a:rPr lang="ko-KR" altLang="en-US" sz="1600" spc="-150" dirty="0" smtClean="0"/>
              <a:t>개 </a:t>
            </a:r>
            <a:r>
              <a:rPr lang="ko-KR" altLang="en-US" sz="1600" spc="-150" dirty="0" err="1" smtClean="0"/>
              <a:t>산업군</a:t>
            </a:r>
            <a:r>
              <a:rPr lang="en-US" altLang="ko-KR" sz="1600" spc="-150" dirty="0" smtClean="0"/>
              <a:t>, 5</a:t>
            </a:r>
            <a:r>
              <a:rPr lang="ko-KR" altLang="en-US" sz="1600" spc="-150" dirty="0" smtClean="0"/>
              <a:t>개 </a:t>
            </a:r>
            <a:r>
              <a:rPr lang="ko-KR" altLang="en-US" sz="1600" spc="-150" dirty="0" err="1" smtClean="0"/>
              <a:t>취업군</a:t>
            </a:r>
            <a:r>
              <a:rPr lang="ko-KR" altLang="en-US" sz="1600" spc="-150" dirty="0" smtClean="0"/>
              <a:t> 중 취업자수에 중대한 영향 미친 상위</a:t>
            </a:r>
            <a:r>
              <a:rPr lang="en-US" altLang="ko-KR" sz="1600" spc="-150" dirty="0" smtClean="0"/>
              <a:t>5</a:t>
            </a:r>
            <a:r>
              <a:rPr lang="ko-KR" altLang="en-US" sz="1600" spc="-150" dirty="0" smtClean="0"/>
              <a:t>개 </a:t>
            </a:r>
            <a:r>
              <a:rPr lang="ko-KR" altLang="en-US" sz="1600" spc="-150" dirty="0" err="1" smtClean="0"/>
              <a:t>산업군</a:t>
            </a:r>
            <a:r>
              <a:rPr lang="en-US" altLang="ko-KR" sz="1600" spc="-150" dirty="0" smtClean="0"/>
              <a:t>, 2</a:t>
            </a:r>
            <a:r>
              <a:rPr lang="ko-KR" altLang="en-US" sz="1600" spc="-150" dirty="0" smtClean="0"/>
              <a:t>개 </a:t>
            </a:r>
            <a:r>
              <a:rPr lang="ko-KR" altLang="en-US" sz="1600" spc="-150" dirty="0" err="1" smtClean="0"/>
              <a:t>취업군</a:t>
            </a:r>
            <a:r>
              <a:rPr lang="ko-KR" altLang="en-US" sz="1600" spc="-150" dirty="0" smtClean="0"/>
              <a:t> </a:t>
            </a:r>
            <a:r>
              <a:rPr lang="ko-KR" altLang="en-US" sz="1600" spc="-150" dirty="0" err="1" smtClean="0"/>
              <a:t>별췌</a:t>
            </a:r>
            <a:endParaRPr lang="ko-KR" altLang="en-US" sz="1600" spc="-150" dirty="0"/>
          </a:p>
        </p:txBody>
      </p:sp>
    </p:spTree>
    <p:extLst>
      <p:ext uri="{BB962C8B-B14F-4D97-AF65-F5344CB8AC3E}">
        <p14:creationId xmlns:p14="http://schemas.microsoft.com/office/powerpoint/2010/main" val="157923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2447</TotalTime>
  <Words>506</Words>
  <Application>Microsoft Office PowerPoint</Application>
  <PresentationFormat>화면 슬라이드 쇼(4:3)</PresentationFormat>
  <Paragraphs>199</Paragraphs>
  <Slides>7</Slides>
  <Notes>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81</cp:revision>
  <cp:lastPrinted>2017-10-16T05:31:56Z</cp:lastPrinted>
  <dcterms:created xsi:type="dcterms:W3CDTF">2016-10-03T02:11:38Z</dcterms:created>
  <dcterms:modified xsi:type="dcterms:W3CDTF">2017-10-16T05:58:00Z</dcterms:modified>
</cp:coreProperties>
</file>