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7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8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14" r:id="rId2"/>
    <p:sldId id="377" r:id="rId3"/>
    <p:sldId id="378" r:id="rId4"/>
    <p:sldId id="374" r:id="rId5"/>
    <p:sldId id="375" r:id="rId6"/>
    <p:sldId id="365" r:id="rId7"/>
    <p:sldId id="361" r:id="rId8"/>
    <p:sldId id="379" r:id="rId9"/>
    <p:sldId id="369" r:id="rId10"/>
    <p:sldId id="370" r:id="rId11"/>
    <p:sldId id="367" r:id="rId12"/>
    <p:sldId id="376" r:id="rId13"/>
    <p:sldId id="368" r:id="rId14"/>
    <p:sldId id="366" r:id="rId15"/>
  </p:sldIdLst>
  <p:sldSz cx="9144000" cy="6858000" type="screen4x3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4" d="100"/>
          <a:sy n="104" d="100"/>
        </p:scale>
        <p:origin x="102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000" b="1">
                <a:solidFill>
                  <a:srgbClr val="C00000"/>
                </a:solidFill>
              </a:rPr>
              <a:t>비은행권 대출 비중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C570-422E-A2E5-8F15C43F4E57}"/>
              </c:ext>
            </c:extLst>
          </c:dPt>
          <c:dPt>
            <c:idx val="2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C570-422E-A2E5-8F15C43F4E57}"/>
              </c:ext>
            </c:extLst>
          </c:dPt>
          <c:dPt>
            <c:idx val="3"/>
            <c:invertIfNegative val="0"/>
            <c:bubble3D val="0"/>
            <c:spPr>
              <a:solidFill>
                <a:schemeClr val="bg2">
                  <a:lumMod val="50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C570-422E-A2E5-8F15C43F4E57}"/>
              </c:ext>
            </c:extLst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1-C570-422E-A2E5-8F15C43F4E57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3-C570-422E-A2E5-8F15C43F4E57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5-C570-422E-A2E5-8F15C43F4E5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'비은행권 대출비중'!$B$4:$E$4</c:f>
              <c:strCache>
                <c:ptCount val="4"/>
                <c:pt idx="0">
                  <c:v>전체</c:v>
                </c:pt>
                <c:pt idx="1">
                  <c:v>저신용</c:v>
                </c:pt>
                <c:pt idx="2">
                  <c:v>저소득</c:v>
                </c:pt>
                <c:pt idx="3">
                  <c:v>다중채무</c:v>
                </c:pt>
              </c:strCache>
            </c:strRef>
          </c:cat>
          <c:val>
            <c:numRef>
              <c:f>'비은행권 대출비중'!$B$6:$E$6</c:f>
              <c:numCache>
                <c:formatCode>#,##0.0_ </c:formatCode>
                <c:ptCount val="4"/>
                <c:pt idx="0">
                  <c:v>42.3</c:v>
                </c:pt>
                <c:pt idx="1">
                  <c:v>74.2</c:v>
                </c:pt>
                <c:pt idx="2">
                  <c:v>47.3</c:v>
                </c:pt>
                <c:pt idx="3">
                  <c:v>52.3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C570-422E-A2E5-8F15C43F4E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3948416"/>
        <c:axId val="33014912"/>
      </c:barChart>
      <c:catAx>
        <c:axId val="3394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3014912"/>
        <c:crosses val="autoZero"/>
        <c:auto val="1"/>
        <c:lblAlgn val="ctr"/>
        <c:lblOffset val="100"/>
        <c:noMultiLvlLbl val="0"/>
      </c:catAx>
      <c:valAx>
        <c:axId val="33014912"/>
        <c:scaling>
          <c:orientation val="minMax"/>
        </c:scaling>
        <c:delete val="0"/>
        <c:axPos val="l"/>
        <c:numFmt formatCode="#,##0.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3948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2000" b="1">
                <a:solidFill>
                  <a:srgbClr val="C00000"/>
                </a:solidFill>
              </a:rPr>
              <a:t>취약계층 신용대출 비중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'취약계층 신용대출 비중(2)'!$A$7</c:f>
              <c:strCache>
                <c:ptCount val="1"/>
                <c:pt idx="0">
                  <c:v>고금리신용대출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strRef>
              <c:f>'취약계층 신용대출 비중(2)'!$B$4:$E$4</c:f>
              <c:strCache>
                <c:ptCount val="4"/>
                <c:pt idx="0">
                  <c:v>전체</c:v>
                </c:pt>
                <c:pt idx="1">
                  <c:v>저신용</c:v>
                </c:pt>
                <c:pt idx="2">
                  <c:v>저소득</c:v>
                </c:pt>
                <c:pt idx="3">
                  <c:v>다중채무</c:v>
                </c:pt>
              </c:strCache>
            </c:strRef>
          </c:cat>
          <c:val>
            <c:numRef>
              <c:f>'취약계층 신용대출 비중(2)'!$B$7:$E$7</c:f>
              <c:numCache>
                <c:formatCode>#,##0.0_ </c:formatCode>
                <c:ptCount val="4"/>
                <c:pt idx="0">
                  <c:v>3.5</c:v>
                </c:pt>
                <c:pt idx="1">
                  <c:v>17.3</c:v>
                </c:pt>
                <c:pt idx="2">
                  <c:v>5.8</c:v>
                </c:pt>
                <c:pt idx="3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F2B-409B-9057-91816FF168A2}"/>
            </c:ext>
          </c:extLst>
        </c:ser>
        <c:ser>
          <c:idx val="1"/>
          <c:order val="1"/>
          <c:tx>
            <c:strRef>
              <c:f>'취약계층 신용대출 비중(2)'!$A$6</c:f>
              <c:strCache>
                <c:ptCount val="1"/>
                <c:pt idx="0">
                  <c:v>신용대출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0"/>
                  <c:y val="-0.16687523881554853"/>
                </c:manualLayout>
              </c:layout>
              <c:tx>
                <c:rich>
                  <a:bodyPr/>
                  <a:lstStyle/>
                  <a:p>
                    <a:r>
                      <a:rPr lang="en-US" altLang="ko-KR"/>
                      <a:t>22.0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F2B-409B-9057-91816FF168A2}"/>
                </c:ext>
              </c:extLst>
            </c:dLbl>
            <c:dLbl>
              <c:idx val="1"/>
              <c:layout>
                <c:manualLayout>
                  <c:x val="0"/>
                  <c:y val="-0.1802252579207924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ko-KR">
                        <a:solidFill>
                          <a:srgbClr val="FF0000"/>
                        </a:solidFill>
                      </a:rPr>
                      <a:t>38.9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F2B-409B-9057-91816FF168A2}"/>
                </c:ext>
              </c:extLst>
            </c:dLbl>
            <c:dLbl>
              <c:idx val="2"/>
              <c:layout>
                <c:manualLayout>
                  <c:x val="0"/>
                  <c:y val="-0.1568627244866155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ko-KR">
                        <a:solidFill>
                          <a:srgbClr val="FF0000"/>
                        </a:solidFill>
                      </a:rPr>
                      <a:t>23.8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F2B-409B-9057-91816FF168A2}"/>
                </c:ext>
              </c:extLst>
            </c:dLbl>
            <c:dLbl>
              <c:idx val="3"/>
              <c:layout>
                <c:manualLayout>
                  <c:x val="0"/>
                  <c:y val="-0.1735502483681704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200" b="1" i="0" u="none" strike="noStrike" kern="1200" baseline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ko-KR">
                        <a:solidFill>
                          <a:srgbClr val="FF0000"/>
                        </a:solidFill>
                      </a:rPr>
                      <a:t>27.1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rgbClr val="FF0000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F2B-409B-9057-91816FF168A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'취약계층 신용대출 비중(2)'!$B$4:$E$4</c:f>
              <c:strCache>
                <c:ptCount val="4"/>
                <c:pt idx="0">
                  <c:v>전체</c:v>
                </c:pt>
                <c:pt idx="1">
                  <c:v>저신용</c:v>
                </c:pt>
                <c:pt idx="2">
                  <c:v>저소득</c:v>
                </c:pt>
                <c:pt idx="3">
                  <c:v>다중채무</c:v>
                </c:pt>
              </c:strCache>
            </c:strRef>
          </c:cat>
          <c:val>
            <c:numRef>
              <c:f>'취약계층 신용대출 비중(2)'!$B$8:$E$8</c:f>
              <c:numCache>
                <c:formatCode>#,##0.0_ </c:formatCode>
                <c:ptCount val="4"/>
                <c:pt idx="0">
                  <c:v>18.5</c:v>
                </c:pt>
                <c:pt idx="1">
                  <c:v>21.599999999999998</c:v>
                </c:pt>
                <c:pt idx="2">
                  <c:v>18</c:v>
                </c:pt>
                <c:pt idx="3">
                  <c:v>19.100000000000001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6F2B-409B-9057-91816FF168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100"/>
        <c:axId val="37876864"/>
        <c:axId val="37878400"/>
      </c:barChart>
      <c:catAx>
        <c:axId val="378768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7878400"/>
        <c:crosses val="autoZero"/>
        <c:auto val="1"/>
        <c:lblAlgn val="ctr"/>
        <c:lblOffset val="100"/>
        <c:noMultiLvlLbl val="0"/>
      </c:catAx>
      <c:valAx>
        <c:axId val="37878400"/>
        <c:scaling>
          <c:orientation val="minMax"/>
        </c:scaling>
        <c:delete val="0"/>
        <c:axPos val="l"/>
        <c:numFmt formatCode="#,##0.0_ 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378768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solidFill>
                  <a:schemeClr val="tx1"/>
                </a:solidFill>
              </a:rPr>
              <a:t>전년동기대비 가계대출 증가율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'Sheet1 (2)'!$B$4</c:f>
              <c:strCache>
                <c:ptCount val="1"/>
                <c:pt idx="0">
                  <c:v>은행권</c:v>
                </c:pt>
              </c:strCache>
            </c:strRef>
          </c:tx>
          <c:spPr>
            <a:ln w="5080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bg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b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'Sheet1 (2)'!$C$3:$M$3</c:f>
              <c:strCache>
                <c:ptCount val="11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2017.1Q</c:v>
                </c:pt>
                <c:pt idx="10">
                  <c:v>2017.2Q</c:v>
                </c:pt>
              </c:strCache>
            </c:strRef>
          </c:cat>
          <c:val>
            <c:numRef>
              <c:f>'Sheet1 (2)'!$C$4:$M$4</c:f>
              <c:numCache>
                <c:formatCode>General</c:formatCode>
                <c:ptCount val="11"/>
                <c:pt idx="0">
                  <c:v>6.8</c:v>
                </c:pt>
                <c:pt idx="1">
                  <c:v>5.4</c:v>
                </c:pt>
                <c:pt idx="2">
                  <c:v>5.4</c:v>
                </c:pt>
                <c:pt idx="3">
                  <c:v>5.7</c:v>
                </c:pt>
                <c:pt idx="4">
                  <c:v>2.5</c:v>
                </c:pt>
                <c:pt idx="5">
                  <c:v>3</c:v>
                </c:pt>
                <c:pt idx="6">
                  <c:v>8</c:v>
                </c:pt>
                <c:pt idx="7">
                  <c:v>8.5</c:v>
                </c:pt>
                <c:pt idx="8">
                  <c:v>9.5</c:v>
                </c:pt>
                <c:pt idx="9">
                  <c:v>8.6</c:v>
                </c:pt>
                <c:pt idx="10">
                  <c:v>7.5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EF0D-4F34-8FAD-58C6769AC92D}"/>
            </c:ext>
          </c:extLst>
        </c:ser>
        <c:ser>
          <c:idx val="1"/>
          <c:order val="1"/>
          <c:tx>
            <c:strRef>
              <c:f>'Sheet1 (2)'!$B$5</c:f>
              <c:strCache>
                <c:ptCount val="1"/>
                <c:pt idx="0">
                  <c:v>비은행권</c:v>
                </c:pt>
              </c:strCache>
            </c:strRef>
          </c:tx>
          <c:spPr>
            <a:ln w="508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bg1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'Sheet1 (2)'!$C$3:$M$3</c:f>
              <c:strCache>
                <c:ptCount val="11"/>
                <c:pt idx="0">
                  <c:v>2008</c:v>
                </c:pt>
                <c:pt idx="1">
                  <c:v>2009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2017.1Q</c:v>
                </c:pt>
                <c:pt idx="10">
                  <c:v>2017.2Q</c:v>
                </c:pt>
              </c:strCache>
            </c:strRef>
          </c:cat>
          <c:val>
            <c:numRef>
              <c:f>'Sheet1 (2)'!$C$5:$M$5</c:f>
              <c:numCache>
                <c:formatCode>General</c:formatCode>
                <c:ptCount val="11"/>
                <c:pt idx="0">
                  <c:v>11.7</c:v>
                </c:pt>
                <c:pt idx="1">
                  <c:v>7.5</c:v>
                </c:pt>
                <c:pt idx="2">
                  <c:v>12</c:v>
                </c:pt>
                <c:pt idx="3">
                  <c:v>11.6</c:v>
                </c:pt>
                <c:pt idx="4">
                  <c:v>5.0999999999999996</c:v>
                </c:pt>
                <c:pt idx="5">
                  <c:v>7.3</c:v>
                </c:pt>
                <c:pt idx="6">
                  <c:v>8</c:v>
                </c:pt>
                <c:pt idx="7">
                  <c:v>9.1999999999999993</c:v>
                </c:pt>
                <c:pt idx="8">
                  <c:v>15</c:v>
                </c:pt>
                <c:pt idx="9">
                  <c:v>14.4</c:v>
                </c:pt>
                <c:pt idx="10">
                  <c:v>12.4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EF0D-4F34-8FAD-58C6769AC92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62367232"/>
        <c:axId val="62368768"/>
      </c:lineChart>
      <c:catAx>
        <c:axId val="623672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ko-KR"/>
          </a:p>
        </c:txPr>
        <c:crossAx val="62368768"/>
        <c:crosses val="autoZero"/>
        <c:auto val="1"/>
        <c:lblAlgn val="ctr"/>
        <c:lblOffset val="100"/>
        <c:noMultiLvlLbl val="0"/>
      </c:catAx>
      <c:valAx>
        <c:axId val="623687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6236723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ko-KR" altLang="en-US" sz="1600" b="1">
                <a:solidFill>
                  <a:schemeClr val="tx1"/>
                </a:solidFill>
              </a:rPr>
              <a:t>전년동기대비 은행권 가계대출 증가율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ko-KR"/>
        </a:p>
      </c:tx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'예금은행 전년동기대비 가계대출 증가율 (2)'!$M$7</c:f>
              <c:strCache>
                <c:ptCount val="1"/>
                <c:pt idx="0">
                  <c:v>은행권</c:v>
                </c:pt>
              </c:strCache>
            </c:strRef>
          </c:tx>
          <c:spPr>
            <a:ln w="50800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7"/>
            <c:spPr>
              <a:solidFill>
                <a:schemeClr val="bg1"/>
              </a:solidFill>
              <a:ln w="9525">
                <a:solidFill>
                  <a:schemeClr val="accent2"/>
                </a:solidFill>
              </a:ln>
              <a:effectLst/>
            </c:spPr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'예금은행 전년동기대비 가계대출 증가율 (2)'!$O$6:$AC$6</c:f>
              <c:strCache>
                <c:ptCount val="15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2017.1Q</c:v>
                </c:pt>
                <c:pt idx="14">
                  <c:v>2017.2Q</c:v>
                </c:pt>
              </c:strCache>
            </c:strRef>
          </c:cat>
          <c:val>
            <c:numRef>
              <c:f>'예금은행 전년동기대비 가계대출 증가율 (2)'!$O$7:$AC$7</c:f>
              <c:numCache>
                <c:formatCode>General</c:formatCode>
                <c:ptCount val="15"/>
                <c:pt idx="0">
                  <c:v>8.9</c:v>
                </c:pt>
                <c:pt idx="1">
                  <c:v>10.6</c:v>
                </c:pt>
                <c:pt idx="2">
                  <c:v>13.3</c:v>
                </c:pt>
                <c:pt idx="3">
                  <c:v>5</c:v>
                </c:pt>
                <c:pt idx="4">
                  <c:v>6.8</c:v>
                </c:pt>
                <c:pt idx="5">
                  <c:v>5.4</c:v>
                </c:pt>
                <c:pt idx="6">
                  <c:v>5.4</c:v>
                </c:pt>
                <c:pt idx="7">
                  <c:v>5.7</c:v>
                </c:pt>
                <c:pt idx="8">
                  <c:v>2.5</c:v>
                </c:pt>
                <c:pt idx="9">
                  <c:v>3</c:v>
                </c:pt>
                <c:pt idx="10">
                  <c:v>8</c:v>
                </c:pt>
                <c:pt idx="11">
                  <c:v>8.5</c:v>
                </c:pt>
                <c:pt idx="12">
                  <c:v>9.5</c:v>
                </c:pt>
                <c:pt idx="13">
                  <c:v>8.6</c:v>
                </c:pt>
                <c:pt idx="14">
                  <c:v>7.5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B958-4257-ACA4-176E2D8ED7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59009792"/>
        <c:axId val="259008480"/>
      </c:lineChart>
      <c:catAx>
        <c:axId val="2590097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ko-KR"/>
          </a:p>
        </c:txPr>
        <c:crossAx val="259008480"/>
        <c:crosses val="autoZero"/>
        <c:auto val="1"/>
        <c:lblAlgn val="ctr"/>
        <c:lblOffset val="100"/>
        <c:noMultiLvlLbl val="0"/>
      </c:catAx>
      <c:valAx>
        <c:axId val="259008480"/>
        <c:scaling>
          <c:orientation val="minMax"/>
          <c:max val="16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25900979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42CFC52B-CF88-43A0-99FA-1811A76B6D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BD53C048-C99A-42F0-B678-E431C867D0C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/>
          <a:lstStyle>
            <a:lvl1pPr algn="r">
              <a:defRPr sz="1200"/>
            </a:lvl1pPr>
          </a:lstStyle>
          <a:p>
            <a:fld id="{25D5FE92-3601-4DE5-8ABF-7BA66080E762}" type="datetimeFigureOut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20C478DD-D46F-4A1D-BC95-ACF44F9A457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825D1AB-1142-49BC-B7A0-15DB03547D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6038" y="9440864"/>
            <a:ext cx="2949575" cy="498475"/>
          </a:xfrm>
          <a:prstGeom prst="rect">
            <a:avLst/>
          </a:prstGeom>
        </p:spPr>
        <p:txBody>
          <a:bodyPr vert="horz" lIns="91430" tIns="45715" rIns="91430" bIns="45715" rtlCol="0" anchor="b"/>
          <a:lstStyle>
            <a:lvl1pPr algn="r">
              <a:defRPr sz="1200"/>
            </a:lvl1pPr>
          </a:lstStyle>
          <a:p>
            <a:fld id="{838F499D-4CF1-4FCE-8546-8CA5DE862EF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050950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1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/>
          <a:lstStyle>
            <a:lvl1pPr algn="r">
              <a:defRPr sz="1200"/>
            </a:lvl1pPr>
          </a:lstStyle>
          <a:p>
            <a:fld id="{963CA0E3-73B0-4015-851A-4F964333FAAB}" type="datetimeFigureOut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25" tIns="46062" rIns="92125" bIns="4606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21186"/>
            <a:ext cx="5445760" cy="4472702"/>
          </a:xfrm>
          <a:prstGeom prst="rect">
            <a:avLst/>
          </a:prstGeom>
        </p:spPr>
        <p:txBody>
          <a:bodyPr vert="horz" lIns="92125" tIns="46062" rIns="92125" bIns="46062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7"/>
            <a:ext cx="2949787" cy="496967"/>
          </a:xfrm>
          <a:prstGeom prst="rect">
            <a:avLst/>
          </a:prstGeom>
        </p:spPr>
        <p:txBody>
          <a:bodyPr vert="horz" lIns="92125" tIns="46062" rIns="92125" bIns="46062" rtlCol="0" anchor="b"/>
          <a:lstStyle>
            <a:lvl1pPr algn="r">
              <a:defRPr sz="1200"/>
            </a:lvl1pPr>
          </a:lstStyle>
          <a:p>
            <a:fld id="{95218C9B-7E9E-4013-96CF-1ADD525104E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3154121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64016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00173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50074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0725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0938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0880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6913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30475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9164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2155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4990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88514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31676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C602D3F-AAB4-4E05-840C-543FDF73951A}" type="slidenum">
              <a:rPr lang="ko-KR" altLang="en-US" smtClean="0"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25108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FB3469-34D4-47E6-9C0F-EFBDECDF4A73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6541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9995A6-CBF5-4FE0-A077-4B93C6715FD7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707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55AD8-0CAB-4380-998D-D42613DBB4DD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5584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E65F4-F821-4050-BE97-64C9CFCAE4A6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2157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1AF3D-D2B4-4FD8-B67F-9CA277B40D6F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151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4310E-7DFA-4405-BDCA-040B9438FA56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365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857DF3-9ACC-4F90-A923-ACEEC6A8CE31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54985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63F0FD-1A8C-4870-898E-4E036F89C058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1720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837F0-842F-4B04-AEBE-B7C0436EB4DD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3901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A9C9B-8928-4BF2-9DB7-9DF43AC85973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09132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3E66C-D8DD-47E8-A5D3-7B74BB3C7BE8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5282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AB019-E50C-4606-ABFC-0BA5C934E6BD}" type="datetime1">
              <a:rPr lang="ko-KR" altLang="en-US" smtClean="0"/>
              <a:t>2017-10-23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BAF5C-8455-4407-B6A9-FACF75B466D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0517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206537"/>
            <a:ext cx="7955571" cy="5462821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0"/>
            <a:ext cx="9217023" cy="332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55776" y="2666817"/>
            <a:ext cx="326243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8000" dirty="0">
                <a:latin typeface="HY궁서" panose="02030600000101010101" pitchFamily="18" charset="-127"/>
                <a:ea typeface="HY궁서" panose="02030600000101010101" pitchFamily="18" charset="-127"/>
              </a:rPr>
              <a:t>추경호</a:t>
            </a:r>
            <a:endParaRPr lang="en-US" altLang="ko-KR" sz="8000" dirty="0">
              <a:latin typeface="HY궁서" panose="02030600000101010101" pitchFamily="18" charset="-127"/>
              <a:ea typeface="HY궁서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6531" y="2872865"/>
            <a:ext cx="225895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dirty="0">
                <a:solidFill>
                  <a:schemeClr val="tx2">
                    <a:lumMod val="50000"/>
                  </a:schemeClr>
                </a:solidFill>
                <a:latin typeface="HY궁서" panose="02030600000101010101" pitchFamily="18" charset="-127"/>
                <a:ea typeface="HY궁서" panose="02030600000101010101" pitchFamily="18" charset="-127"/>
              </a:rPr>
              <a:t>국회의원</a:t>
            </a:r>
            <a:endParaRPr lang="en-US" altLang="ko-KR" sz="3600" dirty="0">
              <a:solidFill>
                <a:schemeClr val="tx2">
                  <a:lumMod val="50000"/>
                </a:schemeClr>
              </a:solidFill>
              <a:latin typeface="HY궁서" panose="02030600000101010101" pitchFamily="18" charset="-127"/>
              <a:ea typeface="HY궁서" panose="02030600000101010101" pitchFamily="18" charset="-127"/>
            </a:endParaRPr>
          </a:p>
          <a:p>
            <a:pPr algn="ctr"/>
            <a:r>
              <a:rPr lang="en-US" altLang="ko-KR" sz="2000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(</a:t>
            </a:r>
            <a:r>
              <a:rPr lang="ko-KR" altLang="en-US" sz="2000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대구광역시 달성군</a:t>
            </a:r>
            <a:r>
              <a:rPr lang="en-US" altLang="ko-KR" sz="2000" b="1" spc="-150" dirty="0">
                <a:solidFill>
                  <a:schemeClr val="tx2">
                    <a:lumMod val="50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)</a:t>
            </a:r>
            <a:endParaRPr lang="en-US" altLang="ko-KR" sz="2400" b="1" spc="-150" dirty="0">
              <a:solidFill>
                <a:schemeClr val="tx2">
                  <a:lumMod val="50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6669360"/>
            <a:ext cx="6905625" cy="20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251520" y="632882"/>
            <a:ext cx="69127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ko-KR" sz="4000" dirty="0">
                <a:solidFill>
                  <a:srgbClr val="C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2017 </a:t>
            </a:r>
            <a:r>
              <a:rPr lang="ko-KR" altLang="en-US" sz="40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한국은행 국정감사</a:t>
            </a:r>
            <a:endParaRPr lang="en-US" altLang="ko-KR" sz="4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9600"/>
            <a:ext cx="199072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123077" y="3910813"/>
            <a:ext cx="5597479" cy="0"/>
          </a:xfrm>
          <a:prstGeom prst="line">
            <a:avLst/>
          </a:prstGeom>
          <a:ln w="22225" cap="rnd">
            <a:gradFill flip="none" rotWithShape="1">
              <a:gsLst>
                <a:gs pos="83000">
                  <a:schemeClr val="tx1">
                    <a:lumMod val="75000"/>
                    <a:lumOff val="25000"/>
                  </a:schemeClr>
                </a:gs>
                <a:gs pos="16000">
                  <a:srgbClr val="555555"/>
                </a:gs>
                <a:gs pos="0">
                  <a:schemeClr val="bg1">
                    <a:lumMod val="9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455B114-FF95-456B-86A7-591858671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0BAF5C-8455-4407-B6A9-FACF75B466DB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7071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지난 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10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년간 한국 </a:t>
            </a:r>
            <a:r>
              <a:rPr lang="en-US" altLang="ko-KR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CDS </a:t>
            </a: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프리미엄</a:t>
            </a:r>
            <a:r>
              <a:rPr lang="en-US" altLang="ko-KR" sz="2400" spc="-15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</a:t>
            </a:r>
            <a:r>
              <a:rPr lang="ko-KR" altLang="en-US" sz="2400" spc="-15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외평채 </a:t>
            </a:r>
            <a:r>
              <a:rPr lang="en-US" altLang="ko-KR" sz="2400" spc="-15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5</a:t>
            </a:r>
            <a:r>
              <a:rPr lang="ko-KR" altLang="en-US" sz="2400" spc="-15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년물</a:t>
            </a:r>
            <a:r>
              <a:rPr lang="ko-KR" altLang="en-US" sz="2400" spc="-15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기준</a:t>
            </a:r>
            <a:r>
              <a:rPr lang="en-US" altLang="ko-KR" sz="2400" spc="-15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71C50227-77C6-4C31-A939-32268E5B7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132856"/>
            <a:ext cx="9144000" cy="3808983"/>
          </a:xfrm>
          <a:prstGeom prst="rect">
            <a:avLst/>
          </a:prstGeom>
        </p:spPr>
      </p:pic>
      <p:sp>
        <p:nvSpPr>
          <p:cNvPr id="10" name="설명선: 굽은 이중선(강조선) 9">
            <a:extLst>
              <a:ext uri="{FF2B5EF4-FFF2-40B4-BE49-F238E27FC236}">
                <a16:creationId xmlns:a16="http://schemas.microsoft.com/office/drawing/2014/main" id="{B1A6C31C-0748-4644-ABFD-42A4FD0F5A6B}"/>
              </a:ext>
            </a:extLst>
          </p:cNvPr>
          <p:cNvSpPr/>
          <p:nvPr/>
        </p:nvSpPr>
        <p:spPr>
          <a:xfrm>
            <a:off x="8093036" y="4706672"/>
            <a:ext cx="1008112" cy="288032"/>
          </a:xfrm>
          <a:prstGeom prst="accent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218784"/>
              <a:gd name="adj8" fmla="val 59144"/>
            </a:avLst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>
                <a:solidFill>
                  <a:srgbClr val="FF0000"/>
                </a:solidFill>
              </a:rPr>
              <a:t>70 </a:t>
            </a:r>
            <a:r>
              <a:rPr lang="ko-KR" altLang="en-US" b="1" dirty="0">
                <a:solidFill>
                  <a:srgbClr val="FF0000"/>
                </a:solidFill>
              </a:rPr>
              <a:t>내외</a:t>
            </a:r>
          </a:p>
        </p:txBody>
      </p:sp>
    </p:spTree>
    <p:extLst>
      <p:ext uri="{BB962C8B-B14F-4D97-AF65-F5344CB8AC3E}">
        <p14:creationId xmlns:p14="http://schemas.microsoft.com/office/powerpoint/2010/main" val="3483397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-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미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/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-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일 </a:t>
            </a:r>
            <a:r>
              <a:rPr lang="ko-KR" altLang="en-US" sz="3200" spc="-30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통화스왑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 운영현황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10" name="표 9">
            <a:extLst>
              <a:ext uri="{FF2B5EF4-FFF2-40B4-BE49-F238E27FC236}">
                <a16:creationId xmlns:a16="http://schemas.microsoft.com/office/drawing/2014/main" id="{D6FB66FC-B69F-42C9-8C82-7FB7A17DA4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7069612"/>
              </p:ext>
            </p:extLst>
          </p:nvPr>
        </p:nvGraphicFramePr>
        <p:xfrm>
          <a:off x="323528" y="1668870"/>
          <a:ext cx="8496942" cy="478446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val="1546760942"/>
                    </a:ext>
                  </a:extLst>
                </a:gridCol>
                <a:gridCol w="2088232">
                  <a:extLst>
                    <a:ext uri="{9D8B030D-6E8A-4147-A177-3AD203B41FA5}">
                      <a16:colId xmlns:a16="http://schemas.microsoft.com/office/drawing/2014/main" val="1612839271"/>
                    </a:ext>
                  </a:extLst>
                </a:gridCol>
                <a:gridCol w="2232246">
                  <a:extLst>
                    <a:ext uri="{9D8B030D-6E8A-4147-A177-3AD203B41FA5}">
                      <a16:colId xmlns:a16="http://schemas.microsoft.com/office/drawing/2014/main" val="2782188462"/>
                    </a:ext>
                  </a:extLst>
                </a:gridCol>
              </a:tblGrid>
              <a:tr h="119611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구  분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달러환산규모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만기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382150"/>
                  </a:ext>
                </a:extLst>
              </a:tr>
              <a:tr h="17941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40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4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300</a:t>
                      </a:r>
                      <a:r>
                        <a:rPr lang="ko-KR" altLang="en-US" sz="2800" b="1" dirty="0">
                          <a:solidFill>
                            <a:srgbClr val="0070C0"/>
                          </a:solidFill>
                        </a:rPr>
                        <a:t>억 달러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2008~2010</a:t>
                      </a:r>
                    </a:p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한시 운용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7845403"/>
                  </a:ext>
                </a:extLst>
              </a:tr>
              <a:tr h="179417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0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700</a:t>
                      </a:r>
                      <a:r>
                        <a:rPr lang="ko-KR" altLang="en-US" sz="2800" b="1" dirty="0">
                          <a:solidFill>
                            <a:srgbClr val="0070C0"/>
                          </a:solidFill>
                        </a:rPr>
                        <a:t>억 달러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2015.2 </a:t>
                      </a:r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종료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9810582"/>
                  </a:ext>
                </a:extLst>
              </a:tr>
            </a:tbl>
          </a:graphicData>
        </a:graphic>
      </p:graphicFrame>
      <p:pic>
        <p:nvPicPr>
          <p:cNvPr id="22" name="Picture 6">
            <a:extLst>
              <a:ext uri="{FF2B5EF4-FFF2-40B4-BE49-F238E27FC236}">
                <a16:creationId xmlns:a16="http://schemas.microsoft.com/office/drawing/2014/main" id="{7E8DD9D1-CC3F-460C-8188-4C3BDCC72EB2}"/>
              </a:ext>
            </a:extLst>
          </p:cNvPr>
          <p:cNvPicPr>
            <a:picLocks noGrp="1" noChangeAspect="1" noChangeArrowheads="1"/>
          </p:cNvPicPr>
          <p:nvPr>
            <p:ph type="title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37020" y="3340074"/>
            <a:ext cx="1357200" cy="897903"/>
          </a:xfrm>
          <a:noFill/>
          <a:ln/>
        </p:spPr>
      </p:pic>
      <p:pic>
        <p:nvPicPr>
          <p:cNvPr id="23" name="Picture 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A023C696-16CB-4751-95B8-D094E08F5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1276" y="3340074"/>
            <a:ext cx="1356831" cy="897903"/>
          </a:xfrm>
          <a:prstGeom prst="rect">
            <a:avLst/>
          </a:prstGeom>
          <a:ln/>
        </p:spPr>
      </p:pic>
      <p:pic>
        <p:nvPicPr>
          <p:cNvPr id="25" name="Picture 6">
            <a:extLst>
              <a:ext uri="{FF2B5EF4-FFF2-40B4-BE49-F238E27FC236}">
                <a16:creationId xmlns:a16="http://schemas.microsoft.com/office/drawing/2014/main" id="{BF023741-144B-4AD1-9C14-33910B63A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642619" y="5135486"/>
            <a:ext cx="1357200" cy="882018"/>
          </a:xfrm>
          <a:prstGeom prst="rect">
            <a:avLst/>
          </a:prstGeom>
          <a:noFill/>
          <a:ln/>
        </p:spPr>
      </p:pic>
      <p:pic>
        <p:nvPicPr>
          <p:cNvPr id="27" name="Picture 4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6ABACFC4-7C08-47C5-8364-29F32381E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10907" y="5135486"/>
            <a:ext cx="1357200" cy="882018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071894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위험가구 및 위험가구 금융부채 현황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701E8029-0943-42F0-BBE3-4F733D72EF0E}"/>
              </a:ext>
            </a:extLst>
          </p:cNvPr>
          <p:cNvSpPr/>
          <p:nvPr/>
        </p:nvSpPr>
        <p:spPr>
          <a:xfrm>
            <a:off x="6516216" y="1412776"/>
            <a:ext cx="228183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단위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만 가구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조원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4EF39DD-6C69-4384-B213-19F94F1F8E8F}"/>
              </a:ext>
            </a:extLst>
          </p:cNvPr>
          <p:cNvSpPr/>
          <p:nvPr/>
        </p:nvSpPr>
        <p:spPr>
          <a:xfrm>
            <a:off x="323528" y="6453336"/>
            <a:ext cx="2952328" cy="2543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pc="-150" dirty="0">
                <a:solidFill>
                  <a:schemeClr val="tx1"/>
                </a:solidFill>
              </a:rPr>
              <a:t>자료 </a:t>
            </a:r>
            <a:r>
              <a:rPr lang="en-US" altLang="ko-KR" spc="-150" dirty="0">
                <a:solidFill>
                  <a:schemeClr val="tx1"/>
                </a:solidFill>
              </a:rPr>
              <a:t>: 2016 </a:t>
            </a:r>
            <a:r>
              <a:rPr lang="ko-KR" altLang="en-US" spc="-150" dirty="0">
                <a:solidFill>
                  <a:schemeClr val="tx1"/>
                </a:solidFill>
              </a:rPr>
              <a:t>가계금융복지조사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6011FE1D-0813-4096-8E2D-D86A2282EF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3019079"/>
              </p:ext>
            </p:extLst>
          </p:nvPr>
        </p:nvGraphicFramePr>
        <p:xfrm>
          <a:off x="323528" y="1726487"/>
          <a:ext cx="8474520" cy="3890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>
                  <a:extLst>
                    <a:ext uri="{9D8B030D-6E8A-4147-A177-3AD203B41FA5}">
                      <a16:colId xmlns:a16="http://schemas.microsoft.com/office/drawing/2014/main" val="675607603"/>
                    </a:ext>
                  </a:extLst>
                </a:gridCol>
                <a:gridCol w="1434554">
                  <a:extLst>
                    <a:ext uri="{9D8B030D-6E8A-4147-A177-3AD203B41FA5}">
                      <a16:colId xmlns:a16="http://schemas.microsoft.com/office/drawing/2014/main" val="201945922"/>
                    </a:ext>
                  </a:extLst>
                </a:gridCol>
                <a:gridCol w="1434554">
                  <a:extLst>
                    <a:ext uri="{9D8B030D-6E8A-4147-A177-3AD203B41FA5}">
                      <a16:colId xmlns:a16="http://schemas.microsoft.com/office/drawing/2014/main" val="137441227"/>
                    </a:ext>
                  </a:extLst>
                </a:gridCol>
                <a:gridCol w="1434554">
                  <a:extLst>
                    <a:ext uri="{9D8B030D-6E8A-4147-A177-3AD203B41FA5}">
                      <a16:colId xmlns:a16="http://schemas.microsoft.com/office/drawing/2014/main" val="3493319693"/>
                    </a:ext>
                  </a:extLst>
                </a:gridCol>
                <a:gridCol w="1434554">
                  <a:extLst>
                    <a:ext uri="{9D8B030D-6E8A-4147-A177-3AD203B41FA5}">
                      <a16:colId xmlns:a16="http://schemas.microsoft.com/office/drawing/2014/main" val="1195639782"/>
                    </a:ext>
                  </a:extLst>
                </a:gridCol>
              </a:tblGrid>
              <a:tr h="537077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spc="-150" dirty="0">
                          <a:solidFill>
                            <a:schemeClr val="tx1"/>
                          </a:solidFill>
                        </a:rPr>
                        <a:t>가계부채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400" spc="-150" dirty="0">
                          <a:solidFill>
                            <a:schemeClr val="tx1"/>
                          </a:solidFill>
                        </a:rPr>
                        <a:t>2015.3</a:t>
                      </a:r>
                      <a:endParaRPr lang="ko-KR" altLang="en-US" sz="24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400" spc="-150" dirty="0">
                          <a:solidFill>
                            <a:schemeClr val="tx1"/>
                          </a:solidFill>
                        </a:rPr>
                        <a:t>2016.3</a:t>
                      </a:r>
                      <a:endParaRPr lang="ko-KR" altLang="en-US" sz="24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4333035"/>
                  </a:ext>
                </a:extLst>
              </a:tr>
              <a:tr h="537077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900" spc="-150" dirty="0">
                          <a:solidFill>
                            <a:schemeClr val="tx1"/>
                          </a:solidFill>
                        </a:rPr>
                        <a:t>위험가구</a:t>
                      </a:r>
                      <a:r>
                        <a:rPr lang="en-US" altLang="ko-KR" sz="1900" spc="-150" dirty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ko-KR" altLang="en-US" sz="19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900" spc="-300" dirty="0">
                          <a:solidFill>
                            <a:schemeClr val="tx1"/>
                          </a:solidFill>
                        </a:rPr>
                        <a:t>고위험가구</a:t>
                      </a:r>
                      <a:r>
                        <a:rPr lang="en-US" altLang="ko-KR" sz="1900" spc="-150" dirty="0">
                          <a:solidFill>
                            <a:schemeClr val="tx1"/>
                          </a:solidFill>
                        </a:rPr>
                        <a:t>**</a:t>
                      </a:r>
                      <a:endParaRPr lang="ko-KR" altLang="en-US" sz="19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900" spc="-150" dirty="0">
                          <a:solidFill>
                            <a:schemeClr val="tx1"/>
                          </a:solidFill>
                        </a:rPr>
                        <a:t>위험가구</a:t>
                      </a:r>
                      <a:r>
                        <a:rPr lang="en-US" altLang="ko-KR" sz="1900" spc="-150" dirty="0">
                          <a:solidFill>
                            <a:schemeClr val="tx1"/>
                          </a:solidFill>
                        </a:rPr>
                        <a:t>*</a:t>
                      </a:r>
                      <a:endParaRPr lang="ko-KR" altLang="en-US" sz="19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900" spc="-300" dirty="0">
                          <a:solidFill>
                            <a:schemeClr val="tx1"/>
                          </a:solidFill>
                        </a:rPr>
                        <a:t>고위험가구</a:t>
                      </a:r>
                      <a:r>
                        <a:rPr lang="en-US" altLang="ko-KR" sz="1900" spc="-300" dirty="0">
                          <a:solidFill>
                            <a:schemeClr val="tx1"/>
                          </a:solidFill>
                        </a:rPr>
                        <a:t>**</a:t>
                      </a:r>
                      <a:endParaRPr lang="ko-KR" altLang="en-US" sz="190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844007"/>
                  </a:ext>
                </a:extLst>
              </a:tr>
              <a:tr h="7039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위험가구 수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109.7</a:t>
                      </a:r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29.7</a:t>
                      </a:r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126.3</a:t>
                      </a:r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31.5</a:t>
                      </a:r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8859717"/>
                  </a:ext>
                </a:extLst>
              </a:tr>
              <a:tr h="7039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000" spc="-150" dirty="0">
                          <a:solidFill>
                            <a:schemeClr val="tx1"/>
                          </a:solidFill>
                        </a:rPr>
                        <a:t>전체부채가구 대비 비율</a:t>
                      </a:r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(10.2%)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(2.8%)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(11.6%)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(2.9%)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6034081"/>
                  </a:ext>
                </a:extLst>
              </a:tr>
              <a:tr h="70399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위험가구 금융부채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157.1</a:t>
                      </a:r>
                      <a:r>
                        <a:rPr lang="ko-KR" altLang="en-US" sz="2000" b="1" spc="-150" dirty="0">
                          <a:solidFill>
                            <a:schemeClr val="tx1"/>
                          </a:solidFill>
                        </a:rPr>
                        <a:t>조원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46.4</a:t>
                      </a:r>
                      <a:r>
                        <a:rPr lang="ko-KR" altLang="en-US" sz="2000" b="1" spc="-150" dirty="0">
                          <a:solidFill>
                            <a:schemeClr val="tx1"/>
                          </a:solidFill>
                        </a:rPr>
                        <a:t>조원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186.7</a:t>
                      </a:r>
                      <a:r>
                        <a:rPr lang="ko-KR" altLang="en-US" sz="2000" b="1" spc="-150" dirty="0">
                          <a:solidFill>
                            <a:schemeClr val="tx1"/>
                          </a:solidFill>
                        </a:rPr>
                        <a:t>조원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spc="-150" dirty="0">
                          <a:solidFill>
                            <a:srgbClr val="0070C0"/>
                          </a:solidFill>
                        </a:rPr>
                        <a:t>62.0</a:t>
                      </a:r>
                      <a:r>
                        <a:rPr lang="ko-KR" altLang="en-US" sz="2000" b="1" spc="-150" dirty="0">
                          <a:solidFill>
                            <a:schemeClr val="tx1"/>
                          </a:solidFill>
                        </a:rPr>
                        <a:t>조원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19437"/>
                  </a:ext>
                </a:extLst>
              </a:tr>
              <a:tr h="70399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000" spc="-150" dirty="0">
                          <a:solidFill>
                            <a:schemeClr val="tx1"/>
                          </a:solidFill>
                        </a:rPr>
                        <a:t>총 금융부채 대비 비율</a:t>
                      </a:r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(19.3%)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(5.7%)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(21.1%)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spc="-150" dirty="0">
                          <a:solidFill>
                            <a:schemeClr val="tx1"/>
                          </a:solidFill>
                        </a:rPr>
                        <a:t>(7.0%)</a:t>
                      </a:r>
                      <a:endParaRPr lang="ko-KR" altLang="en-US" sz="200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9076457"/>
                  </a:ext>
                </a:extLst>
              </a:tr>
            </a:tbl>
          </a:graphicData>
        </a:graphic>
      </p:graphicFrame>
      <p:sp>
        <p:nvSpPr>
          <p:cNvPr id="21" name="직사각형 20">
            <a:extLst>
              <a:ext uri="{FF2B5EF4-FFF2-40B4-BE49-F238E27FC236}">
                <a16:creationId xmlns:a16="http://schemas.microsoft.com/office/drawing/2014/main" id="{12E436CF-412E-4442-92DA-305D5DAB6D95}"/>
              </a:ext>
            </a:extLst>
          </p:cNvPr>
          <p:cNvSpPr/>
          <p:nvPr/>
        </p:nvSpPr>
        <p:spPr>
          <a:xfrm>
            <a:off x="323528" y="5622995"/>
            <a:ext cx="8474520" cy="6863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450" spc="-150" dirty="0">
                <a:solidFill>
                  <a:schemeClr val="tx1"/>
                </a:solidFill>
              </a:rPr>
              <a:t> * </a:t>
            </a:r>
            <a:r>
              <a:rPr lang="ko-KR" altLang="en-US" sz="1450" spc="-150" dirty="0">
                <a:solidFill>
                  <a:schemeClr val="tx1"/>
                </a:solidFill>
              </a:rPr>
              <a:t>위 </a:t>
            </a:r>
            <a:r>
              <a:rPr lang="ko-KR" altLang="en-US" sz="1450" spc="-150" dirty="0" err="1">
                <a:solidFill>
                  <a:schemeClr val="tx1"/>
                </a:solidFill>
              </a:rPr>
              <a:t>험</a:t>
            </a:r>
            <a:r>
              <a:rPr lang="ko-KR" altLang="en-US" sz="1450" spc="-150" dirty="0">
                <a:solidFill>
                  <a:schemeClr val="tx1"/>
                </a:solidFill>
              </a:rPr>
              <a:t> 가 구 </a:t>
            </a:r>
            <a:r>
              <a:rPr lang="en-US" altLang="ko-KR" sz="1450" spc="-150" dirty="0">
                <a:solidFill>
                  <a:schemeClr val="tx1"/>
                </a:solidFill>
              </a:rPr>
              <a:t>: </a:t>
            </a:r>
            <a:r>
              <a:rPr lang="ko-KR" altLang="en-US" sz="1450" spc="-150" dirty="0">
                <a:solidFill>
                  <a:schemeClr val="tx1"/>
                </a:solidFill>
              </a:rPr>
              <a:t>가계부실위험지수</a:t>
            </a:r>
            <a:r>
              <a:rPr lang="en-US" altLang="ko-KR" sz="1450" spc="-150" dirty="0">
                <a:solidFill>
                  <a:schemeClr val="tx1"/>
                </a:solidFill>
              </a:rPr>
              <a:t>(HDRI)</a:t>
            </a:r>
            <a:r>
              <a:rPr lang="ko-KR" altLang="en-US" sz="1450" spc="-150" dirty="0">
                <a:solidFill>
                  <a:schemeClr val="tx1"/>
                </a:solidFill>
              </a:rPr>
              <a:t>가 </a:t>
            </a:r>
            <a:r>
              <a:rPr lang="en-US" altLang="ko-KR" sz="1450" spc="-150" dirty="0">
                <a:solidFill>
                  <a:schemeClr val="tx1"/>
                </a:solidFill>
              </a:rPr>
              <a:t>100</a:t>
            </a:r>
            <a:r>
              <a:rPr lang="ko-KR" altLang="en-US" sz="1450" spc="-150" dirty="0">
                <a:solidFill>
                  <a:schemeClr val="tx1"/>
                </a:solidFill>
              </a:rPr>
              <a:t>을 초과하는 가구</a:t>
            </a:r>
            <a:endParaRPr lang="en-US" altLang="ko-KR" sz="1450" spc="-150" dirty="0">
              <a:solidFill>
                <a:schemeClr val="tx1"/>
              </a:solidFill>
            </a:endParaRPr>
          </a:p>
          <a:p>
            <a:r>
              <a:rPr lang="ko-KR" altLang="en-US" sz="800" spc="-150" dirty="0">
                <a:solidFill>
                  <a:schemeClr val="tx1"/>
                </a:solidFill>
              </a:rPr>
              <a:t> </a:t>
            </a:r>
            <a:endParaRPr lang="en-US" altLang="ko-KR" sz="800" spc="-150" dirty="0">
              <a:solidFill>
                <a:schemeClr val="tx1"/>
              </a:solidFill>
            </a:endParaRPr>
          </a:p>
          <a:p>
            <a:r>
              <a:rPr lang="en-US" altLang="ko-KR" sz="1450" spc="-150" dirty="0">
                <a:solidFill>
                  <a:schemeClr val="tx1"/>
                </a:solidFill>
              </a:rPr>
              <a:t>** </a:t>
            </a:r>
            <a:r>
              <a:rPr lang="ko-KR" altLang="en-US" sz="1450" spc="-150" dirty="0">
                <a:solidFill>
                  <a:schemeClr val="tx1"/>
                </a:solidFill>
              </a:rPr>
              <a:t>고위험가구 </a:t>
            </a:r>
            <a:r>
              <a:rPr lang="en-US" altLang="ko-KR" sz="1450" spc="-150" dirty="0">
                <a:solidFill>
                  <a:schemeClr val="tx1"/>
                </a:solidFill>
              </a:rPr>
              <a:t>: </a:t>
            </a:r>
            <a:r>
              <a:rPr lang="ko-KR" altLang="en-US" sz="1450" spc="-150" dirty="0">
                <a:solidFill>
                  <a:schemeClr val="tx1"/>
                </a:solidFill>
              </a:rPr>
              <a:t>위험가구 중 원리금상환비율이 </a:t>
            </a:r>
            <a:r>
              <a:rPr lang="en-US" altLang="ko-KR" sz="1450" spc="-150" dirty="0">
                <a:solidFill>
                  <a:schemeClr val="tx1"/>
                </a:solidFill>
              </a:rPr>
              <a:t>40%</a:t>
            </a:r>
            <a:r>
              <a:rPr lang="ko-KR" altLang="en-US" sz="1450" spc="-150" dirty="0">
                <a:solidFill>
                  <a:schemeClr val="tx1"/>
                </a:solidFill>
              </a:rPr>
              <a:t>를 넘고</a:t>
            </a:r>
            <a:r>
              <a:rPr lang="en-US" altLang="ko-KR" sz="1450" spc="-150" dirty="0">
                <a:solidFill>
                  <a:schemeClr val="tx1"/>
                </a:solidFill>
              </a:rPr>
              <a:t>, </a:t>
            </a:r>
            <a:r>
              <a:rPr lang="ko-KR" altLang="en-US" sz="1450" spc="-150" dirty="0">
                <a:solidFill>
                  <a:schemeClr val="tx1"/>
                </a:solidFill>
              </a:rPr>
              <a:t>자산평가액 대비 총부채액이 </a:t>
            </a:r>
            <a:r>
              <a:rPr lang="en-US" altLang="ko-KR" sz="1450" spc="-150" dirty="0">
                <a:solidFill>
                  <a:schemeClr val="tx1"/>
                </a:solidFill>
              </a:rPr>
              <a:t>100%</a:t>
            </a:r>
            <a:r>
              <a:rPr lang="ko-KR" altLang="en-US" sz="1450" spc="-150" dirty="0">
                <a:solidFill>
                  <a:schemeClr val="tx1"/>
                </a:solidFill>
              </a:rPr>
              <a:t>를 초과하는 가구  </a:t>
            </a:r>
          </a:p>
        </p:txBody>
      </p:sp>
    </p:spTree>
    <p:extLst>
      <p:ext uri="{BB962C8B-B14F-4D97-AF65-F5344CB8AC3E}">
        <p14:creationId xmlns:p14="http://schemas.microsoft.com/office/powerpoint/2010/main" val="42947630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5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1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금리인상에 따른 고위험가구 금융부채 증가</a:t>
            </a:r>
            <a:endParaRPr lang="en-US" altLang="ko-KR" sz="3200" spc="-15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826C9F3-270B-4269-8C8D-71341F32A8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6311105"/>
              </p:ext>
            </p:extLst>
          </p:nvPr>
        </p:nvGraphicFramePr>
        <p:xfrm>
          <a:off x="323528" y="1727431"/>
          <a:ext cx="8496941" cy="45206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>
                  <a:extLst>
                    <a:ext uri="{9D8B030D-6E8A-4147-A177-3AD203B41FA5}">
                      <a16:colId xmlns:a16="http://schemas.microsoft.com/office/drawing/2014/main" val="1120473407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309092583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879200754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3389669550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2549479155"/>
                    </a:ext>
                  </a:extLst>
                </a:gridCol>
                <a:gridCol w="1512167">
                  <a:extLst>
                    <a:ext uri="{9D8B030D-6E8A-4147-A177-3AD203B41FA5}">
                      <a16:colId xmlns:a16="http://schemas.microsoft.com/office/drawing/2014/main" val="3241919782"/>
                    </a:ext>
                  </a:extLst>
                </a:gridCol>
              </a:tblGrid>
              <a:tr h="544321">
                <a:tc rowSpan="2"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구   분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2000" b="1" dirty="0">
                          <a:solidFill>
                            <a:schemeClr val="tx1"/>
                          </a:solidFill>
                        </a:rPr>
                        <a:t>2016.3</a:t>
                      </a:r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000" b="1" dirty="0">
                          <a:solidFill>
                            <a:schemeClr val="tx1"/>
                          </a:solidFill>
                        </a:rPr>
                        <a:t>금리상승 폭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2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7725305"/>
                  </a:ext>
                </a:extLst>
              </a:tr>
              <a:tr h="1148430">
                <a:tc gridSpan="2" vMerge="1"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+0.5%p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+1.0%p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+1.5%p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2810259"/>
                  </a:ext>
                </a:extLst>
              </a:tr>
              <a:tr h="141395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rgbClr val="FF0000"/>
                          </a:solidFill>
                        </a:rPr>
                        <a:t>고위험</a:t>
                      </a:r>
                      <a:endParaRPr lang="en-US" altLang="ko-KR" sz="2400" b="1" dirty="0">
                        <a:solidFill>
                          <a:srgbClr val="FF000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2400" b="1" dirty="0">
                          <a:solidFill>
                            <a:srgbClr val="FF0000"/>
                          </a:solidFill>
                        </a:rPr>
                        <a:t>가구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rgbClr val="FF0000"/>
                          </a:solidFill>
                        </a:rPr>
                        <a:t>가구 수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31.5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32.3</a:t>
                      </a:r>
                    </a:p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</a:rPr>
                        <a:t>(+0.8)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34.0</a:t>
                      </a:r>
                    </a:p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</a:rPr>
                        <a:t>(+2.5)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37.5</a:t>
                      </a:r>
                    </a:p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</a:rPr>
                        <a:t>(+6.0)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469796"/>
                  </a:ext>
                </a:extLst>
              </a:tr>
              <a:tr h="141395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rgbClr val="FF0000"/>
                          </a:solidFill>
                        </a:rPr>
                        <a:t>금융부채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62.0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66.7</a:t>
                      </a:r>
                    </a:p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</a:rPr>
                        <a:t>(+4.7)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71.2</a:t>
                      </a:r>
                    </a:p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</a:rPr>
                        <a:t>(+9.2)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800" b="1" dirty="0">
                          <a:solidFill>
                            <a:srgbClr val="0070C0"/>
                          </a:solidFill>
                        </a:rPr>
                        <a:t>76.6</a:t>
                      </a:r>
                    </a:p>
                    <a:p>
                      <a:pPr algn="ctr" latinLnBrk="1"/>
                      <a:r>
                        <a:rPr lang="en-US" altLang="ko-KR" sz="2000" b="1" dirty="0">
                          <a:solidFill>
                            <a:srgbClr val="FF0000"/>
                          </a:solidFill>
                        </a:rPr>
                        <a:t>(+14.6)</a:t>
                      </a:r>
                      <a:endParaRPr lang="ko-KR" altLang="en-US" sz="2000" b="1" dirty="0">
                        <a:solidFill>
                          <a:srgbClr val="FF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906074"/>
                  </a:ext>
                </a:extLst>
              </a:tr>
            </a:tbl>
          </a:graphicData>
        </a:graphic>
      </p:graphicFrame>
      <p:sp>
        <p:nvSpPr>
          <p:cNvPr id="19" name="직사각형 18">
            <a:extLst>
              <a:ext uri="{FF2B5EF4-FFF2-40B4-BE49-F238E27FC236}">
                <a16:creationId xmlns:a16="http://schemas.microsoft.com/office/drawing/2014/main" id="{701E8029-0943-42F0-BBE3-4F733D72EF0E}"/>
              </a:ext>
            </a:extLst>
          </p:cNvPr>
          <p:cNvSpPr/>
          <p:nvPr/>
        </p:nvSpPr>
        <p:spPr>
          <a:xfrm>
            <a:off x="6516216" y="1412776"/>
            <a:ext cx="2281833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>
                <a:solidFill>
                  <a:schemeClr val="tx1"/>
                </a:solidFill>
              </a:rPr>
              <a:t>(</a:t>
            </a:r>
            <a:r>
              <a:rPr lang="ko-KR" altLang="en-US" dirty="0">
                <a:solidFill>
                  <a:schemeClr val="tx1"/>
                </a:solidFill>
              </a:rPr>
              <a:t>단위 </a:t>
            </a:r>
            <a:r>
              <a:rPr lang="en-US" altLang="ko-KR" dirty="0">
                <a:solidFill>
                  <a:schemeClr val="tx1"/>
                </a:solidFill>
              </a:rPr>
              <a:t>: </a:t>
            </a:r>
            <a:r>
              <a:rPr lang="ko-KR" altLang="en-US" dirty="0">
                <a:solidFill>
                  <a:schemeClr val="tx1"/>
                </a:solidFill>
              </a:rPr>
              <a:t>만 가구</a:t>
            </a:r>
            <a:r>
              <a:rPr lang="en-US" altLang="ko-KR" dirty="0">
                <a:solidFill>
                  <a:schemeClr val="tx1"/>
                </a:solidFill>
              </a:rPr>
              <a:t>, </a:t>
            </a:r>
            <a:r>
              <a:rPr lang="ko-KR" altLang="en-US" dirty="0">
                <a:solidFill>
                  <a:schemeClr val="tx1"/>
                </a:solidFill>
              </a:rPr>
              <a:t>조원</a:t>
            </a:r>
            <a:r>
              <a:rPr lang="en-US" altLang="ko-KR" dirty="0">
                <a:solidFill>
                  <a:schemeClr val="tx1"/>
                </a:solidFill>
              </a:rPr>
              <a:t>)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4EF39DD-6C69-4384-B213-19F94F1F8E8F}"/>
              </a:ext>
            </a:extLst>
          </p:cNvPr>
          <p:cNvSpPr/>
          <p:nvPr/>
        </p:nvSpPr>
        <p:spPr>
          <a:xfrm>
            <a:off x="323528" y="6381244"/>
            <a:ext cx="2952328" cy="2543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pc="-150" dirty="0">
                <a:solidFill>
                  <a:schemeClr val="tx1"/>
                </a:solidFill>
              </a:rPr>
              <a:t>자료 </a:t>
            </a:r>
            <a:r>
              <a:rPr lang="en-US" altLang="ko-KR" spc="-150" dirty="0">
                <a:solidFill>
                  <a:schemeClr val="tx1"/>
                </a:solidFill>
              </a:rPr>
              <a:t>: 2016 </a:t>
            </a:r>
            <a:r>
              <a:rPr lang="ko-KR" altLang="en-US" spc="-150" dirty="0">
                <a:solidFill>
                  <a:schemeClr val="tx1"/>
                </a:solidFill>
              </a:rPr>
              <a:t>가계금융복지조사</a:t>
            </a:r>
          </a:p>
        </p:txBody>
      </p:sp>
    </p:spTree>
    <p:extLst>
      <p:ext uri="{BB962C8B-B14F-4D97-AF65-F5344CB8AC3E}">
        <p14:creationId xmlns:p14="http://schemas.microsoft.com/office/powerpoint/2010/main" val="94024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6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제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금융권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/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비은행권 가계대출 관리강화 필요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4F5ACF4-FB5D-4A76-B4CF-9456FD79E1CD}"/>
              </a:ext>
            </a:extLst>
          </p:cNvPr>
          <p:cNvSpPr/>
          <p:nvPr/>
        </p:nvSpPr>
        <p:spPr>
          <a:xfrm>
            <a:off x="197984" y="1412776"/>
            <a:ext cx="8761733" cy="79208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금리변동 리스크</a:t>
            </a:r>
            <a:r>
              <a:rPr lang="ko-KR" altLang="en-US" sz="2400" spc="-150" dirty="0">
                <a:solidFill>
                  <a:srgbClr val="0070C0"/>
                </a:solidFill>
              </a:rPr>
              <a:t>에</a:t>
            </a:r>
            <a:r>
              <a:rPr lang="ko-KR" altLang="en-US" sz="2400" b="1" spc="-150" dirty="0">
                <a:solidFill>
                  <a:srgbClr val="0070C0"/>
                </a:solidFill>
              </a:rPr>
              <a:t> 취약한 차주</a:t>
            </a:r>
            <a:r>
              <a:rPr lang="en-US" altLang="ko-KR" sz="2400" b="1" spc="-150" dirty="0">
                <a:solidFill>
                  <a:srgbClr val="0070C0"/>
                </a:solidFill>
              </a:rPr>
              <a:t>*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비중은 비은행권이 더 큰 편</a:t>
            </a:r>
          </a:p>
        </p:txBody>
      </p: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id="{B4B11623-60AD-467D-BABE-E295ED18A95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7258568"/>
              </p:ext>
            </p:extLst>
          </p:nvPr>
        </p:nvGraphicFramePr>
        <p:xfrm>
          <a:off x="179513" y="2517362"/>
          <a:ext cx="4248472" cy="4140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2" name="차트 21">
            <a:extLst>
              <a:ext uri="{FF2B5EF4-FFF2-40B4-BE49-F238E27FC236}">
                <a16:creationId xmlns:a16="http://schemas.microsoft.com/office/drawing/2014/main" id="{AC04CC5E-972E-459A-9E48-1C418A78BB3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4222864"/>
              </p:ext>
            </p:extLst>
          </p:nvPr>
        </p:nvGraphicFramePr>
        <p:xfrm>
          <a:off x="4716016" y="2517362"/>
          <a:ext cx="4248472" cy="41408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직사각형 4">
            <a:extLst>
              <a:ext uri="{FF2B5EF4-FFF2-40B4-BE49-F238E27FC236}">
                <a16:creationId xmlns:a16="http://schemas.microsoft.com/office/drawing/2014/main" id="{64E95A67-3C8A-4E18-94F5-9B4109E3CC7D}"/>
              </a:ext>
            </a:extLst>
          </p:cNvPr>
          <p:cNvSpPr/>
          <p:nvPr/>
        </p:nvSpPr>
        <p:spPr>
          <a:xfrm>
            <a:off x="3635896" y="2996952"/>
            <a:ext cx="86409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단위 </a:t>
            </a:r>
            <a:r>
              <a:rPr lang="en-US" altLang="ko-KR" sz="1200" dirty="0">
                <a:solidFill>
                  <a:schemeClr val="tx1"/>
                </a:solidFill>
              </a:rPr>
              <a:t>: %)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60A34C4-04B9-49E7-9F6C-BA8F18759F93}"/>
              </a:ext>
            </a:extLst>
          </p:cNvPr>
          <p:cNvSpPr/>
          <p:nvPr/>
        </p:nvSpPr>
        <p:spPr>
          <a:xfrm>
            <a:off x="8100392" y="2996952"/>
            <a:ext cx="86409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단위 </a:t>
            </a:r>
            <a:r>
              <a:rPr lang="en-US" altLang="ko-KR" sz="1200" dirty="0">
                <a:solidFill>
                  <a:schemeClr val="tx1"/>
                </a:solidFill>
              </a:rPr>
              <a:t>: %)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740B91E7-16C7-4340-980A-C91D6BF9DF1D}"/>
              </a:ext>
            </a:extLst>
          </p:cNvPr>
          <p:cNvSpPr/>
          <p:nvPr/>
        </p:nvSpPr>
        <p:spPr>
          <a:xfrm>
            <a:off x="3947171" y="2204864"/>
            <a:ext cx="4873301" cy="2543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1600" spc="-150" dirty="0">
                <a:solidFill>
                  <a:schemeClr val="tx1"/>
                </a:solidFill>
              </a:rPr>
              <a:t>* </a:t>
            </a:r>
            <a:r>
              <a:rPr lang="ko-KR" altLang="en-US" sz="1600" spc="-150" dirty="0">
                <a:solidFill>
                  <a:schemeClr val="tx1"/>
                </a:solidFill>
              </a:rPr>
              <a:t>취약차주 </a:t>
            </a:r>
            <a:r>
              <a:rPr lang="en-US" altLang="ko-KR" sz="1600" spc="-150" dirty="0">
                <a:solidFill>
                  <a:schemeClr val="tx1"/>
                </a:solidFill>
              </a:rPr>
              <a:t>: </a:t>
            </a:r>
            <a:r>
              <a:rPr lang="ko-KR" altLang="en-US" sz="1600" spc="-150" dirty="0">
                <a:solidFill>
                  <a:schemeClr val="tx1"/>
                </a:solidFill>
              </a:rPr>
              <a:t>다중채무자 </a:t>
            </a:r>
            <a:r>
              <a:rPr lang="en-US" altLang="ko-KR" sz="1600" spc="-150" dirty="0">
                <a:solidFill>
                  <a:schemeClr val="tx1"/>
                </a:solidFill>
              </a:rPr>
              <a:t>+ </a:t>
            </a:r>
            <a:r>
              <a:rPr lang="ko-KR" altLang="en-US" sz="1600" spc="-150" dirty="0" err="1">
                <a:solidFill>
                  <a:schemeClr val="tx1"/>
                </a:solidFill>
              </a:rPr>
              <a:t>저신용자</a:t>
            </a:r>
            <a:r>
              <a:rPr lang="ko-KR" altLang="en-US" sz="1600" spc="-150" dirty="0">
                <a:solidFill>
                  <a:schemeClr val="tx1"/>
                </a:solidFill>
              </a:rPr>
              <a:t> </a:t>
            </a:r>
            <a:r>
              <a:rPr lang="en-US" altLang="ko-KR" sz="1600" spc="-150" dirty="0">
                <a:solidFill>
                  <a:schemeClr val="tx1"/>
                </a:solidFill>
              </a:rPr>
              <a:t>or </a:t>
            </a:r>
            <a:r>
              <a:rPr lang="ko-KR" altLang="en-US" sz="1600" spc="-150" dirty="0">
                <a:solidFill>
                  <a:schemeClr val="tx1"/>
                </a:solidFill>
              </a:rPr>
              <a:t>저소득자</a:t>
            </a:r>
          </a:p>
        </p:txBody>
      </p:sp>
    </p:spTree>
    <p:extLst>
      <p:ext uri="{BB962C8B-B14F-4D97-AF65-F5344CB8AC3E}">
        <p14:creationId xmlns:p14="http://schemas.microsoft.com/office/powerpoint/2010/main" val="42297477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7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제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2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금융권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/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비은행권 가계대출 관리강화 필요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4F5ACF4-FB5D-4A76-B4CF-9456FD79E1CD}"/>
              </a:ext>
            </a:extLst>
          </p:cNvPr>
          <p:cNvSpPr/>
          <p:nvPr/>
        </p:nvSpPr>
        <p:spPr>
          <a:xfrm>
            <a:off x="197984" y="1412776"/>
            <a:ext cx="8761733" cy="79208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spc="-150" dirty="0">
                <a:solidFill>
                  <a:schemeClr val="tx1"/>
                </a:solidFill>
              </a:rPr>
              <a:t>◈</a:t>
            </a:r>
            <a:r>
              <a:rPr lang="ko-KR" altLang="en-US" sz="2400" b="1" spc="-300" dirty="0">
                <a:solidFill>
                  <a:srgbClr val="0070C0"/>
                </a:solidFill>
              </a:rPr>
              <a:t>가계대출 급증 </a:t>
            </a:r>
            <a:r>
              <a:rPr lang="en-US" altLang="ko-KR" sz="2400" b="1" spc="-300" dirty="0">
                <a:solidFill>
                  <a:srgbClr val="0070C0"/>
                </a:solidFill>
              </a:rPr>
              <a:t>: </a:t>
            </a:r>
            <a:r>
              <a:rPr lang="ko-KR" altLang="en-US" sz="2400" b="1" spc="-300" dirty="0">
                <a:solidFill>
                  <a:srgbClr val="0070C0"/>
                </a:solidFill>
              </a:rPr>
              <a:t>경상성장률</a:t>
            </a:r>
            <a:r>
              <a:rPr lang="en-US" altLang="ko-KR" sz="1600" spc="-150" dirty="0">
                <a:solidFill>
                  <a:srgbClr val="0070C0"/>
                </a:solidFill>
              </a:rPr>
              <a:t>(’16</a:t>
            </a:r>
            <a:r>
              <a:rPr lang="ko-KR" altLang="en-US" sz="1600" spc="-150" dirty="0">
                <a:solidFill>
                  <a:srgbClr val="0070C0"/>
                </a:solidFill>
              </a:rPr>
              <a:t>년 </a:t>
            </a:r>
            <a:r>
              <a:rPr lang="en-US" altLang="ko-KR" sz="1600" spc="-150" dirty="0">
                <a:solidFill>
                  <a:srgbClr val="0070C0"/>
                </a:solidFill>
              </a:rPr>
              <a:t>4.6%)</a:t>
            </a:r>
            <a:r>
              <a:rPr lang="ko-KR" altLang="en-US" sz="1600" spc="-150" dirty="0">
                <a:solidFill>
                  <a:srgbClr val="0070C0"/>
                </a:solidFill>
              </a:rPr>
              <a:t> </a:t>
            </a:r>
            <a:r>
              <a:rPr lang="en-US" altLang="ko-KR" sz="2400" spc="-300" dirty="0">
                <a:solidFill>
                  <a:srgbClr val="0070C0"/>
                </a:solidFill>
              </a:rPr>
              <a:t>&lt; </a:t>
            </a:r>
            <a:r>
              <a:rPr lang="ko-KR" altLang="en-US" sz="2400" b="1" spc="-300" dirty="0">
                <a:solidFill>
                  <a:srgbClr val="0070C0"/>
                </a:solidFill>
              </a:rPr>
              <a:t>가계대출증가율</a:t>
            </a:r>
            <a:r>
              <a:rPr lang="en-US" altLang="ko-KR" sz="1600" spc="-150" dirty="0">
                <a:solidFill>
                  <a:srgbClr val="0070C0"/>
                </a:solidFill>
              </a:rPr>
              <a:t>(</a:t>
            </a:r>
            <a:r>
              <a:rPr lang="ko-KR" altLang="en-US" sz="1600" spc="-150" dirty="0">
                <a:solidFill>
                  <a:srgbClr val="0070C0"/>
                </a:solidFill>
              </a:rPr>
              <a:t>전년 </a:t>
            </a:r>
            <a:r>
              <a:rPr lang="en-US" altLang="ko-KR" sz="1600" spc="-150" dirty="0">
                <a:solidFill>
                  <a:srgbClr val="0070C0"/>
                </a:solidFill>
              </a:rPr>
              <a:t>2/4</a:t>
            </a:r>
            <a:r>
              <a:rPr lang="ko-KR" altLang="en-US" sz="1600" spc="-150" dirty="0">
                <a:solidFill>
                  <a:srgbClr val="0070C0"/>
                </a:solidFill>
              </a:rPr>
              <a:t>분기대비 </a:t>
            </a:r>
            <a:r>
              <a:rPr lang="en-US" altLang="ko-KR" sz="1600" spc="-150" dirty="0">
                <a:solidFill>
                  <a:srgbClr val="0070C0"/>
                </a:solidFill>
              </a:rPr>
              <a:t>10.3%) </a:t>
            </a:r>
            <a:r>
              <a:rPr lang="en-US" altLang="ko-KR" sz="2000" spc="-150" dirty="0">
                <a:solidFill>
                  <a:srgbClr val="0070C0"/>
                </a:solidFill>
              </a:rPr>
              <a:t>      </a:t>
            </a:r>
          </a:p>
          <a:p>
            <a:r>
              <a:rPr lang="en-US" altLang="ko-KR" sz="2000" spc="-150" dirty="0">
                <a:solidFill>
                  <a:srgbClr val="0070C0"/>
                </a:solidFill>
              </a:rPr>
              <a:t>                              </a:t>
            </a:r>
            <a:r>
              <a:rPr lang="ko-KR" altLang="en-US" sz="2400" spc="-150" dirty="0">
                <a:solidFill>
                  <a:srgbClr val="0070C0"/>
                </a:solidFill>
              </a:rPr>
              <a:t>▷</a:t>
            </a:r>
            <a:r>
              <a:rPr lang="ko-KR" altLang="en-US" sz="2400" b="1" spc="-300" dirty="0">
                <a:solidFill>
                  <a:srgbClr val="0070C0"/>
                </a:solidFill>
              </a:rPr>
              <a:t>특히 </a:t>
            </a:r>
            <a:r>
              <a:rPr lang="ko-KR" altLang="en-US" sz="2400" b="1" spc="-300" dirty="0">
                <a:solidFill>
                  <a:srgbClr val="FF0000"/>
                </a:solidFill>
              </a:rPr>
              <a:t>비은행권 대출 급증</a:t>
            </a:r>
          </a:p>
        </p:txBody>
      </p:sp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4DE15E08-5C26-4C4A-9FA8-C3ED2D938ED2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53306521"/>
              </p:ext>
            </p:extLst>
          </p:nvPr>
        </p:nvGraphicFramePr>
        <p:xfrm>
          <a:off x="1138237" y="2397397"/>
          <a:ext cx="6867525" cy="4271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15593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8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참여정부 시절 가계대출 증가율 급등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4F5ACF4-FB5D-4A76-B4CF-9456FD79E1CD}"/>
              </a:ext>
            </a:extLst>
          </p:cNvPr>
          <p:cNvSpPr/>
          <p:nvPr/>
        </p:nvSpPr>
        <p:spPr>
          <a:xfrm>
            <a:off x="197984" y="1412776"/>
            <a:ext cx="8761733" cy="792088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spc="-150" dirty="0">
                <a:solidFill>
                  <a:schemeClr val="tx1"/>
                </a:solidFill>
              </a:rPr>
              <a:t>◈ </a:t>
            </a:r>
            <a:r>
              <a:rPr lang="ko-KR" altLang="en-US" sz="2400" b="1" spc="-150" dirty="0">
                <a:solidFill>
                  <a:srgbClr val="0070C0"/>
                </a:solidFill>
              </a:rPr>
              <a:t>전년대비 증가율 </a:t>
            </a:r>
            <a:r>
              <a:rPr lang="en-US" altLang="ko-KR" sz="2400" b="1" spc="-150" dirty="0">
                <a:solidFill>
                  <a:srgbClr val="0070C0"/>
                </a:solidFill>
              </a:rPr>
              <a:t>: (04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년</a:t>
            </a:r>
            <a:r>
              <a:rPr lang="en-US" altLang="ko-KR" sz="2400" b="1" spc="-150" dirty="0">
                <a:solidFill>
                  <a:srgbClr val="0070C0"/>
                </a:solidFill>
              </a:rPr>
              <a:t>) 8.9%, (05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년</a:t>
            </a:r>
            <a:r>
              <a:rPr lang="en-US" altLang="ko-KR" sz="2400" b="1" spc="-150" dirty="0">
                <a:solidFill>
                  <a:srgbClr val="0070C0"/>
                </a:solidFill>
              </a:rPr>
              <a:t>) 10.6%, (06</a:t>
            </a:r>
            <a:r>
              <a:rPr lang="ko-KR" altLang="en-US" sz="2400" b="1" spc="-150" dirty="0">
                <a:solidFill>
                  <a:srgbClr val="0070C0"/>
                </a:solidFill>
              </a:rPr>
              <a:t>년</a:t>
            </a:r>
            <a:r>
              <a:rPr lang="en-US" altLang="ko-KR" sz="2400" b="1" spc="-150" dirty="0">
                <a:solidFill>
                  <a:srgbClr val="0070C0"/>
                </a:solidFill>
              </a:rPr>
              <a:t>) 13.3% </a:t>
            </a:r>
            <a:endParaRPr lang="ko-KR" altLang="en-US" sz="2400" b="1" spc="-150" dirty="0">
              <a:solidFill>
                <a:srgbClr val="FF0000"/>
              </a:solidFill>
            </a:endParaRPr>
          </a:p>
        </p:txBody>
      </p: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id="{8F02188E-B9BA-4FE4-A80C-3292229A2FC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1174713"/>
              </p:ext>
            </p:extLst>
          </p:nvPr>
        </p:nvGraphicFramePr>
        <p:xfrm>
          <a:off x="1138237" y="2325389"/>
          <a:ext cx="6867525" cy="4271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58015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9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한국은행법 제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87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조</a:t>
            </a:r>
            <a:endParaRPr lang="en-US" altLang="ko-KR" sz="24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04F5ACF4-FB5D-4A76-B4CF-9456FD79E1CD}"/>
              </a:ext>
            </a:extLst>
          </p:cNvPr>
          <p:cNvSpPr/>
          <p:nvPr/>
        </p:nvSpPr>
        <p:spPr>
          <a:xfrm>
            <a:off x="197984" y="1612530"/>
            <a:ext cx="8761733" cy="4912813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b="1" spc="-150" dirty="0">
                <a:solidFill>
                  <a:schemeClr val="tx1"/>
                </a:solidFill>
              </a:rPr>
              <a:t> 제</a:t>
            </a:r>
            <a:r>
              <a:rPr lang="en-US" altLang="ko-KR" sz="2400" b="1" spc="-150" dirty="0">
                <a:solidFill>
                  <a:schemeClr val="tx1"/>
                </a:solidFill>
              </a:rPr>
              <a:t>87</a:t>
            </a:r>
            <a:r>
              <a:rPr lang="ko-KR" altLang="en-US" sz="2400" b="1" spc="-150" dirty="0">
                <a:solidFill>
                  <a:schemeClr val="tx1"/>
                </a:solidFill>
              </a:rPr>
              <a:t>조</a:t>
            </a:r>
            <a:r>
              <a:rPr lang="en-US" altLang="ko-KR" sz="2400" b="1" spc="-150" dirty="0">
                <a:solidFill>
                  <a:schemeClr val="tx1"/>
                </a:solidFill>
              </a:rPr>
              <a:t>(</a:t>
            </a:r>
            <a:r>
              <a:rPr lang="ko-KR" altLang="en-US" sz="2400" b="1" spc="-150" dirty="0">
                <a:solidFill>
                  <a:schemeClr val="tx1"/>
                </a:solidFill>
              </a:rPr>
              <a:t>자료제출요구권</a:t>
            </a:r>
            <a:r>
              <a:rPr lang="en-US" altLang="ko-KR" sz="2400" b="1" spc="-150" dirty="0">
                <a:solidFill>
                  <a:schemeClr val="tx1"/>
                </a:solidFill>
              </a:rPr>
              <a:t>)</a:t>
            </a:r>
            <a:r>
              <a:rPr lang="en-US" altLang="ko-KR" sz="2400" spc="-150" dirty="0">
                <a:solidFill>
                  <a:schemeClr val="tx1"/>
                </a:solidFill>
              </a:rPr>
              <a:t> </a:t>
            </a:r>
            <a:r>
              <a:rPr lang="ko-KR" altLang="en-US" sz="2400" b="1" u="sng" spc="-150" dirty="0">
                <a:solidFill>
                  <a:srgbClr val="C00000"/>
                </a:solidFill>
              </a:rPr>
              <a:t>한국은행은 금융통화위원회가 통화신용</a:t>
            </a:r>
            <a:endParaRPr lang="en-US" altLang="ko-KR" sz="2400" b="1" u="sng" spc="-150" dirty="0">
              <a:solidFill>
                <a:srgbClr val="C00000"/>
              </a:solidFill>
            </a:endParaRPr>
          </a:p>
          <a:p>
            <a:r>
              <a:rPr lang="en-US" altLang="ko-KR" sz="2400" b="1" spc="-150" dirty="0">
                <a:solidFill>
                  <a:srgbClr val="C00000"/>
                </a:solidFill>
              </a:rPr>
              <a:t>    </a:t>
            </a:r>
            <a:r>
              <a:rPr lang="ko-KR" altLang="en-US" sz="2400" b="1" u="sng" spc="-150" dirty="0">
                <a:solidFill>
                  <a:srgbClr val="C00000"/>
                </a:solidFill>
              </a:rPr>
              <a:t>정책 수행을 위하여 필요하다고 인정하는 경우 다음 각 호의</a:t>
            </a:r>
            <a:endParaRPr lang="en-US" altLang="ko-KR" sz="2400" b="1" u="sng" spc="-150" dirty="0">
              <a:solidFill>
                <a:srgbClr val="C00000"/>
              </a:solidFill>
            </a:endParaRPr>
          </a:p>
          <a:p>
            <a:r>
              <a:rPr lang="en-US" altLang="ko-KR" sz="2400" b="1" spc="-150" dirty="0">
                <a:solidFill>
                  <a:srgbClr val="C00000"/>
                </a:solidFill>
              </a:rPr>
              <a:t>    </a:t>
            </a:r>
            <a:r>
              <a:rPr lang="ko-KR" altLang="en-US" sz="2400" b="1" u="sng" spc="-150" dirty="0">
                <a:solidFill>
                  <a:srgbClr val="C00000"/>
                </a:solidFill>
              </a:rPr>
              <a:t>자에게 자료 제출을 요구할 수 있다</a:t>
            </a:r>
            <a:r>
              <a:rPr lang="en-US" altLang="ko-KR" sz="2400" u="sng" spc="-150" dirty="0">
                <a:solidFill>
                  <a:srgbClr val="C00000"/>
                </a:solidFill>
              </a:rPr>
              <a:t>.</a:t>
            </a:r>
            <a:r>
              <a:rPr lang="en-US" altLang="ko-KR" sz="2400" spc="-150" dirty="0">
                <a:solidFill>
                  <a:schemeClr val="tx1"/>
                </a:solidFill>
              </a:rPr>
              <a:t> </a:t>
            </a:r>
            <a:r>
              <a:rPr lang="ko-KR" altLang="en-US" sz="2400" spc="-150" dirty="0">
                <a:solidFill>
                  <a:schemeClr val="tx1"/>
                </a:solidFill>
              </a:rPr>
              <a:t>이 경우 요구하는 자료는 </a:t>
            </a:r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</a:t>
            </a:r>
            <a:r>
              <a:rPr lang="ko-KR" altLang="en-US" sz="2400" spc="-150" dirty="0">
                <a:solidFill>
                  <a:schemeClr val="tx1"/>
                </a:solidFill>
              </a:rPr>
              <a:t>자료 제출을 </a:t>
            </a:r>
            <a:r>
              <a:rPr lang="ko-KR" altLang="en-US" sz="2400" spc="-150" dirty="0" err="1">
                <a:solidFill>
                  <a:schemeClr val="tx1"/>
                </a:solidFill>
              </a:rPr>
              <a:t>요구받는</a:t>
            </a:r>
            <a:r>
              <a:rPr lang="ko-KR" altLang="en-US" sz="2400" spc="-150" dirty="0">
                <a:solidFill>
                  <a:schemeClr val="tx1"/>
                </a:solidFill>
              </a:rPr>
              <a:t> 자의 업무부담을 충분히 고려하여 필요한</a:t>
            </a:r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</a:t>
            </a:r>
            <a:r>
              <a:rPr lang="ko-KR" altLang="en-US" sz="2400" spc="-150" dirty="0">
                <a:solidFill>
                  <a:schemeClr val="tx1"/>
                </a:solidFill>
              </a:rPr>
              <a:t>최소한의 범위로 한정하여야 한다</a:t>
            </a:r>
            <a:r>
              <a:rPr lang="en-US" altLang="ko-KR" sz="2400" spc="-150" dirty="0">
                <a:solidFill>
                  <a:schemeClr val="tx1"/>
                </a:solidFill>
              </a:rPr>
              <a:t>.</a:t>
            </a: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1. </a:t>
            </a:r>
            <a:r>
              <a:rPr lang="ko-KR" altLang="en-US" sz="2400" spc="-150" dirty="0">
                <a:solidFill>
                  <a:schemeClr val="tx1"/>
                </a:solidFill>
              </a:rPr>
              <a:t>금융기관</a:t>
            </a:r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2. </a:t>
            </a:r>
            <a:r>
              <a:rPr lang="ko-KR" altLang="en-US" sz="2400" spc="-150" dirty="0">
                <a:solidFill>
                  <a:schemeClr val="tx1"/>
                </a:solidFill>
              </a:rPr>
              <a:t>금융기관이 아닌 자로서 금융업을 하는 자 중 한국은행과 당좌</a:t>
            </a:r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   </a:t>
            </a:r>
            <a:r>
              <a:rPr lang="ko-KR" altLang="en-US" sz="2400" spc="-150" dirty="0">
                <a:solidFill>
                  <a:schemeClr val="tx1"/>
                </a:solidFill>
              </a:rPr>
              <a:t>예금거래약정을 체결한 자</a:t>
            </a:r>
            <a:endParaRPr lang="en-US" altLang="ko-KR" sz="2400" spc="-150" dirty="0">
              <a:solidFill>
                <a:schemeClr val="tx1"/>
              </a:solidFill>
            </a:endParaRPr>
          </a:p>
          <a:p>
            <a:r>
              <a:rPr lang="en-US" altLang="ko-KR" sz="2400" spc="-150" dirty="0">
                <a:solidFill>
                  <a:schemeClr val="tx1"/>
                </a:solidFill>
              </a:rPr>
              <a:t>  </a:t>
            </a:r>
            <a:r>
              <a:rPr lang="en-US" altLang="ko-KR" sz="2400" spc="-150" dirty="0">
                <a:solidFill>
                  <a:srgbClr val="FF0000"/>
                </a:solidFill>
              </a:rPr>
              <a:t>3. 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제</a:t>
            </a:r>
            <a:r>
              <a:rPr lang="en-US" altLang="ko-KR" sz="2400" u="sng" spc="-150" dirty="0">
                <a:solidFill>
                  <a:srgbClr val="FF0000"/>
                </a:solidFill>
              </a:rPr>
              <a:t>1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호와 제</a:t>
            </a:r>
            <a:r>
              <a:rPr lang="en-US" altLang="ko-KR" sz="2400" u="sng" spc="-150" dirty="0">
                <a:solidFill>
                  <a:srgbClr val="FF0000"/>
                </a:solidFill>
              </a:rPr>
              <a:t>2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호 모두에 속하지 아니하는 자로서 </a:t>
            </a:r>
            <a:r>
              <a:rPr lang="en-US" altLang="ko-KR" sz="2400" u="sng" spc="-150" dirty="0">
                <a:solidFill>
                  <a:srgbClr val="FF0000"/>
                </a:solidFill>
              </a:rPr>
              <a:t>‘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금융산업의 구조</a:t>
            </a:r>
            <a:endParaRPr lang="en-US" altLang="ko-KR" sz="2400" u="sng" spc="-150" dirty="0">
              <a:solidFill>
                <a:srgbClr val="FF0000"/>
              </a:solidFill>
            </a:endParaRPr>
          </a:p>
          <a:p>
            <a:r>
              <a:rPr lang="en-US" altLang="ko-KR" sz="2400" spc="-150" dirty="0">
                <a:solidFill>
                  <a:srgbClr val="FF0000"/>
                </a:solidFill>
              </a:rPr>
              <a:t>     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개선에 관한 법률</a:t>
            </a:r>
            <a:r>
              <a:rPr lang="en-US" altLang="ko-KR" sz="2400" u="sng" spc="-150" dirty="0">
                <a:solidFill>
                  <a:srgbClr val="FF0000"/>
                </a:solidFill>
              </a:rPr>
              <a:t>’ 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제</a:t>
            </a:r>
            <a:r>
              <a:rPr lang="en-US" altLang="ko-KR" sz="2400" u="sng" spc="-150" dirty="0">
                <a:solidFill>
                  <a:srgbClr val="FF0000"/>
                </a:solidFill>
              </a:rPr>
              <a:t>2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조에 따른 금융기관 중 자산규모 등을</a:t>
            </a:r>
            <a:endParaRPr lang="en-US" altLang="ko-KR" sz="2400" u="sng" spc="-150" dirty="0">
              <a:solidFill>
                <a:srgbClr val="FF0000"/>
              </a:solidFill>
            </a:endParaRPr>
          </a:p>
          <a:p>
            <a:r>
              <a:rPr lang="en-US" altLang="ko-KR" sz="2400" spc="-150" dirty="0">
                <a:solidFill>
                  <a:srgbClr val="FF0000"/>
                </a:solidFill>
              </a:rPr>
              <a:t>     </a:t>
            </a:r>
            <a:r>
              <a:rPr lang="ko-KR" altLang="en-US" sz="2400" u="sng" spc="-150" dirty="0">
                <a:solidFill>
                  <a:srgbClr val="FF0000"/>
                </a:solidFill>
              </a:rPr>
              <a:t>고려하여 대통령령으로 정하는 자</a:t>
            </a:r>
            <a:r>
              <a:rPr lang="ko-KR" altLang="en-US" sz="2400" spc="-150" dirty="0">
                <a:solidFill>
                  <a:srgbClr val="FF0000"/>
                </a:solidFill>
              </a:rPr>
              <a:t> ▶ 상호저축은행 등 </a:t>
            </a:r>
          </a:p>
        </p:txBody>
      </p:sp>
    </p:spTree>
    <p:extLst>
      <p:ext uri="{BB962C8B-B14F-4D97-AF65-F5344CB8AC3E}">
        <p14:creationId xmlns:p14="http://schemas.microsoft.com/office/powerpoint/2010/main" val="10026801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10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비은행금융기관 대상 자료제출요구 실적</a:t>
            </a:r>
            <a:r>
              <a:rPr lang="en-US" altLang="ko-KR" sz="2800" spc="-3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(14.1~)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A79E429-C091-47D9-A7E8-6A25F29279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7478180"/>
              </p:ext>
            </p:extLst>
          </p:nvPr>
        </p:nvGraphicFramePr>
        <p:xfrm>
          <a:off x="179513" y="1552912"/>
          <a:ext cx="8761730" cy="477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5">
                  <a:extLst>
                    <a:ext uri="{9D8B030D-6E8A-4147-A177-3AD203B41FA5}">
                      <a16:colId xmlns:a16="http://schemas.microsoft.com/office/drawing/2014/main" val="609584907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478468794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114779385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3591726753"/>
                    </a:ext>
                  </a:extLst>
                </a:gridCol>
                <a:gridCol w="2929083">
                  <a:extLst>
                    <a:ext uri="{9D8B030D-6E8A-4147-A177-3AD203B41FA5}">
                      <a16:colId xmlns:a16="http://schemas.microsoft.com/office/drawing/2014/main" val="416097447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b="1" spc="-150" dirty="0">
                          <a:solidFill>
                            <a:schemeClr val="tx1"/>
                          </a:solidFill>
                        </a:rPr>
                        <a:t>자료요구일자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/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spc="-150" dirty="0">
                          <a:solidFill>
                            <a:schemeClr val="tx1"/>
                          </a:solidFill>
                        </a:rPr>
                        <a:t>요구대상기관명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spc="-150" dirty="0">
                          <a:solidFill>
                            <a:schemeClr val="tx1"/>
                          </a:solidFill>
                        </a:rPr>
                        <a:t>조사내용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spc="-150" dirty="0">
                          <a:solidFill>
                            <a:schemeClr val="tx1"/>
                          </a:solidFill>
                        </a:rPr>
                        <a:t>제출자료 활용실적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392579"/>
                  </a:ext>
                </a:extLst>
              </a:tr>
              <a:tr h="370840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2014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년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 latinLnBrk="1">
                        <a:buAutoNum type="arabicPeriod"/>
                      </a:pP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7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증권사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(5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신용공여현황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보고서 작성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390121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2.20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신용카드사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(3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카드해지 및 </a:t>
                      </a:r>
                      <a:r>
                        <a:rPr lang="ko-KR" altLang="en-US" b="0" spc="-150" dirty="0" err="1">
                          <a:solidFill>
                            <a:schemeClr val="tx1"/>
                          </a:solidFill>
                        </a:rPr>
                        <a:t>탈회자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업무보고 작성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4610317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7. 9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보험사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(16</a:t>
                      </a:r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주택담보대출 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업무정보 작성</a:t>
                      </a:r>
                      <a:endParaRPr lang="en-US" altLang="ko-KR" b="0" spc="-150" dirty="0">
                        <a:solidFill>
                          <a:srgbClr val="C00000"/>
                        </a:solidFill>
                      </a:endParaRPr>
                    </a:p>
                    <a:p>
                      <a:pPr algn="ctr" latinLnBrk="1"/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0" spc="-150" dirty="0" err="1">
                          <a:solidFill>
                            <a:srgbClr val="C00000"/>
                          </a:solidFill>
                        </a:rPr>
                        <a:t>주담대</a:t>
                      </a:r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 차주 특징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060427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10.24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신용카드사 등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신규취급 가계대출 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보고서 작성</a:t>
                      </a:r>
                      <a:endParaRPr lang="en-US" altLang="ko-KR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여신금리에 대한 정책금리 인하 효과 점검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547431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11.10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보험사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(3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신규취급 약관대출 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8902721"/>
                  </a:ext>
                </a:extLst>
              </a:tr>
              <a:tr h="370840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2015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년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2.3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보험사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(3</a:t>
                      </a:r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가계대출 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금융안정보고서 작성에 참고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216751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3.23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저축은행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(27</a:t>
                      </a:r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rgbClr val="C00000"/>
                          </a:solidFill>
                        </a:rPr>
                        <a:t>신규취급 가계대출 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보고서 작성</a:t>
                      </a:r>
                      <a:endParaRPr lang="en-US" altLang="ko-KR" b="0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저축은행 대출행태 관련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7855333"/>
                  </a:ext>
                </a:extLst>
              </a:tr>
              <a:tr h="29159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11.16</a:t>
                      </a:r>
                      <a:endParaRPr lang="ko-KR" altLang="en-US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증권사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(10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개</a:t>
                      </a:r>
                      <a:r>
                        <a:rPr lang="en-US" altLang="ko-KR" b="0" spc="-150" dirty="0">
                          <a:solidFill>
                            <a:schemeClr val="tx1"/>
                          </a:solidFill>
                        </a:rPr>
                        <a:t>) </a:t>
                      </a:r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등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대체투자현황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0" spc="-150" dirty="0">
                          <a:solidFill>
                            <a:schemeClr val="tx1"/>
                          </a:solidFill>
                        </a:rPr>
                        <a:t>보고서 작성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79352"/>
                  </a:ext>
                </a:extLst>
              </a:tr>
              <a:tr h="21742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2016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년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445811"/>
                  </a:ext>
                </a:extLst>
              </a:tr>
              <a:tr h="14325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2017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년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(</a:t>
                      </a:r>
                      <a:r>
                        <a:rPr lang="ko-KR" altLang="en-US" b="1" spc="-150" dirty="0">
                          <a:solidFill>
                            <a:srgbClr val="C00000"/>
                          </a:solidFill>
                        </a:rPr>
                        <a:t>없음</a:t>
                      </a:r>
                      <a:r>
                        <a:rPr lang="en-US" altLang="ko-KR" b="1" spc="-150" dirty="0">
                          <a:solidFill>
                            <a:srgbClr val="C00000"/>
                          </a:solidFill>
                        </a:rPr>
                        <a:t>)</a:t>
                      </a:r>
                      <a:endParaRPr lang="ko-KR" altLang="en-US" b="1" spc="-150" dirty="0">
                        <a:solidFill>
                          <a:srgbClr val="C0000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45659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5426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11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우리나라의 지역별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LTV, DTI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규제 비율</a:t>
            </a:r>
            <a:endParaRPr lang="en-US" altLang="ko-KR" sz="28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7FA2AF9-8515-4DA3-8003-D9381A6E27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4702182"/>
              </p:ext>
            </p:extLst>
          </p:nvPr>
        </p:nvGraphicFramePr>
        <p:xfrm>
          <a:off x="539552" y="1736143"/>
          <a:ext cx="8136904" cy="478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2416873311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2759382319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2530706788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1541886947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3542871630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3279547510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381859322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3652433833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151758877"/>
                    </a:ext>
                  </a:extLst>
                </a:gridCol>
              </a:tblGrid>
              <a:tr h="9578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구분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투기지역 및</a:t>
                      </a:r>
                      <a:endParaRPr lang="en-US" altLang="ko-KR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투기과열지구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조정대상지역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조정대상지역</a:t>
                      </a:r>
                      <a:endParaRPr lang="en-US" altLang="ko-KR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외 수도권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그 외</a:t>
                      </a:r>
                      <a:endParaRPr lang="en-US" altLang="ko-KR" spc="-15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기타지역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55649"/>
                  </a:ext>
                </a:extLst>
              </a:tr>
              <a:tr h="9578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LTV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DTI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LTV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DTI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LTV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DTI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LTV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b="1" spc="-150" dirty="0">
                          <a:solidFill>
                            <a:schemeClr val="tx1"/>
                          </a:solidFill>
                        </a:rPr>
                        <a:t>DTI</a:t>
                      </a:r>
                      <a:endParaRPr lang="ko-KR" altLang="en-US" b="1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1153791"/>
                  </a:ext>
                </a:extLst>
              </a:tr>
              <a:tr h="957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서민</a:t>
                      </a:r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,</a:t>
                      </a: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실수요자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70%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70%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70%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없음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162954"/>
                  </a:ext>
                </a:extLst>
              </a:tr>
              <a:tr h="957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 err="1">
                          <a:solidFill>
                            <a:schemeClr val="tx1"/>
                          </a:solidFill>
                        </a:rPr>
                        <a:t>주담대</a:t>
                      </a: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건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40%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40%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70%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70%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없음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5085308"/>
                  </a:ext>
                </a:extLst>
              </a:tr>
              <a:tr h="957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pc="-150" dirty="0" err="1">
                          <a:solidFill>
                            <a:schemeClr val="tx1"/>
                          </a:solidFill>
                        </a:rPr>
                        <a:t>주담대</a:t>
                      </a: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pc="-150" dirty="0" err="1">
                          <a:solidFill>
                            <a:schemeClr val="tx1"/>
                          </a:solidFill>
                        </a:rPr>
                        <a:t>건이상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30%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30%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40%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pc="-150" dirty="0">
                          <a:solidFill>
                            <a:schemeClr val="tx1"/>
                          </a:solidFill>
                        </a:rPr>
                        <a:t>60%</a:t>
                      </a:r>
                      <a:endParaRPr lang="ko-KR" altLang="en-US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pc="-150" dirty="0">
                          <a:solidFill>
                            <a:schemeClr val="tx1"/>
                          </a:solidFill>
                        </a:rPr>
                        <a:t>없음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0415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76731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12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해외 주요국의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LTV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규제 현황</a:t>
            </a:r>
            <a:endParaRPr lang="en-US" altLang="ko-KR" sz="28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E911481-7A27-4D1A-A733-53E4347EA94D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95536" y="1727430"/>
          <a:ext cx="8352932" cy="4653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3067467508"/>
                    </a:ext>
                  </a:extLst>
                </a:gridCol>
                <a:gridCol w="6696748">
                  <a:extLst>
                    <a:ext uri="{9D8B030D-6E8A-4147-A177-3AD203B41FA5}">
                      <a16:colId xmlns:a16="http://schemas.microsoft.com/office/drawing/2014/main" val="395038452"/>
                    </a:ext>
                  </a:extLst>
                </a:gridCol>
              </a:tblGrid>
              <a:tr h="7943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spc="-150" dirty="0">
                          <a:solidFill>
                            <a:schemeClr val="tx1"/>
                          </a:solidFill>
                        </a:rPr>
                        <a:t>국 가 명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spc="-150" dirty="0">
                          <a:solidFill>
                            <a:schemeClr val="tx1"/>
                          </a:solidFill>
                        </a:rPr>
                        <a:t>주요 내용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202586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캐나다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거주용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95%,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비거주용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80%</a:t>
                      </a:r>
                      <a:endParaRPr lang="ko-KR" altLang="en-US" sz="2400" b="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0367431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미  국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 거주용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특별한 제한 없음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비거주용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80%</a:t>
                      </a:r>
                    </a:p>
                    <a:p>
                      <a:pPr algn="l" latinLnBrk="1"/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 * LTV </a:t>
                      </a:r>
                      <a:r>
                        <a:rPr lang="ko-KR" altLang="en-US" sz="2000" b="0" spc="-300" dirty="0">
                          <a:solidFill>
                            <a:schemeClr val="tx1"/>
                          </a:solidFill>
                        </a:rPr>
                        <a:t>비율이 </a:t>
                      </a:r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90% </a:t>
                      </a:r>
                      <a:r>
                        <a:rPr lang="ko-KR" altLang="en-US" sz="2000" b="0" spc="-300" dirty="0">
                          <a:solidFill>
                            <a:schemeClr val="tx1"/>
                          </a:solidFill>
                        </a:rPr>
                        <a:t>이상인 경우 담보보증 등 필요</a:t>
                      </a:r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2000" b="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0551978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네덜란드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400" b="0" spc="-300" dirty="0" err="1">
                          <a:solidFill>
                            <a:schemeClr val="tx1"/>
                          </a:solidFill>
                        </a:rPr>
                        <a:t>비거치식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100%, </a:t>
                      </a:r>
                      <a:r>
                        <a:rPr lang="ko-KR" altLang="en-US" sz="2400" b="0" spc="-300" dirty="0" err="1">
                          <a:solidFill>
                            <a:schemeClr val="tx1"/>
                          </a:solidFill>
                        </a:rPr>
                        <a:t>거치식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50%</a:t>
                      </a:r>
                      <a:endParaRPr lang="ko-KR" altLang="en-US" sz="2400" b="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402791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싱가포르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400" b="0" spc="-300" dirty="0" err="1">
                          <a:solidFill>
                            <a:schemeClr val="tx1"/>
                          </a:solidFill>
                        </a:rPr>
                        <a:t>주담대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건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60%, </a:t>
                      </a:r>
                      <a:r>
                        <a:rPr lang="ko-KR" altLang="en-US" sz="2400" b="0" spc="-300" dirty="0" err="1">
                          <a:solidFill>
                            <a:schemeClr val="tx1"/>
                          </a:solidFill>
                        </a:rPr>
                        <a:t>주담대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건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30%, </a:t>
                      </a:r>
                      <a:r>
                        <a:rPr lang="ko-KR" altLang="en-US" sz="2400" b="0" spc="-300" dirty="0" err="1">
                          <a:solidFill>
                            <a:schemeClr val="tx1"/>
                          </a:solidFill>
                        </a:rPr>
                        <a:t>주담대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건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20%</a:t>
                      </a:r>
                      <a:endParaRPr lang="ko-KR" altLang="en-US" sz="2400" b="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437893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일  본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금융기관 자율</a:t>
                      </a:r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000" b="0" spc="-300" dirty="0">
                          <a:solidFill>
                            <a:schemeClr val="tx1"/>
                          </a:solidFill>
                        </a:rPr>
                        <a:t>단</a:t>
                      </a:r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, LTV 90% </a:t>
                      </a:r>
                      <a:r>
                        <a:rPr lang="ko-KR" altLang="en-US" sz="2000" b="0" spc="-300" dirty="0">
                          <a:solidFill>
                            <a:schemeClr val="tx1"/>
                          </a:solidFill>
                        </a:rPr>
                        <a:t>이상인 경우 가산금리 적용</a:t>
                      </a:r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000" b="0" spc="-3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91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20544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13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해외 주요국의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DTI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규제 현황</a:t>
            </a:r>
            <a:endParaRPr lang="en-US" altLang="ko-KR" sz="2800" spc="-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  <a:cs typeface="Times New Roman" panose="02020603050405020304" pitchFamily="18" charset="0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E911481-7A27-4D1A-A733-53E4347EA9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2879197"/>
              </p:ext>
            </p:extLst>
          </p:nvPr>
        </p:nvGraphicFramePr>
        <p:xfrm>
          <a:off x="395536" y="1727430"/>
          <a:ext cx="8352932" cy="46538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>
                  <a:extLst>
                    <a:ext uri="{9D8B030D-6E8A-4147-A177-3AD203B41FA5}">
                      <a16:colId xmlns:a16="http://schemas.microsoft.com/office/drawing/2014/main" val="3067467508"/>
                    </a:ext>
                  </a:extLst>
                </a:gridCol>
                <a:gridCol w="6696748">
                  <a:extLst>
                    <a:ext uri="{9D8B030D-6E8A-4147-A177-3AD203B41FA5}">
                      <a16:colId xmlns:a16="http://schemas.microsoft.com/office/drawing/2014/main" val="395038452"/>
                    </a:ext>
                  </a:extLst>
                </a:gridCol>
              </a:tblGrid>
              <a:tr h="7943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spc="-150" dirty="0">
                          <a:solidFill>
                            <a:schemeClr val="tx1"/>
                          </a:solidFill>
                        </a:rPr>
                        <a:t>국 가 명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spc="-150" dirty="0">
                          <a:solidFill>
                            <a:schemeClr val="tx1"/>
                          </a:solidFill>
                        </a:rPr>
                        <a:t>주요 내용</a:t>
                      </a: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202586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캐나다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GDS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(Gross Debt Service) </a:t>
                      </a:r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: 39%</a:t>
                      </a:r>
                      <a:endParaRPr lang="ko-KR" altLang="en-US" sz="24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0367431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미  국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DSR</a:t>
                      </a:r>
                      <a:r>
                        <a:rPr lang="en-US" altLang="ko-KR" sz="2000" b="0" spc="-300" dirty="0">
                          <a:solidFill>
                            <a:schemeClr val="tx1"/>
                          </a:solidFill>
                        </a:rPr>
                        <a:t>(Debt Service Ratio) 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: 43%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이내는</a:t>
                      </a:r>
                      <a:r>
                        <a:rPr lang="en-US" altLang="ko-KR" sz="2400" b="0" spc="-3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ko-KR" altLang="en-US" sz="2400" b="0" spc="-300" dirty="0">
                          <a:solidFill>
                            <a:schemeClr val="tx1"/>
                          </a:solidFill>
                        </a:rPr>
                        <a:t>적격대출 인정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0551978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네덜란드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DTI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(Debt to Income) </a:t>
                      </a:r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: </a:t>
                      </a:r>
                      <a:r>
                        <a:rPr lang="ko-KR" altLang="en-US" sz="2400" b="0" spc="-150" dirty="0">
                          <a:solidFill>
                            <a:schemeClr val="tx1"/>
                          </a:solidFill>
                        </a:rPr>
                        <a:t>저소득층</a:t>
                      </a:r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 21.5%, </a:t>
                      </a:r>
                      <a:r>
                        <a:rPr lang="ko-KR" altLang="en-US" sz="2400" b="0" spc="-150" dirty="0">
                          <a:solidFill>
                            <a:schemeClr val="tx1"/>
                          </a:solidFill>
                        </a:rPr>
                        <a:t>고소득층 </a:t>
                      </a:r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45%</a:t>
                      </a:r>
                      <a:endParaRPr lang="ko-KR" altLang="en-US" sz="24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402791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싱가포르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TDSR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(Total Debt Servicing Ratio) </a:t>
                      </a:r>
                      <a:r>
                        <a:rPr lang="en-US" altLang="ko-KR" sz="2400" b="0" spc="-150" dirty="0">
                          <a:solidFill>
                            <a:schemeClr val="tx1"/>
                          </a:solidFill>
                        </a:rPr>
                        <a:t>: 60% </a:t>
                      </a:r>
                      <a:r>
                        <a:rPr lang="ko-KR" altLang="en-US" sz="2400" b="0" spc="-150" dirty="0">
                          <a:solidFill>
                            <a:schemeClr val="tx1"/>
                          </a:solidFill>
                        </a:rPr>
                        <a:t>이하로 유도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437893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spc="-150" dirty="0">
                          <a:solidFill>
                            <a:schemeClr val="tx1"/>
                          </a:solidFill>
                        </a:rPr>
                        <a:t>일  본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2400" b="0" spc="-150" dirty="0">
                          <a:solidFill>
                            <a:schemeClr val="tx1"/>
                          </a:solidFill>
                        </a:rPr>
                        <a:t>금융기관 자율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000" b="0" spc="-150" dirty="0">
                          <a:solidFill>
                            <a:schemeClr val="tx1"/>
                          </a:solidFill>
                        </a:rPr>
                        <a:t>단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, DTI</a:t>
                      </a:r>
                      <a:r>
                        <a:rPr lang="ko-KR" altLang="en-US" sz="2000" b="0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35%</a:t>
                      </a:r>
                      <a:r>
                        <a:rPr lang="ko-KR" altLang="en-US" sz="2000" b="0" spc="-150" dirty="0">
                          <a:solidFill>
                            <a:schemeClr val="tx1"/>
                          </a:solidFill>
                        </a:rPr>
                        <a:t> 이상인 경우 가산금리 적용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)</a:t>
                      </a:r>
                      <a:r>
                        <a:rPr lang="ko-KR" altLang="en-US" sz="2000" b="0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altLang="ko-KR" sz="2000" b="0" spc="-15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ko-KR" altLang="en-US" sz="2000" b="0" spc="-15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913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35912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직사각형 35"/>
          <p:cNvSpPr/>
          <p:nvPr/>
        </p:nvSpPr>
        <p:spPr>
          <a:xfrm>
            <a:off x="3037409" y="68585"/>
            <a:ext cx="6106591" cy="4800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0" y="68584"/>
            <a:ext cx="4275659" cy="480096"/>
            <a:chOff x="0" y="68584"/>
            <a:chExt cx="4275659" cy="480096"/>
          </a:xfrm>
        </p:grpSpPr>
        <p:sp>
          <p:nvSpPr>
            <p:cNvPr id="18" name="자유형 17"/>
            <p:cNvSpPr/>
            <p:nvPr/>
          </p:nvSpPr>
          <p:spPr>
            <a:xfrm>
              <a:off x="1799159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자유형 16"/>
            <p:cNvSpPr/>
            <p:nvPr/>
          </p:nvSpPr>
          <p:spPr>
            <a:xfrm>
              <a:off x="1376661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자유형 15"/>
            <p:cNvSpPr/>
            <p:nvPr/>
          </p:nvSpPr>
          <p:spPr>
            <a:xfrm>
              <a:off x="944613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자유형 14"/>
            <p:cNvSpPr/>
            <p:nvPr/>
          </p:nvSpPr>
          <p:spPr>
            <a:xfrm>
              <a:off x="539552" y="68585"/>
              <a:ext cx="2476500" cy="480095"/>
            </a:xfrm>
            <a:custGeom>
              <a:avLst/>
              <a:gdLst>
                <a:gd name="connsiteX0" fmla="*/ 0 w 2476500"/>
                <a:gd name="connsiteY0" fmla="*/ 0 h 400050"/>
                <a:gd name="connsiteX1" fmla="*/ 0 w 2476500"/>
                <a:gd name="connsiteY1" fmla="*/ 400050 h 400050"/>
                <a:gd name="connsiteX2" fmla="*/ 2076450 w 2476500"/>
                <a:gd name="connsiteY2" fmla="*/ 400050 h 400050"/>
                <a:gd name="connsiteX3" fmla="*/ 2476500 w 2476500"/>
                <a:gd name="connsiteY3" fmla="*/ 0 h 400050"/>
                <a:gd name="connsiteX4" fmla="*/ 0 w 2476500"/>
                <a:gd name="connsiteY4" fmla="*/ 0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76500" h="400050">
                  <a:moveTo>
                    <a:pt x="0" y="0"/>
                  </a:moveTo>
                  <a:lnTo>
                    <a:pt x="0" y="400050"/>
                  </a:lnTo>
                  <a:lnTo>
                    <a:pt x="2076450" y="400050"/>
                  </a:lnTo>
                  <a:lnTo>
                    <a:pt x="24765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0" y="68584"/>
              <a:ext cx="899592" cy="48009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49263" y="68654"/>
            <a:ext cx="2133600" cy="365125"/>
          </a:xfrm>
        </p:spPr>
        <p:txBody>
          <a:bodyPr/>
          <a:lstStyle/>
          <a:p>
            <a:pPr algn="l"/>
            <a:fld id="{9D971771-ED62-4CDB-9CAA-7E74D7566A4F}" type="slidenum">
              <a:rPr lang="ko-KR" altLang="en-US" b="1" smtClean="0">
                <a:solidFill>
                  <a:schemeClr val="bg1"/>
                </a:solidFill>
              </a:rPr>
              <a:pPr algn="l"/>
              <a:t>14</a:t>
            </a:fld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0" y="-27385"/>
            <a:ext cx="9144000" cy="117393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TextBox 43"/>
          <p:cNvSpPr txBox="1"/>
          <p:nvPr/>
        </p:nvSpPr>
        <p:spPr>
          <a:xfrm>
            <a:off x="6876256" y="90009"/>
            <a:ext cx="206498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>
                <a:latin typeface="HY견명조" panose="02030600000101010101" pitchFamily="18" charset="-127"/>
                <a:ea typeface="HY견명조" panose="02030600000101010101" pitchFamily="18" charset="-127"/>
              </a:rPr>
              <a:t>국회의원 추경호</a:t>
            </a:r>
          </a:p>
        </p:txBody>
      </p:sp>
      <p:sp>
        <p:nvSpPr>
          <p:cNvPr id="45" name="직사각형 44"/>
          <p:cNvSpPr/>
          <p:nvPr/>
        </p:nvSpPr>
        <p:spPr>
          <a:xfrm>
            <a:off x="0" y="6768752"/>
            <a:ext cx="9144000" cy="116632"/>
          </a:xfrm>
          <a:prstGeom prst="rect">
            <a:avLst/>
          </a:prstGeom>
          <a:solidFill>
            <a:srgbClr val="A90B0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모서리가 둥근 직사각형 48"/>
          <p:cNvSpPr/>
          <p:nvPr/>
        </p:nvSpPr>
        <p:spPr>
          <a:xfrm>
            <a:off x="-38100" y="1268760"/>
            <a:ext cx="9182100" cy="69850"/>
          </a:xfrm>
          <a:prstGeom prst="round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0" y="620688"/>
            <a:ext cx="9153625" cy="584775"/>
          </a:xfrm>
          <a:prstGeom prst="rect">
            <a:avLst/>
          </a:prstGeom>
        </p:spPr>
        <p:txBody>
          <a:bodyPr wrap="square" anchor="b">
            <a:spAutoFit/>
          </a:bodyPr>
          <a:lstStyle/>
          <a:p>
            <a:pPr algn="ctr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BIS(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국제결제은행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기준 </a:t>
            </a:r>
            <a:r>
              <a:rPr lang="en-US" altLang="ko-KR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GDP </a:t>
            </a:r>
            <a:r>
              <a:rPr lang="ko-KR" altLang="en-US" sz="3200" spc="-3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대비 부채비율</a:t>
            </a:r>
            <a:r>
              <a:rPr lang="en-US" altLang="ko-KR" sz="2800" spc="-3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(17.1</a:t>
            </a:r>
            <a:r>
              <a:rPr lang="ko-KR" altLang="en-US" sz="2800" spc="-3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분기</a:t>
            </a:r>
            <a:r>
              <a:rPr lang="en-US" altLang="ko-KR" sz="2800" spc="-3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  <a:cs typeface="Times New Roman" panose="02020603050405020304" pitchFamily="18" charset="0"/>
              </a:rPr>
              <a:t>)</a:t>
            </a: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7E911481-7A27-4D1A-A733-53E4347EA9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120366"/>
              </p:ext>
            </p:extLst>
          </p:nvPr>
        </p:nvGraphicFramePr>
        <p:xfrm>
          <a:off x="395536" y="1727430"/>
          <a:ext cx="8352932" cy="46824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2208">
                  <a:extLst>
                    <a:ext uri="{9D8B030D-6E8A-4147-A177-3AD203B41FA5}">
                      <a16:colId xmlns:a16="http://schemas.microsoft.com/office/drawing/2014/main" val="3067467508"/>
                    </a:ext>
                  </a:extLst>
                </a:gridCol>
                <a:gridCol w="1620181">
                  <a:extLst>
                    <a:ext uri="{9D8B030D-6E8A-4147-A177-3AD203B41FA5}">
                      <a16:colId xmlns:a16="http://schemas.microsoft.com/office/drawing/2014/main" val="395038452"/>
                    </a:ext>
                  </a:extLst>
                </a:gridCol>
                <a:gridCol w="1620181">
                  <a:extLst>
                    <a:ext uri="{9D8B030D-6E8A-4147-A177-3AD203B41FA5}">
                      <a16:colId xmlns:a16="http://schemas.microsoft.com/office/drawing/2014/main" val="1554613170"/>
                    </a:ext>
                  </a:extLst>
                </a:gridCol>
                <a:gridCol w="1620181">
                  <a:extLst>
                    <a:ext uri="{9D8B030D-6E8A-4147-A177-3AD203B41FA5}">
                      <a16:colId xmlns:a16="http://schemas.microsoft.com/office/drawing/2014/main" val="1188069221"/>
                    </a:ext>
                  </a:extLst>
                </a:gridCol>
                <a:gridCol w="1620181">
                  <a:extLst>
                    <a:ext uri="{9D8B030D-6E8A-4147-A177-3AD203B41FA5}">
                      <a16:colId xmlns:a16="http://schemas.microsoft.com/office/drawing/2014/main" val="353767562"/>
                    </a:ext>
                  </a:extLst>
                </a:gridCol>
              </a:tblGrid>
              <a:tr h="79439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 err="1">
                          <a:solidFill>
                            <a:schemeClr val="tx1"/>
                          </a:solidFill>
                        </a:rPr>
                        <a:t>국가명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가계부채</a:t>
                      </a:r>
                      <a:endParaRPr lang="en-US" altLang="ko-KR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(A)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기업부채</a:t>
                      </a:r>
                      <a:endParaRPr lang="en-US" altLang="ko-KR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(B)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정부부채</a:t>
                      </a:r>
                      <a:endParaRPr lang="en-US" altLang="ko-KR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(C)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부채 계</a:t>
                      </a:r>
                      <a:endParaRPr lang="en-US" altLang="ko-KR" sz="2400" dirty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(A+B+C)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202586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선진국 평균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73.8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87.4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106.7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267.9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0367431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독일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53.1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53.8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73.2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180.1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0551978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2400" dirty="0">
                          <a:solidFill>
                            <a:schemeClr val="tx1"/>
                          </a:solidFill>
                        </a:rPr>
                        <a:t>미국</a:t>
                      </a:r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78.7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73.0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99.1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dirty="0">
                          <a:solidFill>
                            <a:schemeClr val="tx1"/>
                          </a:solidFill>
                        </a:rPr>
                        <a:t>250.8</a:t>
                      </a:r>
                      <a:endParaRPr lang="ko-KR" altLang="en-US" sz="24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5402791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tx1"/>
                          </a:solidFill>
                        </a:rPr>
                        <a:t>신흥국 평균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37.1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103.6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-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8437893"/>
                  </a:ext>
                </a:extLst>
              </a:tr>
              <a:tr h="771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rgbClr val="0070C0"/>
                          </a:solidFill>
                        </a:rPr>
                        <a:t>한국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0070C0"/>
                          </a:solidFill>
                        </a:rPr>
                        <a:t>93.0</a:t>
                      </a:r>
                      <a:endParaRPr lang="ko-KR" altLang="en-US" sz="2400" b="1" dirty="0">
                        <a:solidFill>
                          <a:srgbClr val="0070C0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99.6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40.5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tx1"/>
                          </a:solidFill>
                        </a:rPr>
                        <a:t>233.1</a:t>
                      </a:r>
                      <a:endParaRPr lang="ko-KR" altLang="en-US" sz="2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1191304"/>
                  </a:ext>
                </a:extLst>
              </a:tr>
            </a:tbl>
          </a:graphicData>
        </a:graphic>
      </p:graphicFrame>
      <p:sp>
        <p:nvSpPr>
          <p:cNvPr id="25" name="직사각형 24">
            <a:extLst>
              <a:ext uri="{FF2B5EF4-FFF2-40B4-BE49-F238E27FC236}">
                <a16:creationId xmlns:a16="http://schemas.microsoft.com/office/drawing/2014/main" id="{D2D1C6B5-F798-4CE6-8C54-B1E2183FFAFD}"/>
              </a:ext>
            </a:extLst>
          </p:cNvPr>
          <p:cNvSpPr/>
          <p:nvPr/>
        </p:nvSpPr>
        <p:spPr>
          <a:xfrm>
            <a:off x="7956376" y="1484784"/>
            <a:ext cx="86409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(</a:t>
            </a:r>
            <a:r>
              <a:rPr lang="ko-KR" altLang="en-US" sz="1200" dirty="0">
                <a:solidFill>
                  <a:schemeClr val="tx1"/>
                </a:solidFill>
              </a:rPr>
              <a:t>단위 </a:t>
            </a:r>
            <a:r>
              <a:rPr lang="en-US" altLang="ko-KR" sz="1200" dirty="0">
                <a:solidFill>
                  <a:schemeClr val="tx1"/>
                </a:solidFill>
              </a:rPr>
              <a:t>: %)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3880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3525</TotalTime>
  <Words>957</Words>
  <Application>Microsoft Office PowerPoint</Application>
  <PresentationFormat>화면 슬라이드 쇼(4:3)</PresentationFormat>
  <Paragraphs>306</Paragraphs>
  <Slides>14</Slides>
  <Notes>14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2" baseType="lpstr">
      <vt:lpstr>HY견고딕</vt:lpstr>
      <vt:lpstr>HY견명조</vt:lpstr>
      <vt:lpstr>HY궁서</vt:lpstr>
      <vt:lpstr>굴림</vt:lpstr>
      <vt:lpstr>맑은 고딕</vt:lpstr>
      <vt:lpstr>Arial</vt:lpstr>
      <vt:lpstr>Times New Roman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assembly</dc:creator>
  <cp:lastModifiedBy>jaeguk Roh</cp:lastModifiedBy>
  <cp:revision>366</cp:revision>
  <cp:lastPrinted>2017-10-23T06:06:29Z</cp:lastPrinted>
  <dcterms:created xsi:type="dcterms:W3CDTF">2016-10-03T02:11:38Z</dcterms:created>
  <dcterms:modified xsi:type="dcterms:W3CDTF">2017-10-23T06:06:31Z</dcterms:modified>
</cp:coreProperties>
</file>