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34" r:id="rId2"/>
    <p:sldId id="335" r:id="rId3"/>
    <p:sldId id="330" r:id="rId4"/>
    <p:sldId id="331" r:id="rId5"/>
    <p:sldId id="327" r:id="rId6"/>
    <p:sldId id="332" r:id="rId7"/>
    <p:sldId id="333" r:id="rId8"/>
    <p:sldId id="326" r:id="rId9"/>
    <p:sldId id="336" r:id="rId10"/>
    <p:sldId id="337" r:id="rId11"/>
    <p:sldId id="338" r:id="rId12"/>
    <p:sldId id="339" r:id="rId13"/>
    <p:sldId id="340" r:id="rId14"/>
    <p:sldId id="341" r:id="rId15"/>
    <p:sldId id="342" r:id="rId16"/>
    <p:sldId id="343" r:id="rId17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7" d="100"/>
          <a:sy n="77" d="100"/>
        </p:scale>
        <p:origin x="-2604" y="-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739051931612005E-2"/>
          <c:y val="2.3377306208072081E-2"/>
          <c:w val="0.92818293723201672"/>
          <c:h val="0.92664830507836415"/>
        </c:manualLayout>
      </c:layout>
      <c:lineChart>
        <c:grouping val="standard"/>
        <c:varyColors val="0"/>
        <c:ser>
          <c:idx val="0"/>
          <c:order val="0"/>
          <c:tx>
            <c:strRef>
              <c:f>'[Microsoft PowerPoint의 차트]장기재정전망 (2)'!$B$3</c:f>
              <c:strCache>
                <c:ptCount val="1"/>
                <c:pt idx="0">
                  <c:v>당초</c:v>
                </c:pt>
              </c:strCache>
            </c:strRef>
          </c:tx>
          <c:spPr>
            <a:ln w="635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'[Microsoft PowerPoint의 차트]장기재정전망 (2)'!$A$5:$A$10</c:f>
              <c:strCache>
                <c:ptCount val="6"/>
                <c:pt idx="0">
                  <c:v>2018년</c:v>
                </c:pt>
                <c:pt idx="1">
                  <c:v>2020년</c:v>
                </c:pt>
                <c:pt idx="2">
                  <c:v>2030년</c:v>
                </c:pt>
                <c:pt idx="3">
                  <c:v>2040년</c:v>
                </c:pt>
                <c:pt idx="4">
                  <c:v>2050년</c:v>
                </c:pt>
                <c:pt idx="5">
                  <c:v>2060년</c:v>
                </c:pt>
              </c:strCache>
            </c:strRef>
          </c:cat>
          <c:val>
            <c:numRef>
              <c:f>'[Microsoft PowerPoint의 차트]장기재정전망 (2)'!$B$5:$B$10</c:f>
              <c:numCache>
                <c:formatCode>#,##0.0</c:formatCode>
                <c:ptCount val="6"/>
                <c:pt idx="0" formatCode="General">
                  <c:v>39.5</c:v>
                </c:pt>
                <c:pt idx="1">
                  <c:v>43.6</c:v>
                </c:pt>
                <c:pt idx="2">
                  <c:v>58.5</c:v>
                </c:pt>
                <c:pt idx="3">
                  <c:v>80.099999999999994</c:v>
                </c:pt>
                <c:pt idx="4">
                  <c:v>111</c:v>
                </c:pt>
                <c:pt idx="5">
                  <c:v>151.80000000000001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335-45F0-BBB7-D938828F3F16}"/>
            </c:ext>
          </c:extLst>
        </c:ser>
        <c:ser>
          <c:idx val="1"/>
          <c:order val="1"/>
          <c:tx>
            <c:strRef>
              <c:f>'[Microsoft PowerPoint의 차트]장기재정전망 (2)'!$C$3</c:f>
              <c:strCache>
                <c:ptCount val="1"/>
                <c:pt idx="0">
                  <c:v>수정전망</c:v>
                </c:pt>
              </c:strCache>
            </c:strRef>
          </c:tx>
          <c:spPr>
            <a:ln w="6350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strRef>
              <c:f>'[Microsoft PowerPoint의 차트]장기재정전망 (2)'!$A$5:$A$10</c:f>
              <c:strCache>
                <c:ptCount val="6"/>
                <c:pt idx="0">
                  <c:v>2018년</c:v>
                </c:pt>
                <c:pt idx="1">
                  <c:v>2020년</c:v>
                </c:pt>
                <c:pt idx="2">
                  <c:v>2030년</c:v>
                </c:pt>
                <c:pt idx="3">
                  <c:v>2040년</c:v>
                </c:pt>
                <c:pt idx="4">
                  <c:v>2050년</c:v>
                </c:pt>
                <c:pt idx="5">
                  <c:v>2060년</c:v>
                </c:pt>
              </c:strCache>
            </c:strRef>
          </c:cat>
          <c:val>
            <c:numRef>
              <c:f>'[Microsoft PowerPoint의 차트]장기재정전망 (2)'!$C$5:$C$10</c:f>
              <c:numCache>
                <c:formatCode>#,##0.0</c:formatCode>
                <c:ptCount val="6"/>
                <c:pt idx="0" formatCode="General">
                  <c:v>39.5</c:v>
                </c:pt>
                <c:pt idx="1">
                  <c:v>46.6</c:v>
                </c:pt>
                <c:pt idx="2">
                  <c:v>71.900000000000006</c:v>
                </c:pt>
                <c:pt idx="3">
                  <c:v>104.3</c:v>
                </c:pt>
                <c:pt idx="4">
                  <c:v>147.1</c:v>
                </c:pt>
                <c:pt idx="5">
                  <c:v>194.4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335-45F0-BBB7-D938828F3F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1647232"/>
        <c:axId val="181653504"/>
      </c:lineChart>
      <c:catAx>
        <c:axId val="181647232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ko-KR"/>
          </a:p>
        </c:txPr>
        <c:crossAx val="181653504"/>
        <c:crosses val="autoZero"/>
        <c:auto val="1"/>
        <c:lblAlgn val="ctr"/>
        <c:lblOffset val="100"/>
        <c:noMultiLvlLbl val="0"/>
      </c:catAx>
      <c:valAx>
        <c:axId val="181653504"/>
        <c:scaling>
          <c:orientation val="minMax"/>
          <c:max val="200"/>
          <c:min val="35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ko-KR"/>
          </a:p>
        </c:txPr>
        <c:crossAx val="1816472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739051931612005E-2"/>
          <c:y val="2.3377306208072081E-2"/>
          <c:w val="0.92818293723201672"/>
          <c:h val="0.92664830507836415"/>
        </c:manualLayout>
      </c:layout>
      <c:lineChart>
        <c:grouping val="standard"/>
        <c:varyColors val="0"/>
        <c:ser>
          <c:idx val="0"/>
          <c:order val="0"/>
          <c:tx>
            <c:strRef>
              <c:f>'[Microsoft PowerPoint의 차트]장기재정전망 (2)'!$B$3</c:f>
              <c:strCache>
                <c:ptCount val="1"/>
                <c:pt idx="0">
                  <c:v>당초</c:v>
                </c:pt>
              </c:strCache>
            </c:strRef>
          </c:tx>
          <c:spPr>
            <a:ln w="635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'[Microsoft PowerPoint의 차트]장기재정전망 (2)'!$A$5:$A$10</c:f>
              <c:strCache>
                <c:ptCount val="6"/>
                <c:pt idx="0">
                  <c:v>2018년</c:v>
                </c:pt>
                <c:pt idx="1">
                  <c:v>2020년</c:v>
                </c:pt>
                <c:pt idx="2">
                  <c:v>2030년</c:v>
                </c:pt>
                <c:pt idx="3">
                  <c:v>2040년</c:v>
                </c:pt>
                <c:pt idx="4">
                  <c:v>2050년</c:v>
                </c:pt>
                <c:pt idx="5">
                  <c:v>2060년</c:v>
                </c:pt>
              </c:strCache>
            </c:strRef>
          </c:cat>
          <c:val>
            <c:numRef>
              <c:f>'[Microsoft PowerPoint의 차트]장기재정전망 (2)'!$B$5:$B$10</c:f>
              <c:numCache>
                <c:formatCode>#,##0.0</c:formatCode>
                <c:ptCount val="6"/>
                <c:pt idx="0" formatCode="General">
                  <c:v>39.5</c:v>
                </c:pt>
                <c:pt idx="1">
                  <c:v>43.6</c:v>
                </c:pt>
                <c:pt idx="2">
                  <c:v>58.5</c:v>
                </c:pt>
                <c:pt idx="3">
                  <c:v>80.099999999999994</c:v>
                </c:pt>
                <c:pt idx="4">
                  <c:v>111</c:v>
                </c:pt>
                <c:pt idx="5">
                  <c:v>151.80000000000001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335-45F0-BBB7-D938828F3F16}"/>
            </c:ext>
          </c:extLst>
        </c:ser>
        <c:ser>
          <c:idx val="1"/>
          <c:order val="1"/>
          <c:tx>
            <c:strRef>
              <c:f>'[Microsoft PowerPoint의 차트]장기재정전망 (2)'!$C$3</c:f>
              <c:strCache>
                <c:ptCount val="1"/>
                <c:pt idx="0">
                  <c:v>수정전망</c:v>
                </c:pt>
              </c:strCache>
            </c:strRef>
          </c:tx>
          <c:spPr>
            <a:ln w="6350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bg1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strRef>
              <c:f>'[Microsoft PowerPoint의 차트]장기재정전망 (2)'!$A$5:$A$10</c:f>
              <c:strCache>
                <c:ptCount val="6"/>
                <c:pt idx="0">
                  <c:v>2018년</c:v>
                </c:pt>
                <c:pt idx="1">
                  <c:v>2020년</c:v>
                </c:pt>
                <c:pt idx="2">
                  <c:v>2030년</c:v>
                </c:pt>
                <c:pt idx="3">
                  <c:v>2040년</c:v>
                </c:pt>
                <c:pt idx="4">
                  <c:v>2050년</c:v>
                </c:pt>
                <c:pt idx="5">
                  <c:v>2060년</c:v>
                </c:pt>
              </c:strCache>
            </c:strRef>
          </c:cat>
          <c:val>
            <c:numRef>
              <c:f>'[Microsoft PowerPoint의 차트]장기재정전망 (2)'!$C$5:$C$10</c:f>
              <c:numCache>
                <c:formatCode>#,##0.0</c:formatCode>
                <c:ptCount val="6"/>
                <c:pt idx="0" formatCode="General">
                  <c:v>39.5</c:v>
                </c:pt>
                <c:pt idx="1">
                  <c:v>46.6</c:v>
                </c:pt>
                <c:pt idx="2">
                  <c:v>71.900000000000006</c:v>
                </c:pt>
                <c:pt idx="3">
                  <c:v>104.3</c:v>
                </c:pt>
                <c:pt idx="4">
                  <c:v>147.1</c:v>
                </c:pt>
                <c:pt idx="5">
                  <c:v>194.4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335-45F0-BBB7-D938828F3F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5226752"/>
        <c:axId val="225228672"/>
      </c:lineChart>
      <c:catAx>
        <c:axId val="225226752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ko-KR"/>
          </a:p>
        </c:txPr>
        <c:crossAx val="225228672"/>
        <c:crosses val="autoZero"/>
        <c:auto val="1"/>
        <c:lblAlgn val="ctr"/>
        <c:lblOffset val="100"/>
        <c:noMultiLvlLbl val="0"/>
      </c:catAx>
      <c:valAx>
        <c:axId val="225228672"/>
        <c:scaling>
          <c:orientation val="minMax"/>
          <c:max val="200"/>
          <c:min val="35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ko-KR"/>
          </a:p>
        </c:txPr>
        <c:crossAx val="225226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42CFC52B-CF88-43A0-99FA-1811A76B6D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BD53C048-C99A-42F0-B678-E431C867D0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D5FE92-3601-4DE5-8ABF-7BA66080E762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20C478DD-D46F-4A1D-BC95-ACF44F9A45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8825D1AB-1142-49BC-B7A0-15DB03547D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8F499D-4CF1-4FCE-8546-8CA5DE862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0509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7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35" tIns="46067" rIns="92135" bIns="4606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35" tIns="46067" rIns="92135" bIns="46067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7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401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0954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4032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2382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36969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15300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2573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11402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887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37730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2573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11402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8872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3773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pPr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19.png"/><Relationship Id="rId4" Type="http://schemas.openxmlformats.org/officeDocument/2006/relationships/image" Target="../media/image6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21.png"/><Relationship Id="rId4" Type="http://schemas.openxmlformats.org/officeDocument/2006/relationships/image" Target="../media/image10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19.png"/><Relationship Id="rId4" Type="http://schemas.openxmlformats.org/officeDocument/2006/relationships/image" Target="../media/image6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21.png"/><Relationship Id="rId4" Type="http://schemas.openxmlformats.org/officeDocument/2006/relationships/image" Target="../media/image10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19672" y="2204864"/>
            <a:ext cx="326243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altLang="ko-KR" sz="8000" dirty="0" smtClean="0"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ko-KR" altLang="en-US" sz="8000" dirty="0" smtClean="0"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0840" y="2410912"/>
            <a:ext cx="225895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국회의원</a:t>
            </a:r>
            <a:endParaRPr lang="en-US" altLang="ko-KR" sz="36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000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000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2400" b="1" spc="-150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07504" y="476672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3600" spc="-150" dirty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3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기획재정위원회</a:t>
            </a:r>
            <a:r>
              <a:rPr lang="ko-KR" altLang="en-US" sz="3600" spc="-150" dirty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종합감사</a:t>
            </a:r>
            <a:endParaRPr lang="en-US" altLang="ko-KR" sz="3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4" y="6012135"/>
            <a:ext cx="1990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35496" y="3448860"/>
            <a:ext cx="5597479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C:\Users\assembly\Desktop\mediu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69" y="1484784"/>
            <a:ext cx="3816467" cy="43777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79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우리 어선 나포 과거정부 대응 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19" name="Picture 5" descr="C:\Users\assembly\Desktop\KakaoTalk_20171030_14460586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56" y="2307793"/>
            <a:ext cx="7371827" cy="53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ssembly\Desktop\KakaoTalk_20171030_14470668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686" y="2811849"/>
            <a:ext cx="584770" cy="201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C:\Users\assembly\Desktop\KakaoTalk_20171030_14472026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30" y="3013494"/>
            <a:ext cx="6399534" cy="55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C:\Users\assembly\Desktop\KakaoTalk_20171030_14455360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7" y="5654322"/>
            <a:ext cx="2808312" cy="96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1" descr="C:\Users\assembly\Desktop\KakaoTalk_20171030_144549917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733256"/>
            <a:ext cx="7810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직선 연결선 28"/>
          <p:cNvCxnSpPr/>
          <p:nvPr/>
        </p:nvCxnSpPr>
        <p:spPr>
          <a:xfrm>
            <a:off x="178438" y="1844824"/>
            <a:ext cx="8714042" cy="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sp>
        <p:nvSpPr>
          <p:cNvPr id="30" name="직사각형 29"/>
          <p:cNvSpPr/>
          <p:nvPr/>
        </p:nvSpPr>
        <p:spPr>
          <a:xfrm>
            <a:off x="178438" y="1412776"/>
            <a:ext cx="2593362" cy="43204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연안호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사건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51" name="직선 연결선 50"/>
          <p:cNvCxnSpPr/>
          <p:nvPr/>
        </p:nvCxnSpPr>
        <p:spPr>
          <a:xfrm>
            <a:off x="178438" y="4293096"/>
            <a:ext cx="8714042" cy="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sp>
        <p:nvSpPr>
          <p:cNvPr id="52" name="직사각형 51"/>
          <p:cNvSpPr/>
          <p:nvPr/>
        </p:nvSpPr>
        <p:spPr>
          <a:xfrm>
            <a:off x="6299118" y="3861048"/>
            <a:ext cx="2593362" cy="43204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대승호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사건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843808" y="148478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2009.7.30 </a:t>
            </a:r>
            <a:r>
              <a:rPr lang="ko-KR" altLang="en-US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나포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당일</a:t>
            </a:r>
            <a:r>
              <a:rPr lang="en-US" altLang="ko-KR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통일부</a:t>
            </a:r>
            <a:r>
              <a:rPr lang="en-US" altLang="ko-KR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err="1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전통문</a:t>
            </a:r>
            <a:r>
              <a:rPr lang="ko-KR" altLang="en-US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발송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691680" y="3933056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2010.8.8 </a:t>
            </a:r>
            <a:r>
              <a:rPr lang="ko-KR" altLang="en-US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나포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en-US" altLang="ko-KR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8.11 </a:t>
            </a:r>
            <a:r>
              <a:rPr lang="ko-KR" altLang="en-US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적십자</a:t>
            </a:r>
            <a:r>
              <a:rPr lang="en-US" altLang="ko-KR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err="1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전통문</a:t>
            </a:r>
            <a:r>
              <a:rPr lang="ko-KR" altLang="en-US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발송</a:t>
            </a:r>
          </a:p>
        </p:txBody>
      </p:sp>
      <p:pic>
        <p:nvPicPr>
          <p:cNvPr id="6" name="Picture 2" descr="C:\Users\assembly\Desktop\KakaoTalk_20171030_14530211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42" y="2091769"/>
            <a:ext cx="721154" cy="23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4" descr="C:\Users\assembly\Desktop\2017-10-30 15;08;33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919281"/>
            <a:ext cx="7683474" cy="59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ssembly\Desktop\KakaoTalk_20171030_144556763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58" y="4720843"/>
            <a:ext cx="899658" cy="22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79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공공기관  인사원칙 무시하는 </a:t>
            </a:r>
            <a:r>
              <a:rPr lang="ko-KR" altLang="en-US" sz="3200" spc="-15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내로남불</a:t>
            </a:r>
            <a:r>
              <a:rPr lang="ko-KR" altLang="en-US" sz="32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정부</a:t>
            </a:r>
            <a:endParaRPr lang="en-US" altLang="ko-KR" sz="3200" spc="-15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1A667847-9BB5-4F7C-BF7F-CE428D00CB6D}"/>
              </a:ext>
            </a:extLst>
          </p:cNvPr>
          <p:cNvSpPr/>
          <p:nvPr/>
        </p:nvSpPr>
        <p:spPr>
          <a:xfrm>
            <a:off x="197984" y="1484784"/>
            <a:ext cx="8761733" cy="5184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2400" b="1" spc="-150" dirty="0">
              <a:solidFill>
                <a:schemeClr val="tx1"/>
              </a:solidFill>
            </a:endParaRPr>
          </a:p>
          <a:p>
            <a:r>
              <a:rPr lang="ko-KR" altLang="en-US" sz="2400" b="1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공공기관 채용비리 조사는 </a:t>
            </a:r>
            <a:r>
              <a:rPr lang="en-US" altLang="ko-KR" sz="2400" b="1" spc="-150" dirty="0">
                <a:solidFill>
                  <a:srgbClr val="0070C0"/>
                </a:solidFill>
              </a:rPr>
              <a:t>5</a:t>
            </a:r>
            <a:r>
              <a:rPr lang="ko-KR" altLang="en-US" sz="2400" b="1" spc="-150" dirty="0">
                <a:solidFill>
                  <a:srgbClr val="0070C0"/>
                </a:solidFill>
              </a:rPr>
              <a:t>년만</a:t>
            </a:r>
            <a:r>
              <a:rPr lang="en-US" altLang="ko-KR" sz="2400" b="1" spc="-150" dirty="0">
                <a:solidFill>
                  <a:srgbClr val="0070C0"/>
                </a:solidFill>
              </a:rPr>
              <a:t>?</a:t>
            </a:r>
          </a:p>
          <a:p>
            <a:endParaRPr lang="en-US" altLang="ko-KR" sz="1000" b="1" spc="-150" dirty="0">
              <a:solidFill>
                <a:schemeClr val="tx1"/>
              </a:solidFill>
            </a:endParaRPr>
          </a:p>
          <a:p>
            <a:r>
              <a:rPr lang="en-US" altLang="ko-KR" sz="2400" b="1" spc="-150" dirty="0">
                <a:solidFill>
                  <a:schemeClr val="tx1"/>
                </a:solidFill>
              </a:rPr>
              <a:t>    </a:t>
            </a:r>
            <a:r>
              <a:rPr lang="ko-KR" altLang="en-US" sz="2400" b="1" spc="-150" dirty="0">
                <a:solidFill>
                  <a:schemeClr val="tx1"/>
                </a:solidFill>
              </a:rPr>
              <a:t>▷</a:t>
            </a:r>
            <a:r>
              <a:rPr lang="en-US" altLang="ko-KR" sz="2400" b="1" spc="-150" dirty="0">
                <a:solidFill>
                  <a:schemeClr val="tx1"/>
                </a:solidFill>
              </a:rPr>
              <a:t> </a:t>
            </a:r>
            <a:r>
              <a:rPr lang="ko-KR" altLang="en-US" sz="2400" b="1" spc="-150" dirty="0">
                <a:solidFill>
                  <a:schemeClr val="tx1"/>
                </a:solidFill>
              </a:rPr>
              <a:t>부정부패 근절이 아닌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정치보복에 방점</a:t>
            </a:r>
            <a:r>
              <a:rPr lang="ko-KR" altLang="en-US" sz="2400" b="1" spc="-150" dirty="0">
                <a:solidFill>
                  <a:schemeClr val="tx1"/>
                </a:solidFill>
              </a:rPr>
              <a:t>을 둔 것</a:t>
            </a:r>
            <a:r>
              <a:rPr lang="ko-KR" altLang="en-US" sz="2400" b="1" spc="-150" dirty="0">
                <a:solidFill>
                  <a:srgbClr val="FF0000"/>
                </a:solidFill>
              </a:rPr>
              <a:t> </a:t>
            </a:r>
            <a:endParaRPr lang="en-US" altLang="ko-KR" sz="2400" b="1" spc="-150" dirty="0">
              <a:solidFill>
                <a:srgbClr val="FF0000"/>
              </a:solidFill>
            </a:endParaRPr>
          </a:p>
          <a:p>
            <a:endParaRPr lang="en-US" altLang="ko-KR" sz="2400" b="1" spc="-150" dirty="0">
              <a:solidFill>
                <a:schemeClr val="tx1"/>
              </a:solidFill>
            </a:endParaRPr>
          </a:p>
          <a:p>
            <a:r>
              <a:rPr lang="ko-KR" altLang="en-US" sz="2400" b="1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공공기관 인사 공정하게 하겠다면서</a:t>
            </a:r>
            <a:r>
              <a:rPr lang="en-US" altLang="ko-KR" sz="2400" b="1" spc="-150" dirty="0">
                <a:solidFill>
                  <a:srgbClr val="0070C0"/>
                </a:solidFill>
              </a:rPr>
              <a:t>,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임기 남은 기관장 사퇴 압박</a:t>
            </a:r>
            <a:endParaRPr lang="en-US" altLang="ko-KR" sz="2400" b="1" spc="-150" dirty="0">
              <a:solidFill>
                <a:srgbClr val="0070C0"/>
              </a:solidFill>
            </a:endParaRPr>
          </a:p>
          <a:p>
            <a:endParaRPr lang="en-US" altLang="ko-KR" sz="1000" b="1" spc="-150" dirty="0">
              <a:solidFill>
                <a:schemeClr val="tx1"/>
              </a:solidFill>
            </a:endParaRPr>
          </a:p>
          <a:p>
            <a:r>
              <a:rPr lang="en-US" altLang="ko-KR" sz="2400" b="1" spc="-150" dirty="0">
                <a:solidFill>
                  <a:schemeClr val="tx1"/>
                </a:solidFill>
              </a:rPr>
              <a:t>     </a:t>
            </a:r>
            <a:r>
              <a:rPr lang="ko-KR" altLang="en-US" sz="2400" b="1" spc="-150" dirty="0">
                <a:solidFill>
                  <a:schemeClr val="tx1"/>
                </a:solidFill>
              </a:rPr>
              <a:t>▷ 전형적인 </a:t>
            </a:r>
            <a:r>
              <a:rPr lang="ko-KR" altLang="en-US" sz="2400" b="1" spc="-150" dirty="0" err="1">
                <a:solidFill>
                  <a:srgbClr val="FF0000"/>
                </a:solidFill>
              </a:rPr>
              <a:t>내로남불</a:t>
            </a:r>
            <a:r>
              <a:rPr lang="ko-KR" altLang="en-US" sz="2400" b="1" spc="-150" dirty="0">
                <a:solidFill>
                  <a:schemeClr val="tx1"/>
                </a:solidFill>
              </a:rPr>
              <a:t> </a:t>
            </a:r>
            <a:endParaRPr lang="en-US" altLang="ko-KR" sz="2400" b="1" spc="-150" dirty="0">
              <a:solidFill>
                <a:schemeClr val="tx1"/>
              </a:solidFill>
            </a:endParaRPr>
          </a:p>
          <a:p>
            <a:endParaRPr lang="en-US" altLang="ko-KR" sz="2400" b="1" spc="-150" dirty="0">
              <a:solidFill>
                <a:schemeClr val="tx1"/>
              </a:solidFill>
            </a:endParaRPr>
          </a:p>
          <a:p>
            <a:r>
              <a:rPr lang="ko-KR" altLang="en-US" sz="2400" b="1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공공기관 노조가 </a:t>
            </a:r>
            <a:r>
              <a:rPr lang="ko-KR" altLang="en-US" sz="2400" b="1" spc="-150" dirty="0" err="1">
                <a:solidFill>
                  <a:srgbClr val="0070C0"/>
                </a:solidFill>
              </a:rPr>
              <a:t>사퇴촉구한</a:t>
            </a:r>
            <a:r>
              <a:rPr lang="ko-KR" altLang="en-US" sz="2400" b="1" spc="-150" dirty="0">
                <a:solidFill>
                  <a:srgbClr val="0070C0"/>
                </a:solidFill>
              </a:rPr>
              <a:t> 기관장 </a:t>
            </a:r>
            <a:r>
              <a:rPr lang="en-US" altLang="ko-KR" sz="2400" b="1" spc="-150" dirty="0">
                <a:solidFill>
                  <a:srgbClr val="0070C0"/>
                </a:solidFill>
              </a:rPr>
              <a:t>10</a:t>
            </a:r>
            <a:r>
              <a:rPr lang="ko-KR" altLang="en-US" sz="2400" b="1" spc="-150" dirty="0">
                <a:solidFill>
                  <a:srgbClr val="0070C0"/>
                </a:solidFill>
              </a:rPr>
              <a:t>명 중 </a:t>
            </a:r>
            <a:r>
              <a:rPr lang="en-US" altLang="ko-KR" sz="2400" b="1" spc="-150" dirty="0">
                <a:solidFill>
                  <a:srgbClr val="0070C0"/>
                </a:solidFill>
              </a:rPr>
              <a:t>5</a:t>
            </a:r>
            <a:r>
              <a:rPr lang="ko-KR" altLang="en-US" sz="2400" b="1" spc="-150" dirty="0">
                <a:solidFill>
                  <a:srgbClr val="0070C0"/>
                </a:solidFill>
              </a:rPr>
              <a:t>명</a:t>
            </a:r>
            <a:r>
              <a:rPr lang="en-US" altLang="ko-KR" sz="2400" b="1" spc="-150" dirty="0">
                <a:solidFill>
                  <a:srgbClr val="0070C0"/>
                </a:solidFill>
              </a:rPr>
              <a:t>,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실제로 사퇴</a:t>
            </a:r>
            <a:endParaRPr lang="en-US" altLang="ko-KR" sz="2400" b="1" spc="-150" dirty="0">
              <a:solidFill>
                <a:srgbClr val="0070C0"/>
              </a:solidFill>
            </a:endParaRPr>
          </a:p>
          <a:p>
            <a:endParaRPr lang="en-US" altLang="ko-KR" sz="1000" b="1" spc="-150" dirty="0">
              <a:solidFill>
                <a:schemeClr val="tx1"/>
              </a:solidFill>
            </a:endParaRPr>
          </a:p>
          <a:p>
            <a:r>
              <a:rPr lang="en-US" altLang="ko-KR" sz="2400" b="1" spc="-150" dirty="0">
                <a:solidFill>
                  <a:schemeClr val="tx1"/>
                </a:solidFill>
              </a:rPr>
              <a:t>     </a:t>
            </a:r>
            <a:r>
              <a:rPr lang="ko-KR" altLang="en-US" sz="2400" b="1" spc="-150" dirty="0">
                <a:solidFill>
                  <a:schemeClr val="tx1"/>
                </a:solidFill>
              </a:rPr>
              <a:t>▷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공기업 기관장 임면권</a:t>
            </a:r>
            <a:r>
              <a:rPr lang="en-US" altLang="ko-KR" sz="2400" b="1" spc="-150" dirty="0">
                <a:solidFill>
                  <a:srgbClr val="FF0000"/>
                </a:solidFill>
              </a:rPr>
              <a:t>, </a:t>
            </a:r>
            <a:r>
              <a:rPr lang="ko-KR" altLang="en-US" sz="2400" b="1" spc="-150" dirty="0">
                <a:solidFill>
                  <a:srgbClr val="FF0000"/>
                </a:solidFill>
              </a:rPr>
              <a:t>노조가 가지고 있나</a:t>
            </a:r>
            <a:r>
              <a:rPr lang="en-US" altLang="ko-KR" sz="2400" b="1" spc="-150" dirty="0">
                <a:solidFill>
                  <a:srgbClr val="FF0000"/>
                </a:solidFill>
              </a:rPr>
              <a:t>?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50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="" xmlns:a16="http://schemas.microsoft.com/office/drawing/2014/main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기관장 공석인 공기업 현황</a:t>
            </a:r>
            <a:endParaRPr lang="en-US" altLang="ko-KR" sz="36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323527" y="1560632"/>
          <a:ext cx="8629401" cy="4532663"/>
        </p:xfrm>
        <a:graphic>
          <a:graphicData uri="http://schemas.openxmlformats.org/drawingml/2006/table">
            <a:tbl>
              <a:tblPr/>
              <a:tblGrid>
                <a:gridCol w="16630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773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2263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121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7795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27507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5482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기관명</a:t>
                      </a:r>
                      <a:endParaRPr lang="ko-KR" altLang="en-US" sz="180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성명</a:t>
                      </a: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종전</a:t>
                      </a: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임기</a:t>
                      </a:r>
                      <a:r>
                        <a:rPr lang="ko-KR" altLang="en-US" sz="180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종료일자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의원 면직일자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잔여임기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임명권자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80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한국전력기술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 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박구원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16.10.14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17.9.5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80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한국동서발전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 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김용진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19.01.25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17.6(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現 </a:t>
                      </a:r>
                      <a:r>
                        <a:rPr lang="ko-KR" altLang="en-US" sz="1600" kern="0" spc="-20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기재부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차관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980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해양환경관리공단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 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   만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18.02.03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17.9 </a:t>
                      </a:r>
                      <a:endParaRPr lang="ko-KR" altLang="en-US" sz="1600" kern="0" spc="-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약 </a:t>
                      </a: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980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한국가스공사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 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이승훈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19.04.03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17.7.21 </a:t>
                      </a:r>
                      <a:endParaRPr lang="ko-KR" altLang="en-US" sz="1600" kern="0" spc="-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약 </a:t>
                      </a: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980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한국남동발전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 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장재원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19.11.16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17.9.19 </a:t>
                      </a:r>
                      <a:endParaRPr lang="ko-KR" altLang="en-US" sz="1600" kern="0" spc="-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약 </a:t>
                      </a: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980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한국남부발전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 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윤종근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19.01.25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17.9.19 </a:t>
                      </a:r>
                      <a:endParaRPr lang="ko-KR" altLang="en-US" sz="1600" kern="0" spc="-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약 </a:t>
                      </a: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980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한국도로공사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 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김학송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17.12.09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17.7</a:t>
                      </a:r>
                      <a:endParaRPr lang="ko-KR" altLang="en-US" sz="1600" kern="0" spc="-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약 </a:t>
                      </a: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980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한국철도공사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ko-KR" altLang="en-US" sz="160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홍순만</a:t>
                      </a:r>
                      <a:r>
                        <a:rPr lang="en-US" altLang="ko-KR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2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19.05.09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17.7.28 </a:t>
                      </a:r>
                      <a:endParaRPr lang="ko-KR" altLang="en-US" sz="1600" kern="0" spc="-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약 </a:t>
                      </a: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21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</a:t>
                      </a: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75812" marR="75812" marT="37906" marB="3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79512" y="6197242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※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최근 </a:t>
            </a:r>
            <a:r>
              <a:rPr lang="ko-KR" altLang="en-US" sz="2000" spc="-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의원면직된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기관장의 평균 </a:t>
            </a:r>
            <a:r>
              <a:rPr lang="ko-KR" altLang="en-US" sz="20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잔여임기는 약 </a:t>
            </a:r>
            <a:r>
              <a:rPr lang="en-US" altLang="ko-KR" sz="20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0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개월</a:t>
            </a:r>
          </a:p>
        </p:txBody>
      </p:sp>
    </p:spTree>
    <p:extLst>
      <p:ext uri="{BB962C8B-B14F-4D97-AF65-F5344CB8AC3E}">
        <p14:creationId xmlns:p14="http://schemas.microsoft.com/office/powerpoint/2010/main" val="157733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="" xmlns:a16="http://schemas.microsoft.com/office/drawing/2014/main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양대노총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적폐기관장 사퇴요구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170" name="Picture 2" descr="C:\Users\assembly\Desktop\2017-10-29 22;59;2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22468"/>
            <a:ext cx="7200799" cy="143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ssembly\Desktop\2017-10-29 22;59;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52936"/>
            <a:ext cx="7200799" cy="82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ssembly\Desktop\2017-10-29 23;00;0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96" y="3717032"/>
            <a:ext cx="8346840" cy="6480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ssembly\Desktop\2017-10-29 23;00;2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95" y="4365104"/>
            <a:ext cx="8491449" cy="6480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assembly\Desktop\2017-10-29 23;00;39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613" y="5085184"/>
            <a:ext cx="7299795" cy="1509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1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="" xmlns:a16="http://schemas.microsoft.com/office/drawing/2014/main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양대노총과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spc="-1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文정부의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협업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395536" y="1600199"/>
          <a:ext cx="8424936" cy="442108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9609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357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03999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8823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대상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기관장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사유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사직여부 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한국가스공사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이승훈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성과연봉  </a:t>
                      </a: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미폐기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등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17.7.21</a:t>
                      </a:r>
                      <a:r>
                        <a:rPr lang="ko-KR" altLang="en-US" sz="1600" kern="0" spc="-2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사직</a:t>
                      </a:r>
                    </a:p>
                  </a:txBody>
                  <a:tcPr marL="52322" marR="52322" marT="14466" marB="14466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한국철도공사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홍순만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성과연봉  </a:t>
                      </a: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미폐기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등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17.7.28</a:t>
                      </a:r>
                      <a:r>
                        <a:rPr lang="ko-KR" altLang="en-US" sz="1600" kern="0" spc="-2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의원면직</a:t>
                      </a:r>
                    </a:p>
                  </a:txBody>
                  <a:tcPr marL="52322" marR="52322" marT="14466" marB="14466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한국노동연구원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방하남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 정부 장관으로 노동개악 지휘 등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17.8.31</a:t>
                      </a:r>
                      <a:r>
                        <a:rPr lang="ko-KR" altLang="en-US" sz="1600" kern="0" spc="-2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사직</a:t>
                      </a:r>
                    </a:p>
                  </a:txBody>
                  <a:tcPr marL="52322" marR="52322" marT="14466" marB="14466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한국보훈복지의료공단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김옥이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성과연봉  </a:t>
                      </a: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미폐기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등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17.8.31</a:t>
                      </a:r>
                      <a:r>
                        <a:rPr lang="ko-KR" altLang="en-US" sz="1600" kern="0" spc="-2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의원면직</a:t>
                      </a:r>
                    </a:p>
                  </a:txBody>
                  <a:tcPr marL="52322" marR="52322" marT="14466" marB="14466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한국석유공사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김정래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성과연봉  </a:t>
                      </a: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미폐기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등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17.9</a:t>
                      </a:r>
                      <a:r>
                        <a:rPr lang="ko-KR" altLang="en-US" sz="1600" kern="0" spc="-2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의원면직</a:t>
                      </a: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채용비리</a:t>
                      </a:r>
                      <a:r>
                        <a:rPr lang="en-US" altLang="ko-KR" sz="1600" kern="0" spc="-2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-20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서울대병원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서창석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백남기 농민 사망진단서 조작관여 의혹 등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현직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코레일유통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유제복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新정부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정책수행 거부 등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현직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동서발전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박희성</a:t>
                      </a:r>
                      <a:r>
                        <a:rPr lang="en-US" altLang="ko-KR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상임이사</a:t>
                      </a:r>
                      <a:r>
                        <a:rPr lang="en-US" altLang="ko-KR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성과연봉  </a:t>
                      </a: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미폐기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등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현직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한국수산자원관리공단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정영훈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新정부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정책수행 거부 등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현직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01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대한법률구조공단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    헌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세월호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특조위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400" kern="0" spc="-20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부위원장시</a:t>
                      </a:r>
                      <a:r>
                        <a:rPr lang="ko-KR" altLang="en-US" sz="14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활동 방해 등 </a:t>
                      </a:r>
                      <a:endParaRPr lang="ko-KR" altLang="en-US" sz="14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20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현직</a:t>
                      </a:r>
                      <a:endParaRPr lang="ko-KR" altLang="en-US" sz="1600" kern="0" spc="-2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52322" marR="52322" marT="14466" marB="14466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1520" y="6093296"/>
            <a:ext cx="8928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-250" dirty="0">
                <a:latin typeface="HY견고딕" panose="02030600000101010101" pitchFamily="18" charset="-127"/>
                <a:ea typeface="HY견고딕" panose="02030600000101010101" pitchFamily="18" charset="-127"/>
              </a:rPr>
              <a:t>※ 7.18 </a:t>
            </a:r>
            <a:r>
              <a:rPr lang="ko-KR" altLang="en-US" sz="2000" spc="-25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기자회견 후 세 달 사이 </a:t>
            </a:r>
            <a:r>
              <a:rPr lang="en-US" altLang="ko-KR" sz="2400" spc="-2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400" spc="-2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 중 </a:t>
            </a:r>
            <a:r>
              <a:rPr lang="en-US" altLang="ko-KR" sz="2400" spc="-2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2400" spc="-2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 사퇴 </a:t>
            </a:r>
            <a:r>
              <a:rPr lang="en-US" altLang="ko-KR" sz="2400" spc="-2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=&gt; “</a:t>
            </a:r>
            <a:r>
              <a:rPr lang="ko-KR" altLang="en-US" sz="2400" spc="-2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勞 </a:t>
            </a:r>
            <a:r>
              <a:rPr lang="en-US" altLang="ko-KR" sz="2400" spc="-2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&amp; </a:t>
            </a:r>
            <a:r>
              <a:rPr lang="ko-KR" altLang="en-US" sz="2400" spc="-2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文의 협업 시동</a:t>
            </a:r>
            <a:r>
              <a:rPr lang="en-US" altLang="ko-KR" sz="24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?”</a:t>
            </a:r>
            <a:endParaRPr lang="ko-KR" altLang="en-US" sz="2400" spc="-2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9839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="" xmlns:a16="http://schemas.microsoft.com/office/drawing/2014/main" id="{57B3524A-1ABA-4221-845A-67AA9779C42D}"/>
              </a:ext>
            </a:extLst>
          </p:cNvPr>
          <p:cNvSpPr/>
          <p:nvPr/>
        </p:nvSpPr>
        <p:spPr>
          <a:xfrm>
            <a:off x="107503" y="620688"/>
            <a:ext cx="416815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기관장 有 공기업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107504" y="1484784"/>
          <a:ext cx="4225706" cy="5184576"/>
        </p:xfrm>
        <a:graphic>
          <a:graphicData uri="http://schemas.openxmlformats.org/drawingml/2006/table">
            <a:tbl>
              <a:tblPr/>
              <a:tblGrid>
                <a:gridCol w="12241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24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2835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2835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2928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0311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기관명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성명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시작일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종료일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임명권자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면직일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한국조폐공사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김화동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14.04.09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17.04.08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한국방송광고진흥공사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곽성문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14.09.26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17.09.25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주무장관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한전</a:t>
                      </a: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KDN(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임수경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14.10.21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17.10.20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한국가스기술공사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이석순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14.10.25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17.10.24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울산항만공사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강종열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14.10.27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17.10.26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주무장관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주택도시보증공사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김선덕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15.01.09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18.01.08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주무장관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한국전력공사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조환익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12.12.17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18.03.27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부산항만공사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우예종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15.07.31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18.07.30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주무장관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한국관광공사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정창수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15.08.10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18.08.09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한국광물자원공사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김영민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15.11.24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18.11.23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그랜드코리아레저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이기우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15.11.30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18.11.29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인천국제공항공사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정일영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16.02.02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19.02.01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한국공항공사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성일환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16.03.25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19.03.24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한국토지주택공사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박상우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16.03.25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19.03.24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한국지역난방공사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김경원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16.07.04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19.07.03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한국수자원공사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이학수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16.09.23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19.09.22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제주도시개발센터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이광희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16.11.08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19.11.07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주무장관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대한석탄공사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백창현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16.11.15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19.11.14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한국수력원자력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이관섭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16.11.15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19.11.14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한국마사회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이양호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16.12.19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19.12.18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한전</a:t>
                      </a: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KPS(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정의헌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17.01.25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20.01.24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인천항만공사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남봉현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17.02.06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20.02.05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주무장관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여수광양항만공사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방희석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17.03.17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20.03.16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주무장관</a:t>
                      </a: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8429" marR="28429" marT="14215" marB="1421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4572000" y="1484789"/>
          <a:ext cx="4369245" cy="2830553"/>
        </p:xfrm>
        <a:graphic>
          <a:graphicData uri="http://schemas.openxmlformats.org/drawingml/2006/table">
            <a:tbl>
              <a:tblPr/>
              <a:tblGrid>
                <a:gridCol w="9191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27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1745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456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695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9725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2060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기관명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성명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종전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시작일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종료일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임명권자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면직일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한국전력기술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박구원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13.10.15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16.10.14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17.09.05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0556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해양환경관리공단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   만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15.02.04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18.02.03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한국가스공사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이승훈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17.04.04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19.04.03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17.07.21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한국감정원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서종대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14.03.03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17.03.02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17.02.28 </a:t>
                      </a:r>
                      <a:r>
                        <a:rPr lang="ko-KR" alt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해임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한국남동발전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장재원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16.11.17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19.11.16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17.09.19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한국남부발전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윤종근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16.01.26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19.01.25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17.09.19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한국도로공사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김학송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13.12.10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17.12.09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17.07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한국동서발전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김용진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16.01.26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19.01.25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17.06</a:t>
                      </a:r>
                      <a:r>
                        <a:rPr lang="ko-KR" alt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en-US" altLang="ko-KR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現 </a:t>
                      </a:r>
                      <a:r>
                        <a:rPr lang="ko-KR" altLang="en-US" sz="900" b="0" kern="0" spc="-100" baseline="0" dirty="0" err="1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기재부</a:t>
                      </a:r>
                      <a:r>
                        <a:rPr lang="en-US" altLang="ko-KR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차관</a:t>
                      </a:r>
                      <a:r>
                        <a:rPr lang="en-US" altLang="ko-KR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한국서부발전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정하황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16.11.17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19.11.16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17.09.19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한국석유공사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김정래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16.02.02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19.02.01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한국중부발전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정창길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16.01.26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19.01.25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17.09.19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1788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한국철도공사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공석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홍순만</a:t>
                      </a:r>
                      <a:r>
                        <a:rPr lang="en-US" altLang="ko-KR" sz="900" b="0" kern="0" spc="-1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900" b="0" kern="0" spc="-1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16.5.10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19.5.9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1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대통령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17.07.28 </a:t>
                      </a:r>
                      <a:r>
                        <a:rPr lang="ko-KR" altLang="en-US" sz="900" b="0" kern="0" spc="-1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사퇴</a:t>
                      </a:r>
                    </a:p>
                  </a:txBody>
                  <a:tcPr marL="38612" marR="38612" marT="19306" marB="193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1" name="직사각형 20">
            <a:extLst>
              <a:ext uri="{FF2B5EF4-FFF2-40B4-BE49-F238E27FC236}">
                <a16:creationId xmlns="" xmlns:a16="http://schemas.microsoft.com/office/drawing/2014/main" id="{57B3524A-1ABA-4221-845A-67AA9779C42D}"/>
              </a:ext>
            </a:extLst>
          </p:cNvPr>
          <p:cNvSpPr/>
          <p:nvPr/>
        </p:nvSpPr>
        <p:spPr>
          <a:xfrm>
            <a:off x="4572000" y="620688"/>
            <a:ext cx="436924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기관장 空 공기업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5196829" y="4941168"/>
            <a:ext cx="3744416" cy="1584176"/>
          </a:xfrm>
          <a:prstGeom prst="roundRect">
            <a:avLst/>
          </a:prstGeom>
          <a:solidFill>
            <a:srgbClr val="FFFFCC"/>
          </a:solidFill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예비 의원면직 대상 명단</a:t>
            </a:r>
            <a:r>
              <a:rPr lang="en-US" altLang="ko-KR" sz="36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36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51520" y="1700808"/>
            <a:ext cx="3816424" cy="482453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/>
          <p:cNvCxnSpPr>
            <a:stCxn id="8" idx="6"/>
          </p:cNvCxnSpPr>
          <p:nvPr/>
        </p:nvCxnSpPr>
        <p:spPr>
          <a:xfrm>
            <a:off x="4067944" y="4113076"/>
            <a:ext cx="1128885" cy="9001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02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="" xmlns:a16="http://schemas.microsoft.com/office/drawing/2014/main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공기업 기관장의 해임사유</a:t>
            </a:r>
            <a:endParaRPr lang="en-US" altLang="ko-KR" sz="36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51519" y="1484784"/>
            <a:ext cx="8689725" cy="2077492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prstDash val="sysDot"/>
          </a:ln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25</a:t>
            </a:r>
            <a:r>
              <a:rPr lang="ko-KR" altLang="en-US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공기업 임원의 임면</a:t>
            </a:r>
            <a:r>
              <a:rPr lang="en-US" altLang="ko-KR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① 공기업의 장은 제</a:t>
            </a:r>
            <a:r>
              <a:rPr lang="en-US" altLang="ko-KR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29</a:t>
            </a:r>
            <a:r>
              <a:rPr lang="ko-KR" altLang="en-US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조의 규정에 따른 임원추천위원회</a:t>
            </a:r>
            <a:r>
              <a:rPr lang="en-US" altLang="ko-KR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이하 “임원추천위원회”라 한다</a:t>
            </a:r>
            <a:r>
              <a:rPr lang="en-US" altLang="ko-KR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가 </a:t>
            </a:r>
            <a:r>
              <a:rPr lang="en-US" altLang="ko-KR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… (</a:t>
            </a:r>
            <a:r>
              <a:rPr lang="ko-KR" altLang="en-US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중략</a:t>
            </a:r>
            <a:r>
              <a:rPr lang="en-US" altLang="ko-KR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) …</a:t>
            </a:r>
            <a:r>
              <a:rPr lang="ko-KR" altLang="en-US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주무기관의 장이 임명한다</a:t>
            </a:r>
            <a:r>
              <a:rPr lang="en-US" altLang="ko-KR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16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② </a:t>
            </a:r>
            <a:r>
              <a:rPr lang="en-US" altLang="ko-KR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~ </a:t>
            </a:r>
            <a:r>
              <a:rPr lang="ko-KR" altLang="en-US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④ </a:t>
            </a:r>
            <a:r>
              <a:rPr lang="en-US" altLang="ko-KR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 </a:t>
            </a:r>
            <a:r>
              <a:rPr lang="ko-KR" altLang="en-US" sz="1600" spc="-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략</a:t>
            </a:r>
            <a:r>
              <a:rPr lang="en-US" altLang="ko-KR" sz="16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6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⑤ </a:t>
            </a:r>
            <a:r>
              <a:rPr lang="ko-KR" altLang="en-US" u="sng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공기업의 장은 </a:t>
            </a:r>
            <a:r>
              <a:rPr lang="ko-KR" altLang="en-US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22</a:t>
            </a:r>
            <a:r>
              <a:rPr lang="ko-KR" altLang="en-US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조제</a:t>
            </a:r>
            <a:r>
              <a:rPr lang="en-US" altLang="ko-KR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항</a:t>
            </a:r>
            <a:r>
              <a:rPr lang="en-US" altLang="ko-KR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35</a:t>
            </a:r>
            <a:r>
              <a:rPr lang="ko-KR" altLang="en-US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조제</a:t>
            </a:r>
            <a:r>
              <a:rPr lang="en-US" altLang="ko-KR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항 및 제</a:t>
            </a:r>
            <a:r>
              <a:rPr lang="en-US" altLang="ko-KR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48</a:t>
            </a:r>
            <a:r>
              <a:rPr lang="ko-KR" altLang="en-US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조제</a:t>
            </a:r>
            <a:r>
              <a:rPr lang="en-US" altLang="ko-KR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u="sng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항</a:t>
            </a:r>
            <a:r>
              <a:rPr lang="ko-KR" altLang="en-US" u="sng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에 따라 </a:t>
            </a:r>
            <a:r>
              <a:rPr lang="ko-KR" altLang="en-US" u="sng" spc="-1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 임명권자가 해임하거나 정관으로 정한 사유가 있는 경우를 제외하고는 임기 중 해임되지 아니한다</a:t>
            </a:r>
            <a:r>
              <a:rPr lang="en-US" altLang="ko-KR" u="sng" spc="-1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pc="-15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대각선 방향의 모서리가 잘린 사각형 3"/>
          <p:cNvSpPr/>
          <p:nvPr/>
        </p:nvSpPr>
        <p:spPr>
          <a:xfrm>
            <a:off x="503040" y="3789040"/>
            <a:ext cx="3880123" cy="432048"/>
          </a:xfrm>
          <a:prstGeom prst="snip2DiagRect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HY견고딕" panose="02030600000101010101" pitchFamily="18" charset="-127"/>
                <a:ea typeface="HY견고딕" panose="02030600000101010101" pitchFamily="18" charset="-127"/>
              </a:rPr>
              <a:t>공기업 기관장의 임기 중 해임사유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3039" y="4221088"/>
            <a:ext cx="868972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endParaRPr lang="en-US" altLang="ko-KR" sz="1000" spc="-15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lvl="0" fontAlgn="base"/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① 이사회 의결로 주무기관의 장에게 해임건의 요청 </a:t>
            </a:r>
            <a:r>
              <a:rPr lang="en-US" altLang="ko-KR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법령</a:t>
            </a:r>
            <a:r>
              <a:rPr lang="en-US" altLang="ko-KR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‧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정관 위반</a:t>
            </a:r>
            <a:r>
              <a:rPr lang="en-US" altLang="ko-KR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직무태만 등</a:t>
            </a:r>
            <a:r>
              <a:rPr lang="en-US" altLang="ko-KR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</a:p>
          <a:p>
            <a:pPr lvl="0" fontAlgn="base"/>
            <a:endParaRPr lang="en-US" altLang="ko-KR" sz="2000" spc="-15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lvl="0" fontAlgn="base"/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② 주무기관의 장이 </a:t>
            </a:r>
            <a:r>
              <a:rPr lang="ko-KR" altLang="en-US" sz="2000" spc="-15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공운위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의결 거쳐 해임 또는 임명권자에게 해임건의 요청</a:t>
            </a:r>
            <a:endParaRPr lang="en-US" altLang="ko-KR" sz="2000" spc="-15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lvl="0" fontAlgn="base"/>
            <a:r>
              <a:rPr lang="en-US" altLang="ko-KR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                                                                                  (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직무 </a:t>
            </a:r>
            <a:r>
              <a:rPr lang="ko-KR" altLang="en-US" sz="2000" spc="-15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미이행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및 직무태만 등</a:t>
            </a:r>
            <a:r>
              <a:rPr lang="en-US" altLang="ko-KR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</a:p>
          <a:p>
            <a:pPr lvl="0" fontAlgn="base"/>
            <a:endParaRPr lang="en-US" altLang="ko-KR" sz="2000" spc="-15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lvl="0" fontAlgn="base"/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③ </a:t>
            </a:r>
            <a:r>
              <a:rPr lang="ko-KR" altLang="en-US" sz="2000" spc="-15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기재부장관이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2000" spc="-15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공운위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의결을 거쳐 임명권자에게 해임건의 요구</a:t>
            </a:r>
            <a:r>
              <a:rPr lang="en-US" altLang="ko-KR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경영실적 부진</a:t>
            </a:r>
            <a:r>
              <a:rPr lang="en-US" altLang="ko-KR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2000" spc="-15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</a:p>
        </p:txBody>
      </p:sp>
      <p:cxnSp>
        <p:nvCxnSpPr>
          <p:cNvPr id="23" name="직선 연결선 22"/>
          <p:cNvCxnSpPr/>
          <p:nvPr/>
        </p:nvCxnSpPr>
        <p:spPr>
          <a:xfrm flipH="1">
            <a:off x="598294" y="4221088"/>
            <a:ext cx="782562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-2008" y="6755073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104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2018~2060 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수정 장기재정전망</a:t>
            </a:r>
            <a:r>
              <a:rPr lang="en-US" altLang="ko-KR" sz="2000" dirty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000" dirty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국회예산정책처</a:t>
            </a:r>
            <a:r>
              <a:rPr lang="en-US" altLang="ko-KR" sz="2000" dirty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21" name="차트 20">
            <a:extLst>
              <a:ext uri="{FF2B5EF4-FFF2-40B4-BE49-F238E27FC236}">
                <a16:creationId xmlns="" xmlns:a16="http://schemas.microsoft.com/office/drawing/2014/main" id="{F1F23B5E-40D6-4850-A36C-EC98098999C4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67545" y="1612532"/>
          <a:ext cx="5501730" cy="4840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2" name="그룹 21">
            <a:extLst>
              <a:ext uri="{FF2B5EF4-FFF2-40B4-BE49-F238E27FC236}">
                <a16:creationId xmlns="" xmlns:a16="http://schemas.microsoft.com/office/drawing/2014/main" id="{A5EC4CD7-1AA0-4492-B32E-9F5AE66A0C5C}"/>
              </a:ext>
            </a:extLst>
          </p:cNvPr>
          <p:cNvGrpSpPr/>
          <p:nvPr/>
        </p:nvGrpSpPr>
        <p:grpSpPr>
          <a:xfrm>
            <a:off x="5811065" y="1785320"/>
            <a:ext cx="2577359" cy="475283"/>
            <a:chOff x="8025414" y="2250892"/>
            <a:chExt cx="3436478" cy="633711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="" xmlns:a16="http://schemas.microsoft.com/office/drawing/2014/main" id="{003FE04A-D155-4F31-A3B4-A276E52945E7}"/>
                </a:ext>
              </a:extLst>
            </p:cNvPr>
            <p:cNvSpPr/>
            <p:nvPr/>
          </p:nvSpPr>
          <p:spPr>
            <a:xfrm>
              <a:off x="8025414" y="2268469"/>
              <a:ext cx="1287262" cy="590141"/>
            </a:xfrm>
            <a:prstGeom prst="roundRect">
              <a:avLst/>
            </a:prstGeom>
            <a:solidFill>
              <a:schemeClr val="bg1"/>
            </a:solidFill>
            <a:ln w="381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dirty="0">
                  <a:solidFill>
                    <a:srgbClr val="C00000"/>
                  </a:solidFill>
                </a:rPr>
                <a:t>194%</a:t>
              </a:r>
              <a:endParaRPr lang="ko-KR" altLang="en-US" sz="2100" b="1" dirty="0">
                <a:solidFill>
                  <a:srgbClr val="C00000"/>
                </a:solidFill>
              </a:endParaRPr>
            </a:p>
          </p:txBody>
        </p:sp>
        <p:grpSp>
          <p:nvGrpSpPr>
            <p:cNvPr id="24" name="그룹 23">
              <a:extLst>
                <a:ext uri="{FF2B5EF4-FFF2-40B4-BE49-F238E27FC236}">
                  <a16:creationId xmlns="" xmlns:a16="http://schemas.microsoft.com/office/drawing/2014/main" id="{E2864849-1616-41B3-BA09-83FEE23E9E10}"/>
                </a:ext>
              </a:extLst>
            </p:cNvPr>
            <p:cNvGrpSpPr/>
            <p:nvPr/>
          </p:nvGrpSpPr>
          <p:grpSpPr>
            <a:xfrm>
              <a:off x="9426802" y="2250892"/>
              <a:ext cx="2035090" cy="633711"/>
              <a:chOff x="8740093" y="3429000"/>
              <a:chExt cx="3277737" cy="335478"/>
            </a:xfrm>
            <a:solidFill>
              <a:srgbClr val="C00000"/>
            </a:solidFill>
          </p:grpSpPr>
          <p:sp>
            <p:nvSpPr>
              <p:cNvPr id="25" name="사각형: 둥근 모서리 24">
                <a:extLst>
                  <a:ext uri="{FF2B5EF4-FFF2-40B4-BE49-F238E27FC236}">
                    <a16:creationId xmlns="" xmlns:a16="http://schemas.microsoft.com/office/drawing/2014/main" id="{20B6A889-35AB-4F6D-A8FE-4444A65006F7}"/>
                  </a:ext>
                </a:extLst>
              </p:cNvPr>
              <p:cNvSpPr/>
              <p:nvPr/>
            </p:nvSpPr>
            <p:spPr>
              <a:xfrm>
                <a:off x="9104732" y="3429000"/>
                <a:ext cx="2913098" cy="335478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spc="-113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문재인 정부</a:t>
                </a:r>
                <a:endParaRPr lang="en-US" altLang="ko-KR" sz="1500" spc="-113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 algn="ctr"/>
                <a:r>
                  <a:rPr lang="ko-KR" altLang="en-US" sz="1500" spc="-113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주요사업 추가</a:t>
                </a:r>
              </a:p>
            </p:txBody>
          </p:sp>
          <p:sp>
            <p:nvSpPr>
              <p:cNvPr id="27" name="화살표: 왼쪽 26">
                <a:extLst>
                  <a:ext uri="{FF2B5EF4-FFF2-40B4-BE49-F238E27FC236}">
                    <a16:creationId xmlns="" xmlns:a16="http://schemas.microsoft.com/office/drawing/2014/main" id="{FAC1747C-45F9-49B2-B1D0-B16E619839AD}"/>
                  </a:ext>
                </a:extLst>
              </p:cNvPr>
              <p:cNvSpPr/>
              <p:nvPr/>
            </p:nvSpPr>
            <p:spPr>
              <a:xfrm>
                <a:off x="8740093" y="3519790"/>
                <a:ext cx="364639" cy="157075"/>
              </a:xfrm>
              <a:prstGeom prst="lef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/>
              </a:p>
            </p:txBody>
          </p:sp>
        </p:grpSp>
      </p:grpSp>
      <p:grpSp>
        <p:nvGrpSpPr>
          <p:cNvPr id="28" name="그룹 27">
            <a:extLst>
              <a:ext uri="{FF2B5EF4-FFF2-40B4-BE49-F238E27FC236}">
                <a16:creationId xmlns="" xmlns:a16="http://schemas.microsoft.com/office/drawing/2014/main" id="{0ECCAEB0-6172-47C2-818E-AFA756DAD501}"/>
              </a:ext>
            </a:extLst>
          </p:cNvPr>
          <p:cNvGrpSpPr/>
          <p:nvPr/>
        </p:nvGrpSpPr>
        <p:grpSpPr>
          <a:xfrm>
            <a:off x="5805171" y="2571280"/>
            <a:ext cx="2577359" cy="475283"/>
            <a:chOff x="8017555" y="3242276"/>
            <a:chExt cx="3436478" cy="633711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="" xmlns:a16="http://schemas.microsoft.com/office/drawing/2014/main" id="{92E54557-F59C-4608-AAE2-83FA3A7E61D3}"/>
                </a:ext>
              </a:extLst>
            </p:cNvPr>
            <p:cNvSpPr/>
            <p:nvPr/>
          </p:nvSpPr>
          <p:spPr>
            <a:xfrm>
              <a:off x="8017555" y="3259853"/>
              <a:ext cx="1287262" cy="590141"/>
            </a:xfrm>
            <a:prstGeom prst="roundRect">
              <a:avLst/>
            </a:prstGeom>
            <a:solidFill>
              <a:schemeClr val="bg1"/>
            </a:soli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dirty="0">
                  <a:solidFill>
                    <a:srgbClr val="00B0F0"/>
                  </a:solidFill>
                </a:rPr>
                <a:t>152%</a:t>
              </a:r>
              <a:endParaRPr lang="ko-KR" altLang="en-US" sz="2100" b="1" dirty="0">
                <a:solidFill>
                  <a:srgbClr val="00B0F0"/>
                </a:solidFill>
              </a:endParaRPr>
            </a:p>
          </p:txBody>
        </p:sp>
        <p:grpSp>
          <p:nvGrpSpPr>
            <p:cNvPr id="30" name="그룹 29">
              <a:extLst>
                <a:ext uri="{FF2B5EF4-FFF2-40B4-BE49-F238E27FC236}">
                  <a16:creationId xmlns="" xmlns:a16="http://schemas.microsoft.com/office/drawing/2014/main" id="{B8201A8E-E7E2-4330-A70C-BDBE053E181A}"/>
                </a:ext>
              </a:extLst>
            </p:cNvPr>
            <p:cNvGrpSpPr/>
            <p:nvPr/>
          </p:nvGrpSpPr>
          <p:grpSpPr>
            <a:xfrm>
              <a:off x="9418943" y="3242276"/>
              <a:ext cx="2035090" cy="633711"/>
              <a:chOff x="8740093" y="3429000"/>
              <a:chExt cx="3277737" cy="335478"/>
            </a:xfrm>
            <a:solidFill>
              <a:srgbClr val="00B0F0"/>
            </a:solidFill>
          </p:grpSpPr>
          <p:sp>
            <p:nvSpPr>
              <p:cNvPr id="31" name="사각형: 둥근 모서리 30">
                <a:extLst>
                  <a:ext uri="{FF2B5EF4-FFF2-40B4-BE49-F238E27FC236}">
                    <a16:creationId xmlns="" xmlns:a16="http://schemas.microsoft.com/office/drawing/2014/main" id="{F2488FF1-F822-4B4A-8487-E03392D9352E}"/>
                  </a:ext>
                </a:extLst>
              </p:cNvPr>
              <p:cNvSpPr/>
              <p:nvPr/>
            </p:nvSpPr>
            <p:spPr>
              <a:xfrm>
                <a:off x="9104732" y="3429000"/>
                <a:ext cx="2913098" cy="335478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spc="-113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기존제도 </a:t>
                </a:r>
                <a:r>
                  <a:rPr lang="ko-KR" altLang="en-US" sz="1500" spc="-113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유지</a:t>
                </a:r>
              </a:p>
            </p:txBody>
          </p:sp>
          <p:sp>
            <p:nvSpPr>
              <p:cNvPr id="32" name="화살표: 왼쪽 31">
                <a:extLst>
                  <a:ext uri="{FF2B5EF4-FFF2-40B4-BE49-F238E27FC236}">
                    <a16:creationId xmlns="" xmlns:a16="http://schemas.microsoft.com/office/drawing/2014/main" id="{6D50F59D-F227-4CF4-88A0-04300746EF7C}"/>
                  </a:ext>
                </a:extLst>
              </p:cNvPr>
              <p:cNvSpPr/>
              <p:nvPr/>
            </p:nvSpPr>
            <p:spPr>
              <a:xfrm>
                <a:off x="8740093" y="3519790"/>
                <a:ext cx="364639" cy="157075"/>
              </a:xfrm>
              <a:prstGeom prst="lef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/>
              </a:p>
            </p:txBody>
          </p:sp>
        </p:grpSp>
      </p:grpSp>
      <p:sp>
        <p:nvSpPr>
          <p:cNvPr id="33" name="직사각형 32">
            <a:extLst>
              <a:ext uri="{FF2B5EF4-FFF2-40B4-BE49-F238E27FC236}">
                <a16:creationId xmlns="" xmlns:a16="http://schemas.microsoft.com/office/drawing/2014/main" id="{F5AA1E33-EDAE-4407-BB78-E3CF730C3170}"/>
              </a:ext>
            </a:extLst>
          </p:cNvPr>
          <p:cNvSpPr/>
          <p:nvPr/>
        </p:nvSpPr>
        <p:spPr>
          <a:xfrm>
            <a:off x="1336246" y="2721214"/>
            <a:ext cx="2700779" cy="33797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GDP </a:t>
            </a:r>
            <a:r>
              <a:rPr lang="ko-KR" altLang="en-US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대비 국가채무비율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="" xmlns:a16="http://schemas.microsoft.com/office/drawing/2014/main" id="{772D89AB-0F6A-4F56-B930-635BD42B7BFD}"/>
              </a:ext>
            </a:extLst>
          </p:cNvPr>
          <p:cNvSpPr/>
          <p:nvPr/>
        </p:nvSpPr>
        <p:spPr>
          <a:xfrm>
            <a:off x="1110005" y="4869160"/>
            <a:ext cx="1072857" cy="278628"/>
          </a:xfrm>
          <a:prstGeom prst="roundRect">
            <a:avLst/>
          </a:prstGeom>
          <a:solidFill>
            <a:schemeClr val="bg1"/>
          </a:solidFill>
          <a:ln w="381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100" b="1" dirty="0">
                <a:solidFill>
                  <a:schemeClr val="tx1"/>
                </a:solidFill>
              </a:rPr>
              <a:t>39.5%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="" xmlns:a16="http://schemas.microsoft.com/office/drawing/2014/main" id="{2D7075E3-12C8-4EF3-8F32-4ED7CC500072}"/>
              </a:ext>
            </a:extLst>
          </p:cNvPr>
          <p:cNvGrpSpPr/>
          <p:nvPr/>
        </p:nvGrpSpPr>
        <p:grpSpPr>
          <a:xfrm>
            <a:off x="5253314" y="2254815"/>
            <a:ext cx="1082750" cy="1750249"/>
            <a:chOff x="6970661" y="2612932"/>
            <a:chExt cx="1443667" cy="2333665"/>
          </a:xfrm>
        </p:grpSpPr>
        <p:sp>
          <p:nvSpPr>
            <p:cNvPr id="37" name="사각형: 둥근 모서리 36">
              <a:extLst>
                <a:ext uri="{FF2B5EF4-FFF2-40B4-BE49-F238E27FC236}">
                  <a16:creationId xmlns="" xmlns:a16="http://schemas.microsoft.com/office/drawing/2014/main" id="{45D70677-DE51-4542-8F1D-8A6D6E379D01}"/>
                </a:ext>
              </a:extLst>
            </p:cNvPr>
            <p:cNvSpPr/>
            <p:nvPr/>
          </p:nvSpPr>
          <p:spPr>
            <a:xfrm>
              <a:off x="6970661" y="4575093"/>
              <a:ext cx="1244898" cy="371504"/>
            </a:xfrm>
            <a:prstGeom prst="roundRect">
              <a:avLst/>
            </a:prstGeom>
            <a:solidFill>
              <a:srgbClr val="92D050"/>
            </a:solidFill>
            <a:ln w="381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dirty="0">
                  <a:solidFill>
                    <a:schemeClr val="bg1"/>
                  </a:solidFill>
                </a:rPr>
                <a:t>42%p</a:t>
              </a:r>
              <a:endParaRPr lang="ko-KR" altLang="en-US" sz="2100" b="1" dirty="0">
                <a:solidFill>
                  <a:schemeClr val="bg1"/>
                </a:solidFill>
              </a:endParaRPr>
            </a:p>
          </p:txBody>
        </p:sp>
        <p:sp>
          <p:nvSpPr>
            <p:cNvPr id="38" name="화살표: 위쪽/아래쪽 37">
              <a:extLst>
                <a:ext uri="{FF2B5EF4-FFF2-40B4-BE49-F238E27FC236}">
                  <a16:creationId xmlns="" xmlns:a16="http://schemas.microsoft.com/office/drawing/2014/main" id="{CB8314D4-9287-4D4E-A527-30FE0563BDDC}"/>
                </a:ext>
              </a:extLst>
            </p:cNvPr>
            <p:cNvSpPr/>
            <p:nvPr/>
          </p:nvSpPr>
          <p:spPr>
            <a:xfrm>
              <a:off x="8289646" y="2612932"/>
              <a:ext cx="124682" cy="439530"/>
            </a:xfrm>
            <a:prstGeom prst="upDownArrow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cxnSp>
          <p:nvCxnSpPr>
            <p:cNvPr id="39" name="연결선: 꺾임 38">
              <a:extLst>
                <a:ext uri="{FF2B5EF4-FFF2-40B4-BE49-F238E27FC236}">
                  <a16:creationId xmlns="" xmlns:a16="http://schemas.microsoft.com/office/drawing/2014/main" id="{249C598C-D1D1-47C2-B92E-A55BD1F7DE0C}"/>
                </a:ext>
              </a:extLst>
            </p:cNvPr>
            <p:cNvCxnSpPr>
              <a:cxnSpLocks/>
              <a:stCxn id="38" idx="2"/>
            </p:cNvCxnSpPr>
            <p:nvPr/>
          </p:nvCxnSpPr>
          <p:spPr>
            <a:xfrm rot="10800000" flipV="1">
              <a:off x="7592345" y="2832696"/>
              <a:ext cx="728472" cy="1697877"/>
            </a:xfrm>
            <a:prstGeom prst="bentConnector2">
              <a:avLst/>
            </a:prstGeom>
            <a:ln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DE896CAC-6049-4446-A522-A2FCEE68573C}"/>
              </a:ext>
            </a:extLst>
          </p:cNvPr>
          <p:cNvSpPr/>
          <p:nvPr/>
        </p:nvSpPr>
        <p:spPr>
          <a:xfrm>
            <a:off x="6336064" y="4005064"/>
            <a:ext cx="2556416" cy="18730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r>
              <a:rPr lang="ko-KR" altLang="en-US" spc="-150" dirty="0">
                <a:solidFill>
                  <a:srgbClr val="FF0000"/>
                </a:solidFill>
              </a:rPr>
              <a:t>①</a:t>
            </a:r>
            <a:r>
              <a:rPr lang="ko-KR" altLang="en-US" b="1" spc="-150" dirty="0">
                <a:solidFill>
                  <a:srgbClr val="FF0000"/>
                </a:solidFill>
              </a:rPr>
              <a:t>공무원 증원</a:t>
            </a:r>
            <a:r>
              <a:rPr lang="en-US" altLang="ko-KR" spc="-150" dirty="0">
                <a:solidFill>
                  <a:srgbClr val="FF0000"/>
                </a:solidFill>
              </a:rPr>
              <a:t>(17.4</a:t>
            </a:r>
            <a:r>
              <a:rPr lang="ko-KR" altLang="en-US" spc="-150" dirty="0">
                <a:solidFill>
                  <a:srgbClr val="FF0000"/>
                </a:solidFill>
              </a:rPr>
              <a:t>만명</a:t>
            </a:r>
            <a:r>
              <a:rPr lang="en-US" altLang="ko-KR" spc="-150" dirty="0">
                <a:solidFill>
                  <a:srgbClr val="FF0000"/>
                </a:solidFill>
              </a:rPr>
              <a:t>)</a:t>
            </a:r>
          </a:p>
          <a:p>
            <a:endParaRPr lang="en-US" altLang="ko-KR" sz="1000" spc="-150" dirty="0">
              <a:solidFill>
                <a:srgbClr val="FF0000"/>
              </a:solidFill>
            </a:endParaRPr>
          </a:p>
          <a:p>
            <a:r>
              <a:rPr lang="ko-KR" altLang="en-US" spc="-150" dirty="0">
                <a:solidFill>
                  <a:srgbClr val="FF0000"/>
                </a:solidFill>
              </a:rPr>
              <a:t>②</a:t>
            </a:r>
            <a:r>
              <a:rPr lang="ko-KR" altLang="en-US" b="1" spc="-150" dirty="0">
                <a:solidFill>
                  <a:srgbClr val="FF0000"/>
                </a:solidFill>
              </a:rPr>
              <a:t>아동수당 도입</a:t>
            </a:r>
            <a:endParaRPr lang="en-US" altLang="ko-KR" b="1" spc="-150" dirty="0">
              <a:solidFill>
                <a:srgbClr val="FF0000"/>
              </a:solidFill>
            </a:endParaRPr>
          </a:p>
          <a:p>
            <a:endParaRPr lang="en-US" altLang="ko-KR" sz="1000" spc="-150" dirty="0">
              <a:solidFill>
                <a:srgbClr val="FF0000"/>
              </a:solidFill>
            </a:endParaRPr>
          </a:p>
          <a:p>
            <a:r>
              <a:rPr lang="ko-KR" altLang="en-US" spc="-150" dirty="0">
                <a:solidFill>
                  <a:srgbClr val="FF0000"/>
                </a:solidFill>
              </a:rPr>
              <a:t>③</a:t>
            </a:r>
            <a:r>
              <a:rPr lang="ko-KR" altLang="en-US" b="1" spc="-150" dirty="0">
                <a:solidFill>
                  <a:srgbClr val="FF0000"/>
                </a:solidFill>
              </a:rPr>
              <a:t>기초연금 인상</a:t>
            </a:r>
            <a:endParaRPr lang="en-US" altLang="ko-KR" b="1" spc="-150" dirty="0">
              <a:solidFill>
                <a:srgbClr val="FF0000"/>
              </a:solidFill>
            </a:endParaRPr>
          </a:p>
          <a:p>
            <a:endParaRPr lang="en-US" altLang="ko-KR" sz="1000" spc="-150" dirty="0">
              <a:solidFill>
                <a:srgbClr val="FF0000"/>
              </a:solidFill>
            </a:endParaRPr>
          </a:p>
          <a:p>
            <a:r>
              <a:rPr lang="ko-KR" altLang="en-US" spc="-150" dirty="0">
                <a:solidFill>
                  <a:srgbClr val="FF0000"/>
                </a:solidFill>
              </a:rPr>
              <a:t>④</a:t>
            </a:r>
            <a:r>
              <a:rPr lang="ko-KR" altLang="en-US" b="1" spc="-150" dirty="0">
                <a:solidFill>
                  <a:srgbClr val="FF0000"/>
                </a:solidFill>
              </a:rPr>
              <a:t>최저임금 인상분 지원</a:t>
            </a:r>
          </a:p>
        </p:txBody>
      </p:sp>
      <p:cxnSp>
        <p:nvCxnSpPr>
          <p:cNvPr id="9" name="연결선: 꺾임 8">
            <a:extLst>
              <a:ext uri="{FF2B5EF4-FFF2-40B4-BE49-F238E27FC236}">
                <a16:creationId xmlns="" xmlns:a16="http://schemas.microsoft.com/office/drawing/2014/main" id="{7D54DB72-E5D6-466D-A56F-BDA778025A4E}"/>
              </a:ext>
            </a:extLst>
          </p:cNvPr>
          <p:cNvCxnSpPr>
            <a:cxnSpLocks/>
            <a:stCxn id="25" idx="3"/>
          </p:cNvCxnSpPr>
          <p:nvPr/>
        </p:nvCxnSpPr>
        <p:spPr>
          <a:xfrm>
            <a:off x="8388424" y="2022962"/>
            <a:ext cx="216024" cy="1982102"/>
          </a:xfrm>
          <a:prstGeom prst="bentConnector2">
            <a:avLst/>
          </a:prstGeom>
          <a:ln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253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주요사업 시행에 따른 생산가능인구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인당 조세부담액</a:t>
            </a:r>
            <a:endParaRPr lang="en-US" altLang="ko-KR" sz="2000" spc="-300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40" name="표 39">
            <a:extLst>
              <a:ext uri="{FF2B5EF4-FFF2-40B4-BE49-F238E27FC236}">
                <a16:creationId xmlns="" xmlns:a16="http://schemas.microsoft.com/office/drawing/2014/main" id="{FC547428-D727-4B80-9E3A-7ADD43DECFD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7328" y="2348135"/>
          <a:ext cx="8109408" cy="3314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0093">
                  <a:extLst>
                    <a:ext uri="{9D8B030D-6E8A-4147-A177-3AD203B41FA5}">
                      <a16:colId xmlns="" xmlns:a16="http://schemas.microsoft.com/office/drawing/2014/main" val="1211387126"/>
                    </a:ext>
                  </a:extLst>
                </a:gridCol>
                <a:gridCol w="3191000">
                  <a:extLst>
                    <a:ext uri="{9D8B030D-6E8A-4147-A177-3AD203B41FA5}">
                      <a16:colId xmlns="" xmlns:a16="http://schemas.microsoft.com/office/drawing/2014/main" val="3034953601"/>
                    </a:ext>
                  </a:extLst>
                </a:gridCol>
                <a:gridCol w="3168315">
                  <a:extLst>
                    <a:ext uri="{9D8B030D-6E8A-4147-A177-3AD203B41FA5}">
                      <a16:colId xmlns="" xmlns:a16="http://schemas.microsoft.com/office/drawing/2014/main" val="812278548"/>
                    </a:ext>
                  </a:extLst>
                </a:gridCol>
              </a:tblGrid>
              <a:tr h="6172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구  분</a:t>
                      </a: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HY견고딕" panose="02030600000101010101" pitchFamily="18" charset="-127"/>
                        </a:rPr>
                        <a:t>2016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2060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년</a:t>
                      </a:r>
                      <a:endParaRPr lang="en-US" altLang="ko-KR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현재가치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환산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46160491"/>
                  </a:ext>
                </a:extLst>
              </a:tr>
              <a:tr h="13487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기존 제도</a:t>
                      </a:r>
                      <a:endParaRPr lang="en-US" altLang="ko-KR" sz="2100" dirty="0">
                        <a:latin typeface="+mj-lt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100" dirty="0" err="1">
                          <a:latin typeface="+mj-lt"/>
                          <a:ea typeface="HY견고딕" panose="02030600000101010101" pitchFamily="18" charset="-127"/>
                        </a:rPr>
                        <a:t>유지시</a:t>
                      </a:r>
                      <a:endParaRPr lang="ko-KR" altLang="en-US" sz="21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/>
                    </a:p>
                    <a:p>
                      <a:pPr algn="ctr" latinLnBrk="1"/>
                      <a:r>
                        <a:rPr lang="en-US" altLang="ko-KR" sz="3000" b="1" dirty="0"/>
                        <a:t>796</a:t>
                      </a:r>
                      <a:r>
                        <a:rPr lang="ko-KR" altLang="en-US" sz="3000" b="1" dirty="0"/>
                        <a:t>만원</a:t>
                      </a:r>
                      <a:endParaRPr lang="en-US" altLang="ko-KR" sz="3000" b="1" dirty="0"/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3000" b="1" dirty="0">
                          <a:solidFill>
                            <a:schemeClr val="tx1"/>
                          </a:solidFill>
                        </a:rPr>
                        <a:t>9,698</a:t>
                      </a:r>
                      <a:r>
                        <a:rPr lang="ko-KR" altLang="en-US" sz="3000" b="1" dirty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en-US" altLang="ko-KR" sz="3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90310205"/>
                  </a:ext>
                </a:extLst>
              </a:tr>
              <a:tr h="13487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solidFill>
                            <a:srgbClr val="FF0000"/>
                          </a:solidFill>
                          <a:latin typeface="+mj-lt"/>
                          <a:ea typeface="HY견고딕" panose="02030600000101010101" pitchFamily="18" charset="-127"/>
                        </a:rPr>
                        <a:t>문재인 정부</a:t>
                      </a:r>
                      <a:endParaRPr lang="en-US" altLang="ko-KR" sz="2100" dirty="0">
                        <a:solidFill>
                          <a:srgbClr val="FF0000"/>
                        </a:solidFill>
                        <a:latin typeface="+mj-lt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100" dirty="0">
                          <a:solidFill>
                            <a:srgbClr val="FF0000"/>
                          </a:solidFill>
                          <a:latin typeface="+mj-lt"/>
                          <a:ea typeface="HY견고딕" panose="02030600000101010101" pitchFamily="18" charset="-127"/>
                        </a:rPr>
                        <a:t>주요사업</a:t>
                      </a:r>
                      <a:endParaRPr lang="en-US" altLang="ko-KR" sz="2100" dirty="0">
                        <a:solidFill>
                          <a:srgbClr val="FF0000"/>
                        </a:solidFill>
                        <a:latin typeface="+mj-lt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100" dirty="0" err="1">
                          <a:solidFill>
                            <a:srgbClr val="FF0000"/>
                          </a:solidFill>
                          <a:latin typeface="+mj-lt"/>
                          <a:ea typeface="HY견고딕" panose="02030600000101010101" pitchFamily="18" charset="-127"/>
                        </a:rPr>
                        <a:t>추가시</a:t>
                      </a:r>
                      <a:endParaRPr lang="ko-KR" altLang="en-US" sz="2100" dirty="0">
                        <a:solidFill>
                          <a:srgbClr val="FF0000"/>
                        </a:solidFill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/>
                    </a:p>
                    <a:p>
                      <a:pPr algn="ctr" latinLnBrk="1"/>
                      <a:r>
                        <a:rPr lang="en-US" altLang="ko-KR" sz="3000" b="1" dirty="0"/>
                        <a:t>796</a:t>
                      </a:r>
                      <a:r>
                        <a:rPr lang="ko-KR" altLang="en-US" sz="3000" b="1" dirty="0"/>
                        <a:t>만원</a:t>
                      </a:r>
                      <a:endParaRPr lang="en-US" altLang="ko-KR" sz="3000" b="1" dirty="0"/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3000" b="1" dirty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ko-KR" altLang="en-US" sz="3000" b="1" dirty="0">
                          <a:solidFill>
                            <a:srgbClr val="FF0000"/>
                          </a:solidFill>
                        </a:rPr>
                        <a:t>억 </a:t>
                      </a:r>
                      <a:r>
                        <a:rPr lang="en-US" altLang="ko-KR" sz="3000" b="1" dirty="0">
                          <a:solidFill>
                            <a:srgbClr val="FF0000"/>
                          </a:solidFill>
                        </a:rPr>
                        <a:t>2,873</a:t>
                      </a:r>
                      <a:r>
                        <a:rPr lang="ko-KR" altLang="en-US" sz="3000" b="1" dirty="0">
                          <a:solidFill>
                            <a:srgbClr val="FF0000"/>
                          </a:solidFill>
                        </a:rPr>
                        <a:t>만원</a:t>
                      </a:r>
                      <a:endParaRPr lang="en-US" altLang="ko-KR" sz="3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70509895"/>
                  </a:ext>
                </a:extLst>
              </a:tr>
            </a:tbl>
          </a:graphicData>
        </a:graphic>
      </p:graphicFrame>
      <p:grpSp>
        <p:nvGrpSpPr>
          <p:cNvPr id="41" name="그룹 40">
            <a:extLst>
              <a:ext uri="{FF2B5EF4-FFF2-40B4-BE49-F238E27FC236}">
                <a16:creationId xmlns="" xmlns:a16="http://schemas.microsoft.com/office/drawing/2014/main" id="{339E6D86-E6D0-4BB5-9BDE-3C98F3F05221}"/>
              </a:ext>
            </a:extLst>
          </p:cNvPr>
          <p:cNvGrpSpPr/>
          <p:nvPr/>
        </p:nvGrpSpPr>
        <p:grpSpPr>
          <a:xfrm>
            <a:off x="221065" y="4321600"/>
            <a:ext cx="8734951" cy="1341235"/>
            <a:chOff x="285326" y="4619133"/>
            <a:chExt cx="11646601" cy="1788313"/>
          </a:xfrm>
        </p:grpSpPr>
        <p:sp>
          <p:nvSpPr>
            <p:cNvPr id="42" name="직사각형 41">
              <a:extLst>
                <a:ext uri="{FF2B5EF4-FFF2-40B4-BE49-F238E27FC236}">
                  <a16:creationId xmlns="" xmlns:a16="http://schemas.microsoft.com/office/drawing/2014/main" id="{A88A39D4-C32A-49E3-A0F2-15F405BC9468}"/>
                </a:ext>
              </a:extLst>
            </p:cNvPr>
            <p:cNvSpPr/>
            <p:nvPr/>
          </p:nvSpPr>
          <p:spPr>
            <a:xfrm>
              <a:off x="527901" y="4619134"/>
              <a:ext cx="11161336" cy="1788312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43" name="사각형: 잘린 위쪽 모서리 42">
              <a:extLst>
                <a:ext uri="{FF2B5EF4-FFF2-40B4-BE49-F238E27FC236}">
                  <a16:creationId xmlns="" xmlns:a16="http://schemas.microsoft.com/office/drawing/2014/main" id="{DE406430-8B20-49C5-B41E-199468AC65A7}"/>
                </a:ext>
              </a:extLst>
            </p:cNvPr>
            <p:cNvSpPr/>
            <p:nvPr/>
          </p:nvSpPr>
          <p:spPr>
            <a:xfrm rot="-5400000">
              <a:off x="-463957" y="5368417"/>
              <a:ext cx="1788312" cy="289745"/>
            </a:xfrm>
            <a:prstGeom prst="snip2Same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46" name="사각형: 잘린 위쪽 모서리 45">
              <a:extLst>
                <a:ext uri="{FF2B5EF4-FFF2-40B4-BE49-F238E27FC236}">
                  <a16:creationId xmlns="" xmlns:a16="http://schemas.microsoft.com/office/drawing/2014/main" id="{FABF3287-C2FB-489E-A785-C45DAEDFDB06}"/>
                </a:ext>
              </a:extLst>
            </p:cNvPr>
            <p:cNvSpPr/>
            <p:nvPr/>
          </p:nvSpPr>
          <p:spPr>
            <a:xfrm rot="5400000">
              <a:off x="10892899" y="5368416"/>
              <a:ext cx="1788312" cy="289745"/>
            </a:xfrm>
            <a:prstGeom prst="snip2Same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</p:grpSp>
      <p:pic>
        <p:nvPicPr>
          <p:cNvPr id="47" name="그래픽 46" descr="동전">
            <a:extLst>
              <a:ext uri="{FF2B5EF4-FFF2-40B4-BE49-F238E27FC236}">
                <a16:creationId xmlns="" xmlns:a16="http://schemas.microsoft.com/office/drawing/2014/main" id="{9C72EA5A-2876-4F12-802E-63B5E39B7E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48173" y="3739732"/>
            <a:ext cx="432000" cy="432000"/>
          </a:xfrm>
          <a:prstGeom prst="rect">
            <a:avLst/>
          </a:prstGeom>
        </p:spPr>
      </p:pic>
      <p:pic>
        <p:nvPicPr>
          <p:cNvPr id="48" name="그래픽 47" descr="지폐">
            <a:extLst>
              <a:ext uri="{FF2B5EF4-FFF2-40B4-BE49-F238E27FC236}">
                <a16:creationId xmlns="" xmlns:a16="http://schemas.microsoft.com/office/drawing/2014/main" id="{2A1F0B1D-9F7C-4255-8B90-98E1201AFF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21470" y="5120556"/>
            <a:ext cx="450915" cy="450915"/>
          </a:xfrm>
          <a:prstGeom prst="rect">
            <a:avLst/>
          </a:prstGeom>
        </p:spPr>
      </p:pic>
      <p:grpSp>
        <p:nvGrpSpPr>
          <p:cNvPr id="51" name="그룹 50">
            <a:extLst>
              <a:ext uri="{FF2B5EF4-FFF2-40B4-BE49-F238E27FC236}">
                <a16:creationId xmlns="" xmlns:a16="http://schemas.microsoft.com/office/drawing/2014/main" id="{804360EF-0619-4D3B-8AFE-2CEB58EA2764}"/>
              </a:ext>
            </a:extLst>
          </p:cNvPr>
          <p:cNvGrpSpPr/>
          <p:nvPr/>
        </p:nvGrpSpPr>
        <p:grpSpPr>
          <a:xfrm>
            <a:off x="4625536" y="3746432"/>
            <a:ext cx="1514375" cy="800654"/>
            <a:chOff x="6304708" y="3875123"/>
            <a:chExt cx="2019167" cy="1067539"/>
          </a:xfrm>
        </p:grpSpPr>
        <p:sp>
          <p:nvSpPr>
            <p:cNvPr id="52" name="화살표: 아래로 구부러짐 51">
              <a:extLst>
                <a:ext uri="{FF2B5EF4-FFF2-40B4-BE49-F238E27FC236}">
                  <a16:creationId xmlns="" xmlns:a16="http://schemas.microsoft.com/office/drawing/2014/main" id="{FC6D6700-5391-45D8-8588-8EB6444C1C36}"/>
                </a:ext>
              </a:extLst>
            </p:cNvPr>
            <p:cNvSpPr/>
            <p:nvPr/>
          </p:nvSpPr>
          <p:spPr>
            <a:xfrm>
              <a:off x="6304708" y="4508655"/>
              <a:ext cx="2019167" cy="434007"/>
            </a:xfrm>
            <a:prstGeom prst="curved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schemeClr val="tx1"/>
                </a:solidFill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="" xmlns:a16="http://schemas.microsoft.com/office/drawing/2014/main" id="{FDE16112-11C7-49C6-9DC3-449230E9100E}"/>
                </a:ext>
              </a:extLst>
            </p:cNvPr>
            <p:cNvSpPr/>
            <p:nvPr/>
          </p:nvSpPr>
          <p:spPr>
            <a:xfrm>
              <a:off x="6689036" y="3875123"/>
              <a:ext cx="1226718" cy="605251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16</a:t>
              </a:r>
              <a:r>
                <a:rPr lang="ko-KR" altLang="en-US" sz="2400" b="1" dirty="0"/>
                <a:t>배</a:t>
              </a:r>
            </a:p>
          </p:txBody>
        </p:sp>
      </p:grpSp>
      <p:pic>
        <p:nvPicPr>
          <p:cNvPr id="54" name="그래픽 53" descr="동전">
            <a:extLst>
              <a:ext uri="{FF2B5EF4-FFF2-40B4-BE49-F238E27FC236}">
                <a16:creationId xmlns="" xmlns:a16="http://schemas.microsoft.com/office/drawing/2014/main" id="{C4CCB2A1-C03A-40EF-A3B0-841F0014DB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23559" y="3740908"/>
            <a:ext cx="432000" cy="432000"/>
          </a:xfrm>
          <a:prstGeom prst="rect">
            <a:avLst/>
          </a:prstGeom>
        </p:spPr>
      </p:pic>
      <p:pic>
        <p:nvPicPr>
          <p:cNvPr id="55" name="그래픽 54" descr="지폐">
            <a:extLst>
              <a:ext uri="{FF2B5EF4-FFF2-40B4-BE49-F238E27FC236}">
                <a16:creationId xmlns="" xmlns:a16="http://schemas.microsoft.com/office/drawing/2014/main" id="{3023910C-4604-4397-90C7-D118D25001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58911" y="5121733"/>
            <a:ext cx="450915" cy="450915"/>
          </a:xfrm>
          <a:prstGeom prst="rect">
            <a:avLst/>
          </a:prstGeom>
        </p:spPr>
      </p:pic>
      <p:sp>
        <p:nvSpPr>
          <p:cNvPr id="57" name="사각형: 둥근 모서리 56">
            <a:extLst>
              <a:ext uri="{FF2B5EF4-FFF2-40B4-BE49-F238E27FC236}">
                <a16:creationId xmlns="" xmlns:a16="http://schemas.microsoft.com/office/drawing/2014/main" id="{774D8F41-5653-493D-84F5-58FA7849F67F}"/>
              </a:ext>
            </a:extLst>
          </p:cNvPr>
          <p:cNvSpPr/>
          <p:nvPr/>
        </p:nvSpPr>
        <p:spPr>
          <a:xfrm>
            <a:off x="4983696" y="3212057"/>
            <a:ext cx="764801" cy="28661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/>
              <a:t>12</a:t>
            </a:r>
            <a:r>
              <a:rPr lang="ko-KR" altLang="en-US" sz="1500" b="1" dirty="0"/>
              <a:t>배</a:t>
            </a:r>
          </a:p>
        </p:txBody>
      </p:sp>
      <p:cxnSp>
        <p:nvCxnSpPr>
          <p:cNvPr id="58" name="직선 화살표 연결선 57">
            <a:extLst>
              <a:ext uri="{FF2B5EF4-FFF2-40B4-BE49-F238E27FC236}">
                <a16:creationId xmlns="" xmlns:a16="http://schemas.microsoft.com/office/drawing/2014/main" id="{6818F3C0-5D7E-404C-A18D-8C82617217AF}"/>
              </a:ext>
            </a:extLst>
          </p:cNvPr>
          <p:cNvCxnSpPr>
            <a:cxnSpLocks/>
          </p:cNvCxnSpPr>
          <p:nvPr/>
        </p:nvCxnSpPr>
        <p:spPr>
          <a:xfrm>
            <a:off x="4638052" y="3526729"/>
            <a:ext cx="1499652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5930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주요사업 시행에 따른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50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세 시점의 조세부담액</a:t>
            </a:r>
            <a:endParaRPr lang="en-US" altLang="ko-KR" sz="2000" spc="-300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0" name="표 29">
            <a:extLst>
              <a:ext uri="{FF2B5EF4-FFF2-40B4-BE49-F238E27FC236}">
                <a16:creationId xmlns="" xmlns:a16="http://schemas.microsoft.com/office/drawing/2014/main" id="{D8CBB5EE-FF4D-4D31-B9F4-D5E61253A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3064753"/>
              </p:ext>
            </p:extLst>
          </p:nvPr>
        </p:nvGraphicFramePr>
        <p:xfrm>
          <a:off x="537328" y="1727431"/>
          <a:ext cx="8109408" cy="4509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7023">
                  <a:extLst>
                    <a:ext uri="{9D8B030D-6E8A-4147-A177-3AD203B41FA5}">
                      <a16:colId xmlns="" xmlns:a16="http://schemas.microsoft.com/office/drawing/2014/main" val="1211387126"/>
                    </a:ext>
                  </a:extLst>
                </a:gridCol>
                <a:gridCol w="1117076">
                  <a:extLst>
                    <a:ext uri="{9D8B030D-6E8A-4147-A177-3AD203B41FA5}">
                      <a16:colId xmlns="" xmlns:a16="http://schemas.microsoft.com/office/drawing/2014/main" val="3034953601"/>
                    </a:ext>
                  </a:extLst>
                </a:gridCol>
                <a:gridCol w="4065309">
                  <a:extLst>
                    <a:ext uri="{9D8B030D-6E8A-4147-A177-3AD203B41FA5}">
                      <a16:colId xmlns="" xmlns:a16="http://schemas.microsoft.com/office/drawing/2014/main" val="812278548"/>
                    </a:ext>
                  </a:extLst>
                </a:gridCol>
              </a:tblGrid>
              <a:tr h="8561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구  분</a:t>
                      </a: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세 시점의 조세부담액</a:t>
                      </a:r>
                      <a:endParaRPr lang="en-US" altLang="ko-KR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현재가치</a:t>
                      </a:r>
                      <a:r>
                        <a:rPr lang="en-US" altLang="ko-KR" sz="120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명목가치</a:t>
                      </a:r>
                      <a:r>
                        <a:rPr lang="en-US" altLang="ko-KR" sz="120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ko-KR" altLang="en-US" sz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46160491"/>
                  </a:ext>
                </a:extLst>
              </a:tr>
              <a:tr h="12178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     사회 초년생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(27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살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1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/>
                        <a:t>2040</a:t>
                      </a:r>
                      <a:r>
                        <a:rPr lang="ko-KR" altLang="en-US" sz="1500" b="1" dirty="0"/>
                        <a:t>년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en-US" altLang="ko-KR" sz="1500" b="1" dirty="0"/>
                        <a:t>(23</a:t>
                      </a:r>
                      <a:r>
                        <a:rPr lang="ko-KR" altLang="en-US" sz="1500" b="1" dirty="0"/>
                        <a:t>년 후</a:t>
                      </a:r>
                      <a:r>
                        <a:rPr lang="en-US" altLang="ko-KR" sz="1500" b="1" dirty="0"/>
                        <a:t>)</a:t>
                      </a:r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700" b="1" spc="-300" dirty="0">
                          <a:solidFill>
                            <a:schemeClr val="tx1"/>
                          </a:solidFill>
                        </a:rPr>
                        <a:t>지금 자기 세금의 </a:t>
                      </a:r>
                      <a:r>
                        <a:rPr lang="en-US" altLang="ko-KR" sz="2700" b="1" spc="-300" dirty="0">
                          <a:solidFill>
                            <a:srgbClr val="FF0000"/>
                          </a:solidFill>
                        </a:rPr>
                        <a:t>7</a:t>
                      </a:r>
                      <a:r>
                        <a:rPr lang="ko-KR" altLang="en-US" sz="2700" b="1" spc="-300" dirty="0">
                          <a:solidFill>
                            <a:srgbClr val="FF000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(16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)</a:t>
                      </a:r>
                    </a:p>
                    <a:p>
                      <a:pPr algn="ctr" latinLnBrk="1"/>
                      <a:r>
                        <a:rPr lang="en-US" altLang="ko-KR" sz="2200" b="1" spc="0" dirty="0">
                          <a:solidFill>
                            <a:srgbClr val="FF0000"/>
                          </a:solidFill>
                        </a:rPr>
                        <a:t>5,329</a:t>
                      </a:r>
                      <a:r>
                        <a:rPr lang="ko-KR" altLang="en-US" sz="2200" b="1" spc="0" dirty="0">
                          <a:solidFill>
                            <a:srgbClr val="FF0000"/>
                          </a:solidFill>
                        </a:rPr>
                        <a:t>만원</a:t>
                      </a:r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90310205"/>
                  </a:ext>
                </a:extLst>
              </a:tr>
              <a:tr h="12178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     고교 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학년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(17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살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1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/>
                        <a:t>2050</a:t>
                      </a:r>
                      <a:r>
                        <a:rPr lang="ko-KR" altLang="en-US" sz="1500" b="1" dirty="0"/>
                        <a:t>년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en-US" altLang="ko-KR" sz="1500" b="1" dirty="0"/>
                        <a:t>(33</a:t>
                      </a:r>
                      <a:r>
                        <a:rPr lang="ko-KR" altLang="en-US" sz="1500" b="1" dirty="0"/>
                        <a:t>년 후</a:t>
                      </a:r>
                      <a:r>
                        <a:rPr lang="en-US" altLang="ko-KR" sz="1500" b="1" dirty="0"/>
                        <a:t>)</a:t>
                      </a:r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700" b="1" spc="-300" dirty="0">
                          <a:solidFill>
                            <a:schemeClr val="tx1"/>
                          </a:solidFill>
                        </a:rPr>
                        <a:t>지금 부모 세금의 </a:t>
                      </a:r>
                      <a:r>
                        <a:rPr lang="en-US" altLang="ko-KR" sz="2700" b="1" spc="-300" dirty="0">
                          <a:solidFill>
                            <a:srgbClr val="FF0000"/>
                          </a:solidFill>
                        </a:rPr>
                        <a:t>11</a:t>
                      </a:r>
                      <a:r>
                        <a:rPr lang="ko-KR" altLang="en-US" sz="2700" b="1" spc="-300" dirty="0">
                          <a:solidFill>
                            <a:srgbClr val="FF000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(38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200" b="1" dirty="0">
                          <a:solidFill>
                            <a:srgbClr val="FF0000"/>
                          </a:solidFill>
                        </a:rPr>
                        <a:t>8,825</a:t>
                      </a:r>
                      <a:r>
                        <a:rPr lang="ko-KR" altLang="en-US" sz="2200" b="1" dirty="0">
                          <a:solidFill>
                            <a:srgbClr val="FF0000"/>
                          </a:solidFill>
                        </a:rPr>
                        <a:t>만원</a:t>
                      </a:r>
                      <a:endParaRPr lang="ko-KR" altLang="en-US" sz="22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89144026"/>
                  </a:ext>
                </a:extLst>
              </a:tr>
              <a:tr h="12178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7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살 아이</a:t>
                      </a:r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/>
                        <a:t>2060</a:t>
                      </a:r>
                      <a:r>
                        <a:rPr lang="ko-KR" altLang="en-US" sz="1500" b="1" dirty="0"/>
                        <a:t>년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en-US" altLang="ko-KR" sz="1500" b="1" dirty="0"/>
                        <a:t>(43</a:t>
                      </a:r>
                      <a:r>
                        <a:rPr lang="ko-KR" altLang="en-US" sz="1500" b="1" dirty="0" err="1"/>
                        <a:t>년후</a:t>
                      </a:r>
                      <a:r>
                        <a:rPr lang="en-US" altLang="ko-KR" sz="1500" b="1" dirty="0"/>
                        <a:t>)</a:t>
                      </a:r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700" b="1" spc="-300" dirty="0">
                          <a:solidFill>
                            <a:schemeClr val="tx1"/>
                          </a:solidFill>
                        </a:rPr>
                        <a:t>지금 부모 세금의 </a:t>
                      </a:r>
                      <a:r>
                        <a:rPr lang="en-US" altLang="ko-KR" sz="2700" b="1" spc="-300" dirty="0">
                          <a:solidFill>
                            <a:srgbClr val="FF0000"/>
                          </a:solidFill>
                        </a:rPr>
                        <a:t>16</a:t>
                      </a:r>
                      <a:r>
                        <a:rPr lang="ko-KR" altLang="en-US" sz="2700" b="1" spc="-300" dirty="0">
                          <a:solidFill>
                            <a:srgbClr val="FF000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(79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200" b="1" dirty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ko-KR" altLang="en-US" sz="2200" b="1" dirty="0">
                          <a:solidFill>
                            <a:srgbClr val="FF0000"/>
                          </a:solidFill>
                        </a:rPr>
                        <a:t>억 </a:t>
                      </a:r>
                      <a:r>
                        <a:rPr lang="en-US" altLang="ko-KR" sz="2200" b="1" dirty="0">
                          <a:solidFill>
                            <a:srgbClr val="FF0000"/>
                          </a:solidFill>
                        </a:rPr>
                        <a:t>2,873</a:t>
                      </a:r>
                      <a:r>
                        <a:rPr lang="ko-KR" altLang="en-US" sz="2200" b="1" dirty="0">
                          <a:solidFill>
                            <a:srgbClr val="FF0000"/>
                          </a:solidFill>
                        </a:rPr>
                        <a:t>만원</a:t>
                      </a:r>
                      <a:endParaRPr lang="ko-KR" altLang="en-US" sz="22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79815660"/>
                  </a:ext>
                </a:extLst>
              </a:tr>
            </a:tbl>
          </a:graphicData>
        </a:graphic>
      </p:graphicFrame>
      <p:pic>
        <p:nvPicPr>
          <p:cNvPr id="31" name="그래픽 30" descr="남자">
            <a:extLst>
              <a:ext uri="{FF2B5EF4-FFF2-40B4-BE49-F238E27FC236}">
                <a16:creationId xmlns="" xmlns:a16="http://schemas.microsoft.com/office/drawing/2014/main" id="{D3561ACA-8385-4861-AAFD-75C0C014F1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5360" y="2852936"/>
            <a:ext cx="685800" cy="685800"/>
          </a:xfrm>
          <a:prstGeom prst="rect">
            <a:avLst/>
          </a:prstGeom>
        </p:spPr>
      </p:pic>
      <p:pic>
        <p:nvPicPr>
          <p:cNvPr id="32" name="그래픽 31" descr="걷기">
            <a:extLst>
              <a:ext uri="{FF2B5EF4-FFF2-40B4-BE49-F238E27FC236}">
                <a16:creationId xmlns="" xmlns:a16="http://schemas.microsoft.com/office/drawing/2014/main" id="{8490D450-7A98-4094-85C4-F258DDBB74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1466" y="4057816"/>
            <a:ext cx="685800" cy="685800"/>
          </a:xfrm>
          <a:prstGeom prst="rect">
            <a:avLst/>
          </a:prstGeom>
        </p:spPr>
      </p:pic>
      <p:pic>
        <p:nvPicPr>
          <p:cNvPr id="19" name="그래픽 18" descr="부모와 아이">
            <a:extLst>
              <a:ext uri="{FF2B5EF4-FFF2-40B4-BE49-F238E27FC236}">
                <a16:creationId xmlns="" xmlns:a16="http://schemas.microsoft.com/office/drawing/2014/main" id="{B99DE403-6158-4596-8EB0-2D1EA051372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56788" y="526536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05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중장기 재정전망 전제 비교</a:t>
            </a:r>
            <a:endParaRPr lang="en-US" altLang="ko-KR" sz="2000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="" xmlns:a16="http://schemas.microsoft.com/office/drawing/2014/main" id="{4503DEFB-F28E-4913-B225-DF08E1264B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930962"/>
              </p:ext>
            </p:extLst>
          </p:nvPr>
        </p:nvGraphicFramePr>
        <p:xfrm>
          <a:off x="323528" y="1668872"/>
          <a:ext cx="8496942" cy="4745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>
                  <a:extLst>
                    <a:ext uri="{9D8B030D-6E8A-4147-A177-3AD203B41FA5}">
                      <a16:colId xmlns="" xmlns:a16="http://schemas.microsoft.com/office/drawing/2014/main" val="267361422"/>
                    </a:ext>
                  </a:extLst>
                </a:gridCol>
                <a:gridCol w="3132347">
                  <a:extLst>
                    <a:ext uri="{9D8B030D-6E8A-4147-A177-3AD203B41FA5}">
                      <a16:colId xmlns="" xmlns:a16="http://schemas.microsoft.com/office/drawing/2014/main" val="3285842685"/>
                    </a:ext>
                  </a:extLst>
                </a:gridCol>
                <a:gridCol w="3204355">
                  <a:extLst>
                    <a:ext uri="{9D8B030D-6E8A-4147-A177-3AD203B41FA5}">
                      <a16:colId xmlns="" xmlns:a16="http://schemas.microsoft.com/office/drawing/2014/main" val="3750431709"/>
                    </a:ext>
                  </a:extLst>
                </a:gridCol>
              </a:tblGrid>
              <a:tr h="896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전 제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국회예산정책처</a:t>
                      </a:r>
                      <a:endParaRPr lang="en-US" altLang="ko-KR" sz="2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(2016.8)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기획재정부</a:t>
                      </a:r>
                      <a:endParaRPr lang="en-US" altLang="ko-KR" sz="2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(2015.12)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9728021"/>
                  </a:ext>
                </a:extLst>
              </a:tr>
              <a:tr h="792669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실질성장률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spc="-150" dirty="0">
                          <a:solidFill>
                            <a:srgbClr val="C00000"/>
                          </a:solidFill>
                        </a:rPr>
                        <a:t>2016~2060 : </a:t>
                      </a:r>
                      <a:r>
                        <a:rPr lang="en-US" altLang="ko-KR" sz="2400" b="1" spc="-150" dirty="0">
                          <a:solidFill>
                            <a:srgbClr val="C00000"/>
                          </a:solidFill>
                        </a:rPr>
                        <a:t>2.0%</a:t>
                      </a:r>
                      <a:endParaRPr lang="ko-KR" altLang="en-US" sz="2400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spc="-150" dirty="0">
                          <a:solidFill>
                            <a:srgbClr val="C00000"/>
                          </a:solidFill>
                        </a:rPr>
                        <a:t>2016~2060 : </a:t>
                      </a:r>
                      <a:r>
                        <a:rPr lang="en-US" altLang="ko-KR" sz="2400" b="1" spc="-150" dirty="0">
                          <a:solidFill>
                            <a:srgbClr val="C00000"/>
                          </a:solidFill>
                        </a:rPr>
                        <a:t>1.9%</a:t>
                      </a:r>
                      <a:endParaRPr lang="ko-KR" altLang="en-US" sz="2400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64656876"/>
                  </a:ext>
                </a:extLst>
              </a:tr>
              <a:tr h="48237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400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spc="-150" dirty="0" smtClean="0">
                          <a:solidFill>
                            <a:srgbClr val="C00000"/>
                          </a:solidFill>
                        </a:rPr>
                        <a:t>2016~2020 : </a:t>
                      </a:r>
                      <a:r>
                        <a:rPr lang="en-US" altLang="ko-KR" sz="2400" b="1" spc="-150" dirty="0" smtClean="0">
                          <a:solidFill>
                            <a:srgbClr val="C00000"/>
                          </a:solidFill>
                        </a:rPr>
                        <a:t>3.1%</a:t>
                      </a:r>
                      <a:endParaRPr lang="ko-KR" altLang="en-US" sz="2400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spc="-150" dirty="0" smtClean="0">
                          <a:solidFill>
                            <a:srgbClr val="C00000"/>
                          </a:solidFill>
                        </a:rPr>
                        <a:t>2016~2020 : </a:t>
                      </a:r>
                      <a:r>
                        <a:rPr lang="en-US" altLang="ko-KR" sz="2400" b="1" spc="-150" dirty="0" smtClean="0">
                          <a:solidFill>
                            <a:srgbClr val="C00000"/>
                          </a:solidFill>
                        </a:rPr>
                        <a:t>3.6%</a:t>
                      </a:r>
                      <a:endParaRPr lang="ko-KR" altLang="en-US" sz="2400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12259308"/>
                  </a:ext>
                </a:extLst>
              </a:tr>
              <a:tr h="9647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0" spc="-150" smtClean="0">
                          <a:solidFill>
                            <a:schemeClr val="tx1"/>
                          </a:solidFill>
                        </a:rPr>
                        <a:t>       (</a:t>
                      </a:r>
                      <a:r>
                        <a:rPr lang="ko-KR" altLang="en-US" sz="2000" b="0" spc="-150" dirty="0" smtClean="0">
                          <a:solidFill>
                            <a:schemeClr val="tx1"/>
                          </a:solidFill>
                        </a:rPr>
                        <a:t>실적</a:t>
                      </a:r>
                      <a:r>
                        <a:rPr lang="en-US" altLang="ko-KR" sz="2000" b="0" spc="-15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            2016 : </a:t>
                      </a:r>
                      <a:r>
                        <a:rPr lang="en-US" altLang="ko-KR" sz="2400" b="1" spc="-150" dirty="0" smtClean="0">
                          <a:solidFill>
                            <a:srgbClr val="0070C0"/>
                          </a:solidFill>
                        </a:rPr>
                        <a:t>2.8%</a:t>
                      </a:r>
                    </a:p>
                    <a:p>
                      <a:pPr algn="l" latinLnBrk="1"/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            2017 : </a:t>
                      </a:r>
                      <a:r>
                        <a:rPr lang="en-US" altLang="ko-KR" sz="2400" b="1" spc="-150" dirty="0" smtClean="0">
                          <a:solidFill>
                            <a:srgbClr val="0070C0"/>
                          </a:solidFill>
                        </a:rPr>
                        <a:t>3.0%</a:t>
                      </a:r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?  </a:t>
                      </a:r>
                      <a:endParaRPr lang="ko-KR" altLang="en-US" sz="2400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0" spc="-150" dirty="0" smtClean="0">
                          <a:solidFill>
                            <a:schemeClr val="tx1"/>
                          </a:solidFill>
                        </a:rPr>
                        <a:t>       (</a:t>
                      </a:r>
                      <a:r>
                        <a:rPr lang="ko-KR" altLang="en-US" sz="2000" b="0" spc="-150" dirty="0" smtClean="0">
                          <a:solidFill>
                            <a:schemeClr val="tx1"/>
                          </a:solidFill>
                        </a:rPr>
                        <a:t>실적</a:t>
                      </a:r>
                      <a:r>
                        <a:rPr lang="en-US" altLang="ko-KR" sz="2000" b="0" spc="-15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            2016 : </a:t>
                      </a:r>
                      <a:r>
                        <a:rPr lang="en-US" altLang="ko-KR" sz="2400" b="1" spc="-150" dirty="0" smtClean="0">
                          <a:solidFill>
                            <a:srgbClr val="0070C0"/>
                          </a:solidFill>
                        </a:rPr>
                        <a:t>2.8%</a:t>
                      </a:r>
                    </a:p>
                    <a:p>
                      <a:pPr algn="l" latinLnBrk="1"/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            2017 : </a:t>
                      </a:r>
                      <a:r>
                        <a:rPr lang="en-US" altLang="ko-KR" sz="2400" b="1" spc="-150" dirty="0" smtClean="0">
                          <a:solidFill>
                            <a:srgbClr val="0070C0"/>
                          </a:solidFill>
                        </a:rPr>
                        <a:t>3.0%</a:t>
                      </a:r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?</a:t>
                      </a:r>
                      <a:endParaRPr lang="ko-KR" altLang="en-US" sz="2400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8248609"/>
                  </a:ext>
                </a:extLst>
              </a:tr>
              <a:tr h="14471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인구변화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spc="-150" dirty="0">
                          <a:solidFill>
                            <a:schemeClr val="tx1"/>
                          </a:solidFill>
                        </a:rPr>
                        <a:t>통계청 장래인구추계</a:t>
                      </a:r>
                      <a:endParaRPr lang="en-US" altLang="ko-KR" sz="1800" b="0" spc="-15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(2011</a:t>
                      </a:r>
                      <a:r>
                        <a:rPr lang="ko-KR" altLang="en-US" sz="1800" b="0" spc="-150" dirty="0">
                          <a:solidFill>
                            <a:schemeClr val="tx1"/>
                          </a:solidFill>
                        </a:rPr>
                        <a:t>년</a:t>
                      </a:r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800" b="0" spc="-150" dirty="0">
                          <a:solidFill>
                            <a:schemeClr val="tx1"/>
                          </a:solidFill>
                        </a:rPr>
                        <a:t>중위</a:t>
                      </a:r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z="1800" b="1" spc="-150" dirty="0">
                          <a:solidFill>
                            <a:srgbClr val="0070C0"/>
                          </a:solidFill>
                        </a:rPr>
                        <a:t>생산가능인구 </a:t>
                      </a:r>
                      <a:r>
                        <a:rPr lang="en-US" altLang="ko-KR" sz="1800" b="1" spc="-150" dirty="0">
                          <a:solidFill>
                            <a:srgbClr val="0070C0"/>
                          </a:solidFill>
                        </a:rPr>
                        <a:t>2016</a:t>
                      </a:r>
                      <a:r>
                        <a:rPr lang="ko-KR" altLang="en-US" sz="1800" b="1" spc="-150" dirty="0">
                          <a:solidFill>
                            <a:srgbClr val="0070C0"/>
                          </a:solidFill>
                        </a:rPr>
                        <a:t>년부터 감소</a:t>
                      </a:r>
                      <a:endParaRPr lang="en-US" altLang="ko-KR" sz="1800" b="1" spc="-150" dirty="0">
                        <a:solidFill>
                          <a:srgbClr val="0070C0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800" b="1" spc="-150" dirty="0">
                          <a:solidFill>
                            <a:srgbClr val="0070C0"/>
                          </a:solidFill>
                        </a:rPr>
                        <a:t>총인구 </a:t>
                      </a:r>
                      <a:r>
                        <a:rPr lang="en-US" altLang="ko-KR" sz="1800" b="1" spc="-150" dirty="0">
                          <a:solidFill>
                            <a:srgbClr val="0070C0"/>
                          </a:solidFill>
                        </a:rPr>
                        <a:t>2030</a:t>
                      </a:r>
                      <a:r>
                        <a:rPr lang="ko-KR" altLang="en-US" sz="1800" b="1" spc="-150" dirty="0">
                          <a:solidFill>
                            <a:srgbClr val="0070C0"/>
                          </a:solidFill>
                        </a:rPr>
                        <a:t>년부터 감소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b="0" spc="-150" dirty="0">
                          <a:solidFill>
                            <a:schemeClr val="tx1"/>
                          </a:solidFill>
                        </a:rPr>
                        <a:t>좌  동</a:t>
                      </a:r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800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070444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14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2018~2060 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수정 장기재정전망</a:t>
            </a:r>
            <a:r>
              <a:rPr lang="en-US" altLang="ko-KR" sz="2000" dirty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000" dirty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국회예산정책처</a:t>
            </a:r>
            <a:r>
              <a:rPr lang="en-US" altLang="ko-KR" sz="2000" dirty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xmlns="" id="{F1F23B5E-40D6-4850-A36C-EC98098999C4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67545" y="1612532"/>
          <a:ext cx="5501730" cy="4840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2" name="그룹 21">
            <a:extLst>
              <a:ext uri="{FF2B5EF4-FFF2-40B4-BE49-F238E27FC236}">
                <a16:creationId xmlns:a16="http://schemas.microsoft.com/office/drawing/2014/main" xmlns="" id="{A5EC4CD7-1AA0-4492-B32E-9F5AE66A0C5C}"/>
              </a:ext>
            </a:extLst>
          </p:cNvPr>
          <p:cNvGrpSpPr/>
          <p:nvPr/>
        </p:nvGrpSpPr>
        <p:grpSpPr>
          <a:xfrm>
            <a:off x="5811065" y="1785320"/>
            <a:ext cx="2577359" cy="475283"/>
            <a:chOff x="8025414" y="2250892"/>
            <a:chExt cx="3436478" cy="633711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xmlns="" id="{003FE04A-D155-4F31-A3B4-A276E52945E7}"/>
                </a:ext>
              </a:extLst>
            </p:cNvPr>
            <p:cNvSpPr/>
            <p:nvPr/>
          </p:nvSpPr>
          <p:spPr>
            <a:xfrm>
              <a:off x="8025414" y="2268469"/>
              <a:ext cx="1287262" cy="590141"/>
            </a:xfrm>
            <a:prstGeom prst="roundRect">
              <a:avLst/>
            </a:prstGeom>
            <a:solidFill>
              <a:schemeClr val="bg1"/>
            </a:solidFill>
            <a:ln w="381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dirty="0">
                  <a:solidFill>
                    <a:srgbClr val="C00000"/>
                  </a:solidFill>
                </a:rPr>
                <a:t>194%</a:t>
              </a:r>
              <a:endParaRPr lang="ko-KR" altLang="en-US" sz="2100" b="1" dirty="0">
                <a:solidFill>
                  <a:srgbClr val="C00000"/>
                </a:solidFill>
              </a:endParaRPr>
            </a:p>
          </p:txBody>
        </p: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xmlns="" id="{E2864849-1616-41B3-BA09-83FEE23E9E10}"/>
                </a:ext>
              </a:extLst>
            </p:cNvPr>
            <p:cNvGrpSpPr/>
            <p:nvPr/>
          </p:nvGrpSpPr>
          <p:grpSpPr>
            <a:xfrm>
              <a:off x="9426802" y="2250892"/>
              <a:ext cx="2035090" cy="633711"/>
              <a:chOff x="8740093" y="3429000"/>
              <a:chExt cx="3277737" cy="335478"/>
            </a:xfrm>
            <a:solidFill>
              <a:srgbClr val="C00000"/>
            </a:solidFill>
          </p:grpSpPr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xmlns="" id="{20B6A889-35AB-4F6D-A8FE-4444A65006F7}"/>
                  </a:ext>
                </a:extLst>
              </p:cNvPr>
              <p:cNvSpPr/>
              <p:nvPr/>
            </p:nvSpPr>
            <p:spPr>
              <a:xfrm>
                <a:off x="9104732" y="3429000"/>
                <a:ext cx="2913098" cy="335478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spc="-113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문재인 정부</a:t>
                </a:r>
                <a:endParaRPr lang="en-US" altLang="ko-KR" sz="1500" spc="-113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 algn="ctr"/>
                <a:r>
                  <a:rPr lang="ko-KR" altLang="en-US" sz="1500" spc="-113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주요사업 추가</a:t>
                </a:r>
              </a:p>
            </p:txBody>
          </p:sp>
          <p:sp>
            <p:nvSpPr>
              <p:cNvPr id="27" name="화살표: 왼쪽 26">
                <a:extLst>
                  <a:ext uri="{FF2B5EF4-FFF2-40B4-BE49-F238E27FC236}">
                    <a16:creationId xmlns:a16="http://schemas.microsoft.com/office/drawing/2014/main" xmlns="" id="{FAC1747C-45F9-49B2-B1D0-B16E619839AD}"/>
                  </a:ext>
                </a:extLst>
              </p:cNvPr>
              <p:cNvSpPr/>
              <p:nvPr/>
            </p:nvSpPr>
            <p:spPr>
              <a:xfrm>
                <a:off x="8740093" y="3519790"/>
                <a:ext cx="364639" cy="157075"/>
              </a:xfrm>
              <a:prstGeom prst="lef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/>
              </a:p>
            </p:txBody>
          </p:sp>
        </p:grp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xmlns="" id="{0ECCAEB0-6172-47C2-818E-AFA756DAD501}"/>
              </a:ext>
            </a:extLst>
          </p:cNvPr>
          <p:cNvGrpSpPr/>
          <p:nvPr/>
        </p:nvGrpSpPr>
        <p:grpSpPr>
          <a:xfrm>
            <a:off x="5805171" y="2571280"/>
            <a:ext cx="2577359" cy="475283"/>
            <a:chOff x="8017555" y="3242276"/>
            <a:chExt cx="3436478" cy="633711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xmlns="" id="{92E54557-F59C-4608-AAE2-83FA3A7E61D3}"/>
                </a:ext>
              </a:extLst>
            </p:cNvPr>
            <p:cNvSpPr/>
            <p:nvPr/>
          </p:nvSpPr>
          <p:spPr>
            <a:xfrm>
              <a:off x="8017555" y="3259853"/>
              <a:ext cx="1287262" cy="590141"/>
            </a:xfrm>
            <a:prstGeom prst="roundRect">
              <a:avLst/>
            </a:prstGeom>
            <a:solidFill>
              <a:schemeClr val="bg1"/>
            </a:soli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dirty="0">
                  <a:solidFill>
                    <a:srgbClr val="00B0F0"/>
                  </a:solidFill>
                </a:rPr>
                <a:t>152%</a:t>
              </a:r>
              <a:endParaRPr lang="ko-KR" altLang="en-US" sz="2100" b="1" dirty="0">
                <a:solidFill>
                  <a:srgbClr val="00B0F0"/>
                </a:solidFill>
              </a:endParaRPr>
            </a:p>
          </p:txBody>
        </p: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xmlns="" id="{B8201A8E-E7E2-4330-A70C-BDBE053E181A}"/>
                </a:ext>
              </a:extLst>
            </p:cNvPr>
            <p:cNvGrpSpPr/>
            <p:nvPr/>
          </p:nvGrpSpPr>
          <p:grpSpPr>
            <a:xfrm>
              <a:off x="9418943" y="3242276"/>
              <a:ext cx="2035090" cy="633711"/>
              <a:chOff x="8740093" y="3429000"/>
              <a:chExt cx="3277737" cy="335478"/>
            </a:xfrm>
            <a:solidFill>
              <a:srgbClr val="00B0F0"/>
            </a:solidFill>
          </p:grpSpPr>
          <p:sp>
            <p:nvSpPr>
              <p:cNvPr id="31" name="사각형: 둥근 모서리 30">
                <a:extLst>
                  <a:ext uri="{FF2B5EF4-FFF2-40B4-BE49-F238E27FC236}">
                    <a16:creationId xmlns:a16="http://schemas.microsoft.com/office/drawing/2014/main" xmlns="" id="{F2488FF1-F822-4B4A-8487-E03392D9352E}"/>
                  </a:ext>
                </a:extLst>
              </p:cNvPr>
              <p:cNvSpPr/>
              <p:nvPr/>
            </p:nvSpPr>
            <p:spPr>
              <a:xfrm>
                <a:off x="9104732" y="3429000"/>
                <a:ext cx="2913098" cy="335478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spc="-113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기존제도 </a:t>
                </a:r>
                <a:r>
                  <a:rPr lang="ko-KR" altLang="en-US" sz="1500" spc="-113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유지</a:t>
                </a:r>
              </a:p>
            </p:txBody>
          </p:sp>
          <p:sp>
            <p:nvSpPr>
              <p:cNvPr id="32" name="화살표: 왼쪽 31">
                <a:extLst>
                  <a:ext uri="{FF2B5EF4-FFF2-40B4-BE49-F238E27FC236}">
                    <a16:creationId xmlns:a16="http://schemas.microsoft.com/office/drawing/2014/main" xmlns="" id="{6D50F59D-F227-4CF4-88A0-04300746EF7C}"/>
                  </a:ext>
                </a:extLst>
              </p:cNvPr>
              <p:cNvSpPr/>
              <p:nvPr/>
            </p:nvSpPr>
            <p:spPr>
              <a:xfrm>
                <a:off x="8740093" y="3519790"/>
                <a:ext cx="364639" cy="157075"/>
              </a:xfrm>
              <a:prstGeom prst="lef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/>
              </a:p>
            </p:txBody>
          </p:sp>
        </p:grpSp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xmlns="" id="{F5AA1E33-EDAE-4407-BB78-E3CF730C3170}"/>
              </a:ext>
            </a:extLst>
          </p:cNvPr>
          <p:cNvSpPr/>
          <p:nvPr/>
        </p:nvSpPr>
        <p:spPr>
          <a:xfrm>
            <a:off x="1336246" y="2721214"/>
            <a:ext cx="2700779" cy="33797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GDP </a:t>
            </a:r>
            <a:r>
              <a:rPr lang="ko-KR" altLang="en-US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대비 국가채무비율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xmlns="" id="{772D89AB-0F6A-4F56-B930-635BD42B7BFD}"/>
              </a:ext>
            </a:extLst>
          </p:cNvPr>
          <p:cNvSpPr/>
          <p:nvPr/>
        </p:nvSpPr>
        <p:spPr>
          <a:xfrm>
            <a:off x="1110005" y="4869160"/>
            <a:ext cx="1072857" cy="278628"/>
          </a:xfrm>
          <a:prstGeom prst="roundRect">
            <a:avLst/>
          </a:prstGeom>
          <a:solidFill>
            <a:schemeClr val="bg1"/>
          </a:solidFill>
          <a:ln w="381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100" b="1" dirty="0">
                <a:solidFill>
                  <a:schemeClr val="tx1"/>
                </a:solidFill>
              </a:rPr>
              <a:t>39.5%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xmlns="" id="{2D7075E3-12C8-4EF3-8F32-4ED7CC500072}"/>
              </a:ext>
            </a:extLst>
          </p:cNvPr>
          <p:cNvGrpSpPr/>
          <p:nvPr/>
        </p:nvGrpSpPr>
        <p:grpSpPr>
          <a:xfrm>
            <a:off x="5253314" y="2254815"/>
            <a:ext cx="1082750" cy="1750249"/>
            <a:chOff x="6970661" y="2612932"/>
            <a:chExt cx="1443667" cy="2333665"/>
          </a:xfrm>
        </p:grpSpPr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xmlns="" id="{45D70677-DE51-4542-8F1D-8A6D6E379D01}"/>
                </a:ext>
              </a:extLst>
            </p:cNvPr>
            <p:cNvSpPr/>
            <p:nvPr/>
          </p:nvSpPr>
          <p:spPr>
            <a:xfrm>
              <a:off x="6970661" y="4575093"/>
              <a:ext cx="1244898" cy="371504"/>
            </a:xfrm>
            <a:prstGeom prst="roundRect">
              <a:avLst/>
            </a:prstGeom>
            <a:solidFill>
              <a:srgbClr val="92D050"/>
            </a:solidFill>
            <a:ln w="381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dirty="0">
                  <a:solidFill>
                    <a:schemeClr val="bg1"/>
                  </a:solidFill>
                </a:rPr>
                <a:t>42%p</a:t>
              </a:r>
              <a:endParaRPr lang="ko-KR" altLang="en-US" sz="2100" b="1" dirty="0">
                <a:solidFill>
                  <a:schemeClr val="bg1"/>
                </a:solidFill>
              </a:endParaRPr>
            </a:p>
          </p:txBody>
        </p:sp>
        <p:sp>
          <p:nvSpPr>
            <p:cNvPr id="38" name="화살표: 위쪽/아래쪽 37">
              <a:extLst>
                <a:ext uri="{FF2B5EF4-FFF2-40B4-BE49-F238E27FC236}">
                  <a16:creationId xmlns:a16="http://schemas.microsoft.com/office/drawing/2014/main" xmlns="" id="{CB8314D4-9287-4D4E-A527-30FE0563BDDC}"/>
                </a:ext>
              </a:extLst>
            </p:cNvPr>
            <p:cNvSpPr/>
            <p:nvPr/>
          </p:nvSpPr>
          <p:spPr>
            <a:xfrm>
              <a:off x="8289646" y="2612932"/>
              <a:ext cx="124682" cy="439530"/>
            </a:xfrm>
            <a:prstGeom prst="upDownArrow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cxnSp>
          <p:nvCxnSpPr>
            <p:cNvPr id="39" name="연결선: 꺾임 38">
              <a:extLst>
                <a:ext uri="{FF2B5EF4-FFF2-40B4-BE49-F238E27FC236}">
                  <a16:creationId xmlns:a16="http://schemas.microsoft.com/office/drawing/2014/main" xmlns="" id="{249C598C-D1D1-47C2-B92E-A55BD1F7DE0C}"/>
                </a:ext>
              </a:extLst>
            </p:cNvPr>
            <p:cNvCxnSpPr>
              <a:cxnSpLocks/>
              <a:stCxn id="38" idx="2"/>
            </p:cNvCxnSpPr>
            <p:nvPr/>
          </p:nvCxnSpPr>
          <p:spPr>
            <a:xfrm rot="10800000" flipV="1">
              <a:off x="7592345" y="2832696"/>
              <a:ext cx="728472" cy="1697877"/>
            </a:xfrm>
            <a:prstGeom prst="bentConnector2">
              <a:avLst/>
            </a:prstGeom>
            <a:ln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DE896CAC-6049-4446-A522-A2FCEE68573C}"/>
              </a:ext>
            </a:extLst>
          </p:cNvPr>
          <p:cNvSpPr/>
          <p:nvPr/>
        </p:nvSpPr>
        <p:spPr>
          <a:xfrm>
            <a:off x="6336064" y="4005064"/>
            <a:ext cx="2556416" cy="18730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r>
              <a:rPr lang="ko-KR" altLang="en-US" spc="-150" dirty="0">
                <a:solidFill>
                  <a:srgbClr val="FF0000"/>
                </a:solidFill>
              </a:rPr>
              <a:t>①</a:t>
            </a:r>
            <a:r>
              <a:rPr lang="ko-KR" altLang="en-US" b="1" spc="-150" dirty="0">
                <a:solidFill>
                  <a:srgbClr val="FF0000"/>
                </a:solidFill>
              </a:rPr>
              <a:t>공무원 증원</a:t>
            </a:r>
            <a:r>
              <a:rPr lang="en-US" altLang="ko-KR" spc="-150" dirty="0">
                <a:solidFill>
                  <a:srgbClr val="FF0000"/>
                </a:solidFill>
              </a:rPr>
              <a:t>(17.4</a:t>
            </a:r>
            <a:r>
              <a:rPr lang="ko-KR" altLang="en-US" spc="-150" dirty="0">
                <a:solidFill>
                  <a:srgbClr val="FF0000"/>
                </a:solidFill>
              </a:rPr>
              <a:t>만명</a:t>
            </a:r>
            <a:r>
              <a:rPr lang="en-US" altLang="ko-KR" spc="-150" dirty="0">
                <a:solidFill>
                  <a:srgbClr val="FF0000"/>
                </a:solidFill>
              </a:rPr>
              <a:t>)</a:t>
            </a:r>
          </a:p>
          <a:p>
            <a:endParaRPr lang="en-US" altLang="ko-KR" sz="1000" spc="-150" dirty="0">
              <a:solidFill>
                <a:srgbClr val="FF0000"/>
              </a:solidFill>
            </a:endParaRPr>
          </a:p>
          <a:p>
            <a:r>
              <a:rPr lang="ko-KR" altLang="en-US" spc="-150" dirty="0">
                <a:solidFill>
                  <a:srgbClr val="FF0000"/>
                </a:solidFill>
              </a:rPr>
              <a:t>②</a:t>
            </a:r>
            <a:r>
              <a:rPr lang="ko-KR" altLang="en-US" b="1" spc="-150" dirty="0">
                <a:solidFill>
                  <a:srgbClr val="FF0000"/>
                </a:solidFill>
              </a:rPr>
              <a:t>아동수당 도입</a:t>
            </a:r>
            <a:endParaRPr lang="en-US" altLang="ko-KR" b="1" spc="-150" dirty="0">
              <a:solidFill>
                <a:srgbClr val="FF0000"/>
              </a:solidFill>
            </a:endParaRPr>
          </a:p>
          <a:p>
            <a:endParaRPr lang="en-US" altLang="ko-KR" sz="1000" spc="-150" dirty="0">
              <a:solidFill>
                <a:srgbClr val="FF0000"/>
              </a:solidFill>
            </a:endParaRPr>
          </a:p>
          <a:p>
            <a:r>
              <a:rPr lang="ko-KR" altLang="en-US" spc="-150" dirty="0">
                <a:solidFill>
                  <a:srgbClr val="FF0000"/>
                </a:solidFill>
              </a:rPr>
              <a:t>③</a:t>
            </a:r>
            <a:r>
              <a:rPr lang="ko-KR" altLang="en-US" b="1" spc="-150" dirty="0">
                <a:solidFill>
                  <a:srgbClr val="FF0000"/>
                </a:solidFill>
              </a:rPr>
              <a:t>기초연금 인상</a:t>
            </a:r>
            <a:endParaRPr lang="en-US" altLang="ko-KR" b="1" spc="-150" dirty="0">
              <a:solidFill>
                <a:srgbClr val="FF0000"/>
              </a:solidFill>
            </a:endParaRPr>
          </a:p>
          <a:p>
            <a:endParaRPr lang="en-US" altLang="ko-KR" sz="1000" spc="-150" dirty="0">
              <a:solidFill>
                <a:srgbClr val="FF0000"/>
              </a:solidFill>
            </a:endParaRPr>
          </a:p>
          <a:p>
            <a:r>
              <a:rPr lang="ko-KR" altLang="en-US" spc="-150" dirty="0">
                <a:solidFill>
                  <a:srgbClr val="FF0000"/>
                </a:solidFill>
              </a:rPr>
              <a:t>④</a:t>
            </a:r>
            <a:r>
              <a:rPr lang="ko-KR" altLang="en-US" b="1" spc="-150" dirty="0">
                <a:solidFill>
                  <a:srgbClr val="FF0000"/>
                </a:solidFill>
              </a:rPr>
              <a:t>최저임금 인상분 지원</a:t>
            </a:r>
          </a:p>
        </p:txBody>
      </p:sp>
      <p:cxnSp>
        <p:nvCxnSpPr>
          <p:cNvPr id="9" name="연결선: 꺾임 8">
            <a:extLst>
              <a:ext uri="{FF2B5EF4-FFF2-40B4-BE49-F238E27FC236}">
                <a16:creationId xmlns:a16="http://schemas.microsoft.com/office/drawing/2014/main" xmlns="" id="{7D54DB72-E5D6-466D-A56F-BDA778025A4E}"/>
              </a:ext>
            </a:extLst>
          </p:cNvPr>
          <p:cNvCxnSpPr>
            <a:cxnSpLocks/>
            <a:stCxn id="25" idx="3"/>
          </p:cNvCxnSpPr>
          <p:nvPr/>
        </p:nvCxnSpPr>
        <p:spPr>
          <a:xfrm>
            <a:off x="8388424" y="2022962"/>
            <a:ext cx="216024" cy="1982102"/>
          </a:xfrm>
          <a:prstGeom prst="bentConnector2">
            <a:avLst/>
          </a:prstGeom>
          <a:ln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80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주요사업 시행에 따른 생산가능인구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인당 조세부담액</a:t>
            </a:r>
            <a:endParaRPr lang="en-US" altLang="ko-KR" sz="2000" spc="-300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40" name="표 39">
            <a:extLst>
              <a:ext uri="{FF2B5EF4-FFF2-40B4-BE49-F238E27FC236}">
                <a16:creationId xmlns:a16="http://schemas.microsoft.com/office/drawing/2014/main" xmlns="" id="{FC547428-D727-4B80-9E3A-7ADD43DECFD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7328" y="2348135"/>
          <a:ext cx="8109408" cy="3314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0093">
                  <a:extLst>
                    <a:ext uri="{9D8B030D-6E8A-4147-A177-3AD203B41FA5}">
                      <a16:colId xmlns:a16="http://schemas.microsoft.com/office/drawing/2014/main" xmlns="" val="1211387126"/>
                    </a:ext>
                  </a:extLst>
                </a:gridCol>
                <a:gridCol w="3191000">
                  <a:extLst>
                    <a:ext uri="{9D8B030D-6E8A-4147-A177-3AD203B41FA5}">
                      <a16:colId xmlns:a16="http://schemas.microsoft.com/office/drawing/2014/main" xmlns="" val="3034953601"/>
                    </a:ext>
                  </a:extLst>
                </a:gridCol>
                <a:gridCol w="3168315">
                  <a:extLst>
                    <a:ext uri="{9D8B030D-6E8A-4147-A177-3AD203B41FA5}">
                      <a16:colId xmlns:a16="http://schemas.microsoft.com/office/drawing/2014/main" xmlns="" val="812278548"/>
                    </a:ext>
                  </a:extLst>
                </a:gridCol>
              </a:tblGrid>
              <a:tr h="6172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구  분</a:t>
                      </a: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HY견고딕" panose="02030600000101010101" pitchFamily="18" charset="-127"/>
                        </a:rPr>
                        <a:t>2016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2060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년</a:t>
                      </a:r>
                      <a:endParaRPr lang="en-US" altLang="ko-KR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현재가치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환산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6160491"/>
                  </a:ext>
                </a:extLst>
              </a:tr>
              <a:tr h="13487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기존 제도</a:t>
                      </a:r>
                      <a:endParaRPr lang="en-US" altLang="ko-KR" sz="2100" dirty="0">
                        <a:latin typeface="+mj-lt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100" dirty="0" err="1">
                          <a:latin typeface="+mj-lt"/>
                          <a:ea typeface="HY견고딕" panose="02030600000101010101" pitchFamily="18" charset="-127"/>
                        </a:rPr>
                        <a:t>유지시</a:t>
                      </a:r>
                      <a:endParaRPr lang="ko-KR" altLang="en-US" sz="21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/>
                    </a:p>
                    <a:p>
                      <a:pPr algn="ctr" latinLnBrk="1"/>
                      <a:r>
                        <a:rPr lang="en-US" altLang="ko-KR" sz="3000" b="1" dirty="0"/>
                        <a:t>796</a:t>
                      </a:r>
                      <a:r>
                        <a:rPr lang="ko-KR" altLang="en-US" sz="3000" b="1" dirty="0"/>
                        <a:t>만원</a:t>
                      </a:r>
                      <a:endParaRPr lang="en-US" altLang="ko-KR" sz="3000" b="1" dirty="0"/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3000" b="1" dirty="0">
                          <a:solidFill>
                            <a:schemeClr val="tx1"/>
                          </a:solidFill>
                        </a:rPr>
                        <a:t>9,698</a:t>
                      </a:r>
                      <a:r>
                        <a:rPr lang="ko-KR" altLang="en-US" sz="3000" b="1" dirty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en-US" altLang="ko-KR" sz="3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90310205"/>
                  </a:ext>
                </a:extLst>
              </a:tr>
              <a:tr h="13487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solidFill>
                            <a:srgbClr val="FF0000"/>
                          </a:solidFill>
                          <a:latin typeface="+mj-lt"/>
                          <a:ea typeface="HY견고딕" panose="02030600000101010101" pitchFamily="18" charset="-127"/>
                        </a:rPr>
                        <a:t>문재인 정부</a:t>
                      </a:r>
                      <a:endParaRPr lang="en-US" altLang="ko-KR" sz="2100" dirty="0">
                        <a:solidFill>
                          <a:srgbClr val="FF0000"/>
                        </a:solidFill>
                        <a:latin typeface="+mj-lt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100" dirty="0">
                          <a:solidFill>
                            <a:srgbClr val="FF0000"/>
                          </a:solidFill>
                          <a:latin typeface="+mj-lt"/>
                          <a:ea typeface="HY견고딕" panose="02030600000101010101" pitchFamily="18" charset="-127"/>
                        </a:rPr>
                        <a:t>주요사업</a:t>
                      </a:r>
                      <a:endParaRPr lang="en-US" altLang="ko-KR" sz="2100" dirty="0">
                        <a:solidFill>
                          <a:srgbClr val="FF0000"/>
                        </a:solidFill>
                        <a:latin typeface="+mj-lt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100" dirty="0" err="1">
                          <a:solidFill>
                            <a:srgbClr val="FF0000"/>
                          </a:solidFill>
                          <a:latin typeface="+mj-lt"/>
                          <a:ea typeface="HY견고딕" panose="02030600000101010101" pitchFamily="18" charset="-127"/>
                        </a:rPr>
                        <a:t>추가시</a:t>
                      </a:r>
                      <a:endParaRPr lang="ko-KR" altLang="en-US" sz="2100" dirty="0">
                        <a:solidFill>
                          <a:srgbClr val="FF0000"/>
                        </a:solidFill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/>
                    </a:p>
                    <a:p>
                      <a:pPr algn="ctr" latinLnBrk="1"/>
                      <a:r>
                        <a:rPr lang="en-US" altLang="ko-KR" sz="3000" b="1" dirty="0"/>
                        <a:t>796</a:t>
                      </a:r>
                      <a:r>
                        <a:rPr lang="ko-KR" altLang="en-US" sz="3000" b="1" dirty="0"/>
                        <a:t>만원</a:t>
                      </a:r>
                      <a:endParaRPr lang="en-US" altLang="ko-KR" sz="3000" b="1" dirty="0"/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3000" b="1" dirty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ko-KR" altLang="en-US" sz="3000" b="1" dirty="0">
                          <a:solidFill>
                            <a:srgbClr val="FF0000"/>
                          </a:solidFill>
                        </a:rPr>
                        <a:t>억 </a:t>
                      </a:r>
                      <a:r>
                        <a:rPr lang="en-US" altLang="ko-KR" sz="3000" b="1" dirty="0">
                          <a:solidFill>
                            <a:srgbClr val="FF0000"/>
                          </a:solidFill>
                        </a:rPr>
                        <a:t>2,873</a:t>
                      </a:r>
                      <a:r>
                        <a:rPr lang="ko-KR" altLang="en-US" sz="3000" b="1" dirty="0">
                          <a:solidFill>
                            <a:srgbClr val="FF0000"/>
                          </a:solidFill>
                        </a:rPr>
                        <a:t>만원</a:t>
                      </a:r>
                      <a:endParaRPr lang="en-US" altLang="ko-KR" sz="3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endParaRPr lang="en-US" altLang="ko-KR" sz="2100" b="1" dirty="0"/>
                    </a:p>
                    <a:p>
                      <a:pPr algn="ctr" latinLnBrk="1"/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70509895"/>
                  </a:ext>
                </a:extLst>
              </a:tr>
            </a:tbl>
          </a:graphicData>
        </a:graphic>
      </p:graphicFrame>
      <p:grpSp>
        <p:nvGrpSpPr>
          <p:cNvPr id="41" name="그룹 40">
            <a:extLst>
              <a:ext uri="{FF2B5EF4-FFF2-40B4-BE49-F238E27FC236}">
                <a16:creationId xmlns:a16="http://schemas.microsoft.com/office/drawing/2014/main" xmlns="" id="{339E6D86-E6D0-4BB5-9BDE-3C98F3F05221}"/>
              </a:ext>
            </a:extLst>
          </p:cNvPr>
          <p:cNvGrpSpPr/>
          <p:nvPr/>
        </p:nvGrpSpPr>
        <p:grpSpPr>
          <a:xfrm>
            <a:off x="221065" y="4321600"/>
            <a:ext cx="8734951" cy="1341235"/>
            <a:chOff x="285326" y="4619133"/>
            <a:chExt cx="11646601" cy="1788313"/>
          </a:xfrm>
        </p:grpSpPr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xmlns="" id="{A88A39D4-C32A-49E3-A0F2-15F405BC9468}"/>
                </a:ext>
              </a:extLst>
            </p:cNvPr>
            <p:cNvSpPr/>
            <p:nvPr/>
          </p:nvSpPr>
          <p:spPr>
            <a:xfrm>
              <a:off x="527901" y="4619134"/>
              <a:ext cx="11161336" cy="1788312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43" name="사각형: 잘린 위쪽 모서리 42">
              <a:extLst>
                <a:ext uri="{FF2B5EF4-FFF2-40B4-BE49-F238E27FC236}">
                  <a16:creationId xmlns:a16="http://schemas.microsoft.com/office/drawing/2014/main" xmlns="" id="{DE406430-8B20-49C5-B41E-199468AC65A7}"/>
                </a:ext>
              </a:extLst>
            </p:cNvPr>
            <p:cNvSpPr/>
            <p:nvPr/>
          </p:nvSpPr>
          <p:spPr>
            <a:xfrm rot="-5400000">
              <a:off x="-463957" y="5368417"/>
              <a:ext cx="1788312" cy="289745"/>
            </a:xfrm>
            <a:prstGeom prst="snip2Same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46" name="사각형: 잘린 위쪽 모서리 45">
              <a:extLst>
                <a:ext uri="{FF2B5EF4-FFF2-40B4-BE49-F238E27FC236}">
                  <a16:creationId xmlns:a16="http://schemas.microsoft.com/office/drawing/2014/main" xmlns="" id="{FABF3287-C2FB-489E-A785-C45DAEDFDB06}"/>
                </a:ext>
              </a:extLst>
            </p:cNvPr>
            <p:cNvSpPr/>
            <p:nvPr/>
          </p:nvSpPr>
          <p:spPr>
            <a:xfrm rot="5400000">
              <a:off x="10892899" y="5368416"/>
              <a:ext cx="1788312" cy="289745"/>
            </a:xfrm>
            <a:prstGeom prst="snip2Same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</p:grpSp>
      <p:pic>
        <p:nvPicPr>
          <p:cNvPr id="47" name="그래픽 46" descr="동전">
            <a:extLst>
              <a:ext uri="{FF2B5EF4-FFF2-40B4-BE49-F238E27FC236}">
                <a16:creationId xmlns:a16="http://schemas.microsoft.com/office/drawing/2014/main" xmlns="" id="{9C72EA5A-2876-4F12-802E-63B5E39B7E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648173" y="3739732"/>
            <a:ext cx="432000" cy="432000"/>
          </a:xfrm>
          <a:prstGeom prst="rect">
            <a:avLst/>
          </a:prstGeom>
        </p:spPr>
      </p:pic>
      <p:pic>
        <p:nvPicPr>
          <p:cNvPr id="48" name="그래픽 47" descr="지폐">
            <a:extLst>
              <a:ext uri="{FF2B5EF4-FFF2-40B4-BE49-F238E27FC236}">
                <a16:creationId xmlns:a16="http://schemas.microsoft.com/office/drawing/2014/main" xmlns="" id="{2A1F0B1D-9F7C-4255-8B90-98E1201AFF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21470" y="5120556"/>
            <a:ext cx="450915" cy="450915"/>
          </a:xfrm>
          <a:prstGeom prst="rect">
            <a:avLst/>
          </a:prstGeom>
        </p:spPr>
      </p:pic>
      <p:grpSp>
        <p:nvGrpSpPr>
          <p:cNvPr id="51" name="그룹 50">
            <a:extLst>
              <a:ext uri="{FF2B5EF4-FFF2-40B4-BE49-F238E27FC236}">
                <a16:creationId xmlns:a16="http://schemas.microsoft.com/office/drawing/2014/main" xmlns="" id="{804360EF-0619-4D3B-8AFE-2CEB58EA2764}"/>
              </a:ext>
            </a:extLst>
          </p:cNvPr>
          <p:cNvGrpSpPr/>
          <p:nvPr/>
        </p:nvGrpSpPr>
        <p:grpSpPr>
          <a:xfrm>
            <a:off x="4625536" y="3746432"/>
            <a:ext cx="1514375" cy="800654"/>
            <a:chOff x="6304708" y="3875123"/>
            <a:chExt cx="2019167" cy="1067539"/>
          </a:xfrm>
        </p:grpSpPr>
        <p:sp>
          <p:nvSpPr>
            <p:cNvPr id="52" name="화살표: 아래로 구부러짐 51">
              <a:extLst>
                <a:ext uri="{FF2B5EF4-FFF2-40B4-BE49-F238E27FC236}">
                  <a16:creationId xmlns:a16="http://schemas.microsoft.com/office/drawing/2014/main" xmlns="" id="{FC6D6700-5391-45D8-8588-8EB6444C1C36}"/>
                </a:ext>
              </a:extLst>
            </p:cNvPr>
            <p:cNvSpPr/>
            <p:nvPr/>
          </p:nvSpPr>
          <p:spPr>
            <a:xfrm>
              <a:off x="6304708" y="4508655"/>
              <a:ext cx="2019167" cy="434007"/>
            </a:xfrm>
            <a:prstGeom prst="curved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schemeClr val="tx1"/>
                </a:solidFill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xmlns="" id="{FDE16112-11C7-49C6-9DC3-449230E9100E}"/>
                </a:ext>
              </a:extLst>
            </p:cNvPr>
            <p:cNvSpPr/>
            <p:nvPr/>
          </p:nvSpPr>
          <p:spPr>
            <a:xfrm>
              <a:off x="6689036" y="3875123"/>
              <a:ext cx="1226718" cy="605251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16</a:t>
              </a:r>
              <a:r>
                <a:rPr lang="ko-KR" altLang="en-US" sz="2400" b="1" dirty="0"/>
                <a:t>배</a:t>
              </a:r>
            </a:p>
          </p:txBody>
        </p:sp>
      </p:grpSp>
      <p:pic>
        <p:nvPicPr>
          <p:cNvPr id="54" name="그래픽 53" descr="동전">
            <a:extLst>
              <a:ext uri="{FF2B5EF4-FFF2-40B4-BE49-F238E27FC236}">
                <a16:creationId xmlns:a16="http://schemas.microsoft.com/office/drawing/2014/main" xmlns="" id="{C4CCB2A1-C03A-40EF-A3B0-841F0014DB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823559" y="3740908"/>
            <a:ext cx="432000" cy="432000"/>
          </a:xfrm>
          <a:prstGeom prst="rect">
            <a:avLst/>
          </a:prstGeom>
        </p:spPr>
      </p:pic>
      <p:pic>
        <p:nvPicPr>
          <p:cNvPr id="55" name="그래픽 54" descr="지폐">
            <a:extLst>
              <a:ext uri="{FF2B5EF4-FFF2-40B4-BE49-F238E27FC236}">
                <a16:creationId xmlns:a16="http://schemas.microsoft.com/office/drawing/2014/main" xmlns="" id="{3023910C-4604-4397-90C7-D118D25001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6858911" y="5121733"/>
            <a:ext cx="450915" cy="450915"/>
          </a:xfrm>
          <a:prstGeom prst="rect">
            <a:avLst/>
          </a:prstGeom>
        </p:spPr>
      </p:pic>
      <p:sp>
        <p:nvSpPr>
          <p:cNvPr id="57" name="사각형: 둥근 모서리 56">
            <a:extLst>
              <a:ext uri="{FF2B5EF4-FFF2-40B4-BE49-F238E27FC236}">
                <a16:creationId xmlns:a16="http://schemas.microsoft.com/office/drawing/2014/main" xmlns="" id="{774D8F41-5653-493D-84F5-58FA7849F67F}"/>
              </a:ext>
            </a:extLst>
          </p:cNvPr>
          <p:cNvSpPr/>
          <p:nvPr/>
        </p:nvSpPr>
        <p:spPr>
          <a:xfrm>
            <a:off x="4983696" y="3212057"/>
            <a:ext cx="764801" cy="28661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/>
              <a:t>12</a:t>
            </a:r>
            <a:r>
              <a:rPr lang="ko-KR" altLang="en-US" sz="1500" b="1" dirty="0"/>
              <a:t>배</a:t>
            </a:r>
          </a:p>
        </p:txBody>
      </p:sp>
      <p:cxnSp>
        <p:nvCxnSpPr>
          <p:cNvPr id="58" name="직선 화살표 연결선 57">
            <a:extLst>
              <a:ext uri="{FF2B5EF4-FFF2-40B4-BE49-F238E27FC236}">
                <a16:creationId xmlns:a16="http://schemas.microsoft.com/office/drawing/2014/main" xmlns="" id="{6818F3C0-5D7E-404C-A18D-8C82617217AF}"/>
              </a:ext>
            </a:extLst>
          </p:cNvPr>
          <p:cNvCxnSpPr>
            <a:cxnSpLocks/>
          </p:cNvCxnSpPr>
          <p:nvPr/>
        </p:nvCxnSpPr>
        <p:spPr>
          <a:xfrm>
            <a:off x="4638052" y="3526729"/>
            <a:ext cx="1499652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7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주요사업 시행에 따른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50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세 시점의 조세부담액</a:t>
            </a:r>
            <a:endParaRPr lang="en-US" altLang="ko-KR" sz="2000" spc="-300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0" name="표 29">
            <a:extLst>
              <a:ext uri="{FF2B5EF4-FFF2-40B4-BE49-F238E27FC236}">
                <a16:creationId xmlns:a16="http://schemas.microsoft.com/office/drawing/2014/main" xmlns="" id="{D8CBB5EE-FF4D-4D31-B9F4-D5E61253A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91863"/>
              </p:ext>
            </p:extLst>
          </p:nvPr>
        </p:nvGraphicFramePr>
        <p:xfrm>
          <a:off x="537328" y="1727431"/>
          <a:ext cx="8109408" cy="4509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7023">
                  <a:extLst>
                    <a:ext uri="{9D8B030D-6E8A-4147-A177-3AD203B41FA5}">
                      <a16:colId xmlns:a16="http://schemas.microsoft.com/office/drawing/2014/main" xmlns="" val="1211387126"/>
                    </a:ext>
                  </a:extLst>
                </a:gridCol>
                <a:gridCol w="1117076">
                  <a:extLst>
                    <a:ext uri="{9D8B030D-6E8A-4147-A177-3AD203B41FA5}">
                      <a16:colId xmlns:a16="http://schemas.microsoft.com/office/drawing/2014/main" xmlns="" val="3034953601"/>
                    </a:ext>
                  </a:extLst>
                </a:gridCol>
                <a:gridCol w="4065309">
                  <a:extLst>
                    <a:ext uri="{9D8B030D-6E8A-4147-A177-3AD203B41FA5}">
                      <a16:colId xmlns:a16="http://schemas.microsoft.com/office/drawing/2014/main" xmlns="" val="812278548"/>
                    </a:ext>
                  </a:extLst>
                </a:gridCol>
              </a:tblGrid>
              <a:tr h="8561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구  분</a:t>
                      </a: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세 시점의 조세부담액</a:t>
                      </a:r>
                      <a:endParaRPr lang="en-US" altLang="ko-KR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현재가치</a:t>
                      </a:r>
                      <a:r>
                        <a:rPr lang="en-US" altLang="ko-KR" sz="120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명목가치</a:t>
                      </a:r>
                      <a:r>
                        <a:rPr lang="en-US" altLang="ko-KR" sz="120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ko-KR" altLang="en-US" sz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6160491"/>
                  </a:ext>
                </a:extLst>
              </a:tr>
              <a:tr h="12178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     사회 초년생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(27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살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1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/>
                        <a:t>2040</a:t>
                      </a:r>
                      <a:r>
                        <a:rPr lang="ko-KR" altLang="en-US" sz="1500" b="1" dirty="0"/>
                        <a:t>년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en-US" altLang="ko-KR" sz="1500" b="1" dirty="0"/>
                        <a:t>(23</a:t>
                      </a:r>
                      <a:r>
                        <a:rPr lang="ko-KR" altLang="en-US" sz="1500" b="1" dirty="0"/>
                        <a:t>년 후</a:t>
                      </a:r>
                      <a:r>
                        <a:rPr lang="en-US" altLang="ko-KR" sz="1500" b="1" dirty="0"/>
                        <a:t>)</a:t>
                      </a:r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700" b="1" spc="-300" dirty="0">
                          <a:solidFill>
                            <a:schemeClr val="tx1"/>
                          </a:solidFill>
                        </a:rPr>
                        <a:t>지금 자기 세금의 </a:t>
                      </a:r>
                      <a:r>
                        <a:rPr lang="en-US" altLang="ko-KR" sz="2700" b="1" spc="-300" dirty="0">
                          <a:solidFill>
                            <a:srgbClr val="FF0000"/>
                          </a:solidFill>
                        </a:rPr>
                        <a:t>7</a:t>
                      </a:r>
                      <a:r>
                        <a:rPr lang="ko-KR" altLang="en-US" sz="2700" b="1" spc="-300" dirty="0">
                          <a:solidFill>
                            <a:srgbClr val="FF000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(16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)</a:t>
                      </a:r>
                    </a:p>
                    <a:p>
                      <a:pPr algn="ctr" latinLnBrk="1"/>
                      <a:r>
                        <a:rPr lang="en-US" altLang="ko-KR" sz="2200" b="1" spc="0" dirty="0">
                          <a:solidFill>
                            <a:srgbClr val="FF0000"/>
                          </a:solidFill>
                        </a:rPr>
                        <a:t>5,329</a:t>
                      </a:r>
                      <a:r>
                        <a:rPr lang="ko-KR" altLang="en-US" sz="2200" b="1" spc="0" dirty="0">
                          <a:solidFill>
                            <a:srgbClr val="FF0000"/>
                          </a:solidFill>
                        </a:rPr>
                        <a:t>만원</a:t>
                      </a:r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90310205"/>
                  </a:ext>
                </a:extLst>
              </a:tr>
              <a:tr h="12178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     고교 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학년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(17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살</a:t>
                      </a:r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1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68580" marR="68580" marT="34290" marB="3429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/>
                        <a:t>2050</a:t>
                      </a:r>
                      <a:r>
                        <a:rPr lang="ko-KR" altLang="en-US" sz="1500" b="1" dirty="0"/>
                        <a:t>년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en-US" altLang="ko-KR" sz="1500" b="1" dirty="0"/>
                        <a:t>(33</a:t>
                      </a:r>
                      <a:r>
                        <a:rPr lang="ko-KR" altLang="en-US" sz="1500" b="1" dirty="0"/>
                        <a:t>년 후</a:t>
                      </a:r>
                      <a:r>
                        <a:rPr lang="en-US" altLang="ko-KR" sz="1500" b="1" dirty="0"/>
                        <a:t>)</a:t>
                      </a:r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700" b="1" spc="-300" dirty="0">
                          <a:solidFill>
                            <a:schemeClr val="tx1"/>
                          </a:solidFill>
                        </a:rPr>
                        <a:t>지금 부모 세금의 </a:t>
                      </a:r>
                      <a:r>
                        <a:rPr lang="en-US" altLang="ko-KR" sz="2700" b="1" spc="-300" dirty="0">
                          <a:solidFill>
                            <a:srgbClr val="FF0000"/>
                          </a:solidFill>
                        </a:rPr>
                        <a:t>11</a:t>
                      </a:r>
                      <a:r>
                        <a:rPr lang="ko-KR" altLang="en-US" sz="2700" b="1" spc="-300" dirty="0">
                          <a:solidFill>
                            <a:srgbClr val="FF000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(38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200" b="1" dirty="0">
                          <a:solidFill>
                            <a:srgbClr val="FF0000"/>
                          </a:solidFill>
                        </a:rPr>
                        <a:t>8,825</a:t>
                      </a:r>
                      <a:r>
                        <a:rPr lang="ko-KR" altLang="en-US" sz="2200" b="1" dirty="0">
                          <a:solidFill>
                            <a:srgbClr val="FF0000"/>
                          </a:solidFill>
                        </a:rPr>
                        <a:t>만원</a:t>
                      </a:r>
                      <a:endParaRPr lang="ko-KR" altLang="en-US" sz="22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89144026"/>
                  </a:ext>
                </a:extLst>
              </a:tr>
              <a:tr h="12178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100" dirty="0">
                          <a:latin typeface="+mj-lt"/>
                          <a:ea typeface="HY견고딕" panose="02030600000101010101" pitchFamily="18" charset="-127"/>
                        </a:rPr>
                        <a:t>7</a:t>
                      </a:r>
                      <a:r>
                        <a:rPr lang="ko-KR" altLang="en-US" sz="2100" dirty="0">
                          <a:latin typeface="+mj-lt"/>
                          <a:ea typeface="HY견고딕" panose="02030600000101010101" pitchFamily="18" charset="-127"/>
                        </a:rPr>
                        <a:t>살 아이</a:t>
                      </a:r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/>
                        <a:t>2060</a:t>
                      </a:r>
                      <a:r>
                        <a:rPr lang="ko-KR" altLang="en-US" sz="1500" b="1" dirty="0"/>
                        <a:t>년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en-US" altLang="ko-KR" sz="1500" b="1" dirty="0"/>
                        <a:t>(43</a:t>
                      </a:r>
                      <a:r>
                        <a:rPr lang="ko-KR" altLang="en-US" sz="1500" b="1" dirty="0" err="1"/>
                        <a:t>년후</a:t>
                      </a:r>
                      <a:r>
                        <a:rPr lang="en-US" altLang="ko-KR" sz="1500" b="1" dirty="0"/>
                        <a:t>)</a:t>
                      </a:r>
                      <a:endParaRPr lang="ko-KR" altLang="en-US" sz="1500" b="1" dirty="0"/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700" b="1" spc="-300" dirty="0">
                          <a:solidFill>
                            <a:schemeClr val="tx1"/>
                          </a:solidFill>
                        </a:rPr>
                        <a:t>지금 부모 세금의 </a:t>
                      </a:r>
                      <a:r>
                        <a:rPr lang="en-US" altLang="ko-KR" sz="2700" b="1" spc="-300" dirty="0">
                          <a:solidFill>
                            <a:srgbClr val="FF0000"/>
                          </a:solidFill>
                        </a:rPr>
                        <a:t>16</a:t>
                      </a:r>
                      <a:r>
                        <a:rPr lang="ko-KR" altLang="en-US" sz="2700" b="1" spc="-300" dirty="0">
                          <a:solidFill>
                            <a:srgbClr val="FF000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(79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배</a:t>
                      </a:r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200" b="1" dirty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ko-KR" altLang="en-US" sz="2200" b="1" dirty="0">
                          <a:solidFill>
                            <a:srgbClr val="FF0000"/>
                          </a:solidFill>
                        </a:rPr>
                        <a:t>억 </a:t>
                      </a:r>
                      <a:r>
                        <a:rPr lang="en-US" altLang="ko-KR" sz="2200" b="1" dirty="0">
                          <a:solidFill>
                            <a:srgbClr val="FF0000"/>
                          </a:solidFill>
                        </a:rPr>
                        <a:t>2,873</a:t>
                      </a:r>
                      <a:r>
                        <a:rPr lang="ko-KR" altLang="en-US" sz="2200" b="1" dirty="0">
                          <a:solidFill>
                            <a:srgbClr val="FF0000"/>
                          </a:solidFill>
                        </a:rPr>
                        <a:t>만원</a:t>
                      </a:r>
                      <a:endParaRPr lang="ko-KR" altLang="en-US" sz="22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9815660"/>
                  </a:ext>
                </a:extLst>
              </a:tr>
            </a:tbl>
          </a:graphicData>
        </a:graphic>
      </p:graphicFrame>
      <p:pic>
        <p:nvPicPr>
          <p:cNvPr id="31" name="그래픽 30" descr="남자">
            <a:extLst>
              <a:ext uri="{FF2B5EF4-FFF2-40B4-BE49-F238E27FC236}">
                <a16:creationId xmlns:a16="http://schemas.microsoft.com/office/drawing/2014/main" xmlns="" id="{D3561ACA-8385-4861-AAFD-75C0C014F1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55360" y="2852936"/>
            <a:ext cx="685800" cy="685800"/>
          </a:xfrm>
          <a:prstGeom prst="rect">
            <a:avLst/>
          </a:prstGeom>
        </p:spPr>
      </p:pic>
      <p:pic>
        <p:nvPicPr>
          <p:cNvPr id="32" name="그래픽 31" descr="걷기">
            <a:extLst>
              <a:ext uri="{FF2B5EF4-FFF2-40B4-BE49-F238E27FC236}">
                <a16:creationId xmlns:a16="http://schemas.microsoft.com/office/drawing/2014/main" xmlns="" id="{8490D450-7A98-4094-85C4-F258DDBB74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51466" y="4057816"/>
            <a:ext cx="685800" cy="685800"/>
          </a:xfrm>
          <a:prstGeom prst="rect">
            <a:avLst/>
          </a:prstGeom>
        </p:spPr>
      </p:pic>
      <p:pic>
        <p:nvPicPr>
          <p:cNvPr id="19" name="그래픽 18" descr="부모와 아이">
            <a:extLst>
              <a:ext uri="{FF2B5EF4-FFF2-40B4-BE49-F238E27FC236}">
                <a16:creationId xmlns:a16="http://schemas.microsoft.com/office/drawing/2014/main" xmlns="" id="{B99DE403-6158-4596-8EB0-2D1EA051372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56788" y="526536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4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중장기 재정전망 전제 비교</a:t>
            </a:r>
            <a:endParaRPr lang="en-US" altLang="ko-KR" sz="2000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xmlns="" id="{4503DEFB-F28E-4913-B225-DF08E1264B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6572384"/>
              </p:ext>
            </p:extLst>
          </p:nvPr>
        </p:nvGraphicFramePr>
        <p:xfrm>
          <a:off x="323528" y="1668872"/>
          <a:ext cx="8496942" cy="4745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xmlns="" val="267361422"/>
                    </a:ext>
                  </a:extLst>
                </a:gridCol>
                <a:gridCol w="3132347">
                  <a:extLst>
                    <a:ext uri="{9D8B030D-6E8A-4147-A177-3AD203B41FA5}">
                      <a16:colId xmlns:a16="http://schemas.microsoft.com/office/drawing/2014/main" xmlns="" val="3285842685"/>
                    </a:ext>
                  </a:extLst>
                </a:gridCol>
                <a:gridCol w="3204355">
                  <a:extLst>
                    <a:ext uri="{9D8B030D-6E8A-4147-A177-3AD203B41FA5}">
                      <a16:colId xmlns:a16="http://schemas.microsoft.com/office/drawing/2014/main" xmlns="" val="3750431709"/>
                    </a:ext>
                  </a:extLst>
                </a:gridCol>
              </a:tblGrid>
              <a:tr h="896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전 제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국회예산정책처</a:t>
                      </a:r>
                      <a:endParaRPr lang="en-US" altLang="ko-KR" sz="2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(2016.8)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기획재정부</a:t>
                      </a:r>
                      <a:endParaRPr lang="en-US" altLang="ko-KR" sz="2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(2015.12)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9728021"/>
                  </a:ext>
                </a:extLst>
              </a:tr>
              <a:tr h="792669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실질성장률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spc="-150" dirty="0">
                          <a:solidFill>
                            <a:srgbClr val="C00000"/>
                          </a:solidFill>
                        </a:rPr>
                        <a:t>2016~2060 : </a:t>
                      </a:r>
                      <a:r>
                        <a:rPr lang="en-US" altLang="ko-KR" sz="2400" b="1" spc="-150" dirty="0">
                          <a:solidFill>
                            <a:srgbClr val="C00000"/>
                          </a:solidFill>
                        </a:rPr>
                        <a:t>2.0%</a:t>
                      </a:r>
                      <a:endParaRPr lang="ko-KR" altLang="en-US" sz="2400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spc="-150" dirty="0">
                          <a:solidFill>
                            <a:srgbClr val="C00000"/>
                          </a:solidFill>
                        </a:rPr>
                        <a:t>2016~2060 : </a:t>
                      </a:r>
                      <a:r>
                        <a:rPr lang="en-US" altLang="ko-KR" sz="2400" b="1" spc="-150" dirty="0">
                          <a:solidFill>
                            <a:srgbClr val="C00000"/>
                          </a:solidFill>
                        </a:rPr>
                        <a:t>1.9%</a:t>
                      </a:r>
                      <a:endParaRPr lang="ko-KR" altLang="en-US" sz="2400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64656876"/>
                  </a:ext>
                </a:extLst>
              </a:tr>
              <a:tr h="48237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400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spc="-150" dirty="0" smtClean="0">
                          <a:solidFill>
                            <a:srgbClr val="C00000"/>
                          </a:solidFill>
                        </a:rPr>
                        <a:t>2016~2020 : </a:t>
                      </a:r>
                      <a:r>
                        <a:rPr lang="en-US" altLang="ko-KR" sz="2400" b="1" spc="-150" dirty="0" smtClean="0">
                          <a:solidFill>
                            <a:srgbClr val="C00000"/>
                          </a:solidFill>
                        </a:rPr>
                        <a:t>3.1%</a:t>
                      </a:r>
                      <a:endParaRPr lang="ko-KR" altLang="en-US" sz="2400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spc="-150" dirty="0" smtClean="0">
                          <a:solidFill>
                            <a:srgbClr val="C00000"/>
                          </a:solidFill>
                        </a:rPr>
                        <a:t>2016~2020 : </a:t>
                      </a:r>
                      <a:r>
                        <a:rPr lang="en-US" altLang="ko-KR" sz="2400" b="1" spc="-150" dirty="0" smtClean="0">
                          <a:solidFill>
                            <a:srgbClr val="C00000"/>
                          </a:solidFill>
                        </a:rPr>
                        <a:t>3.6%</a:t>
                      </a:r>
                      <a:endParaRPr lang="ko-KR" altLang="en-US" sz="2400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12259308"/>
                  </a:ext>
                </a:extLst>
              </a:tr>
              <a:tr h="9647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0" spc="-150" smtClean="0">
                          <a:solidFill>
                            <a:schemeClr val="tx1"/>
                          </a:solidFill>
                        </a:rPr>
                        <a:t>       (</a:t>
                      </a:r>
                      <a:r>
                        <a:rPr lang="ko-KR" altLang="en-US" sz="2000" b="0" spc="-150" dirty="0" smtClean="0">
                          <a:solidFill>
                            <a:schemeClr val="tx1"/>
                          </a:solidFill>
                        </a:rPr>
                        <a:t>실적</a:t>
                      </a:r>
                      <a:r>
                        <a:rPr lang="en-US" altLang="ko-KR" sz="2000" b="0" spc="-15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            2016 : </a:t>
                      </a:r>
                      <a:r>
                        <a:rPr lang="en-US" altLang="ko-KR" sz="2400" b="1" spc="-150" dirty="0" smtClean="0">
                          <a:solidFill>
                            <a:srgbClr val="0070C0"/>
                          </a:solidFill>
                        </a:rPr>
                        <a:t>2.8%</a:t>
                      </a:r>
                    </a:p>
                    <a:p>
                      <a:pPr algn="l" latinLnBrk="1"/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            2017 : </a:t>
                      </a:r>
                      <a:r>
                        <a:rPr lang="en-US" altLang="ko-KR" sz="2400" b="1" spc="-150" dirty="0" smtClean="0">
                          <a:solidFill>
                            <a:srgbClr val="0070C0"/>
                          </a:solidFill>
                        </a:rPr>
                        <a:t>3.0%</a:t>
                      </a:r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?  </a:t>
                      </a:r>
                      <a:endParaRPr lang="ko-KR" altLang="en-US" sz="2400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0" spc="-150" dirty="0" smtClean="0">
                          <a:solidFill>
                            <a:schemeClr val="tx1"/>
                          </a:solidFill>
                        </a:rPr>
                        <a:t>       (</a:t>
                      </a:r>
                      <a:r>
                        <a:rPr lang="ko-KR" altLang="en-US" sz="2000" b="0" spc="-150" dirty="0" smtClean="0">
                          <a:solidFill>
                            <a:schemeClr val="tx1"/>
                          </a:solidFill>
                        </a:rPr>
                        <a:t>실적</a:t>
                      </a:r>
                      <a:r>
                        <a:rPr lang="en-US" altLang="ko-KR" sz="2000" b="0" spc="-15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            2016 : </a:t>
                      </a:r>
                      <a:r>
                        <a:rPr lang="en-US" altLang="ko-KR" sz="2400" b="1" spc="-150" dirty="0" smtClean="0">
                          <a:solidFill>
                            <a:srgbClr val="0070C0"/>
                          </a:solidFill>
                        </a:rPr>
                        <a:t>2.8%</a:t>
                      </a:r>
                    </a:p>
                    <a:p>
                      <a:pPr algn="l" latinLnBrk="1"/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            2017 : </a:t>
                      </a:r>
                      <a:r>
                        <a:rPr lang="en-US" altLang="ko-KR" sz="2400" b="1" spc="-150" dirty="0" smtClean="0">
                          <a:solidFill>
                            <a:srgbClr val="0070C0"/>
                          </a:solidFill>
                        </a:rPr>
                        <a:t>3.0%</a:t>
                      </a:r>
                      <a:r>
                        <a:rPr lang="en-US" altLang="ko-KR" sz="2400" b="0" spc="-150" dirty="0" smtClean="0">
                          <a:solidFill>
                            <a:schemeClr val="tx1"/>
                          </a:solidFill>
                        </a:rPr>
                        <a:t> ?</a:t>
                      </a:r>
                      <a:endParaRPr lang="ko-KR" altLang="en-US" sz="2400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8248609"/>
                  </a:ext>
                </a:extLst>
              </a:tr>
              <a:tr h="14471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인구변화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spc="-150" dirty="0">
                          <a:solidFill>
                            <a:schemeClr val="tx1"/>
                          </a:solidFill>
                        </a:rPr>
                        <a:t>통계청 장래인구추계</a:t>
                      </a:r>
                      <a:endParaRPr lang="en-US" altLang="ko-KR" sz="1800" b="0" spc="-15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(2011</a:t>
                      </a:r>
                      <a:r>
                        <a:rPr lang="ko-KR" altLang="en-US" sz="1800" b="0" spc="-150" dirty="0">
                          <a:solidFill>
                            <a:schemeClr val="tx1"/>
                          </a:solidFill>
                        </a:rPr>
                        <a:t>년</a:t>
                      </a:r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800" b="0" spc="-150" dirty="0">
                          <a:solidFill>
                            <a:schemeClr val="tx1"/>
                          </a:solidFill>
                        </a:rPr>
                        <a:t>중위</a:t>
                      </a:r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z="1800" b="1" spc="-150" dirty="0">
                          <a:solidFill>
                            <a:srgbClr val="0070C0"/>
                          </a:solidFill>
                        </a:rPr>
                        <a:t>생산가능인구 </a:t>
                      </a:r>
                      <a:r>
                        <a:rPr lang="en-US" altLang="ko-KR" sz="1800" b="1" spc="-150" dirty="0">
                          <a:solidFill>
                            <a:srgbClr val="0070C0"/>
                          </a:solidFill>
                        </a:rPr>
                        <a:t>2016</a:t>
                      </a:r>
                      <a:r>
                        <a:rPr lang="ko-KR" altLang="en-US" sz="1800" b="1" spc="-150" dirty="0">
                          <a:solidFill>
                            <a:srgbClr val="0070C0"/>
                          </a:solidFill>
                        </a:rPr>
                        <a:t>년부터 감소</a:t>
                      </a:r>
                      <a:endParaRPr lang="en-US" altLang="ko-KR" sz="1800" b="1" spc="-150" dirty="0">
                        <a:solidFill>
                          <a:srgbClr val="0070C0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800" b="1" spc="-150" dirty="0">
                          <a:solidFill>
                            <a:srgbClr val="0070C0"/>
                          </a:solidFill>
                        </a:rPr>
                        <a:t>총인구 </a:t>
                      </a:r>
                      <a:r>
                        <a:rPr lang="en-US" altLang="ko-KR" sz="1800" b="1" spc="-150" dirty="0">
                          <a:solidFill>
                            <a:srgbClr val="0070C0"/>
                          </a:solidFill>
                        </a:rPr>
                        <a:t>2030</a:t>
                      </a:r>
                      <a:r>
                        <a:rPr lang="ko-KR" altLang="en-US" sz="1800" b="1" spc="-150" dirty="0">
                          <a:solidFill>
                            <a:srgbClr val="0070C0"/>
                          </a:solidFill>
                        </a:rPr>
                        <a:t>년부터 감소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800" b="0" spc="-150" dirty="0">
                          <a:solidFill>
                            <a:schemeClr val="tx1"/>
                          </a:solidFill>
                        </a:rPr>
                        <a:t>좌  동</a:t>
                      </a:r>
                      <a:r>
                        <a:rPr lang="en-US" altLang="ko-KR" sz="1800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800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70444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33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3400</TotalTime>
  <Words>1314</Words>
  <Application>Microsoft Office PowerPoint</Application>
  <PresentationFormat>화면 슬라이드 쇼(4:3)</PresentationFormat>
  <Paragraphs>533</Paragraphs>
  <Slides>16</Slides>
  <Notes>16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248</cp:revision>
  <cp:lastPrinted>2017-10-25T20:13:22Z</cp:lastPrinted>
  <dcterms:created xsi:type="dcterms:W3CDTF">2016-10-03T02:11:38Z</dcterms:created>
  <dcterms:modified xsi:type="dcterms:W3CDTF">2017-10-30T12:19:21Z</dcterms:modified>
</cp:coreProperties>
</file>