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7" r:id="rId2"/>
    <p:sldId id="267" r:id="rId3"/>
    <p:sldId id="264" r:id="rId4"/>
    <p:sldId id="265" r:id="rId5"/>
    <p:sldId id="266" r:id="rId6"/>
    <p:sldId id="262" r:id="rId7"/>
    <p:sldId id="263" r:id="rId8"/>
    <p:sldId id="260" r:id="rId9"/>
    <p:sldId id="261" r:id="rId10"/>
    <p:sldId id="259" r:id="rId11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ecos-3.6.1%20&#44032;&#44228;&#49888;&#50857;(&#48516;&#44592;&#48324;)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kosis-&#44033;&#51333;&#47932;&#44032;&#51648;&#49688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ssembly\Desktop\&#44397;&#54924;(&#52628;&#44221;&#54840;%20&#51032;&#50896;&#49892;)\3.%20&#51221;&#52293;&#50629;&#47924;\2016%20&#44397;&#51221;&#44048;&#49324;\1609-&#45936;&#51060;&#53552;\kosis-&#44033;&#51333;&#47932;&#44032;&#51648;&#49688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76200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Sheet1!$E$9:$E$59</c:f>
              <c:numCache>
                <c:formatCode>General</c:formatCode>
                <c:ptCount val="51"/>
                <c:pt idx="0">
                  <c:v>2003</c:v>
                </c:pt>
                <c:pt idx="1">
                  <c:v>2004</c:v>
                </c:pt>
                <c:pt idx="2">
                  <c:v>2004</c:v>
                </c:pt>
                <c:pt idx="3">
                  <c:v>2004</c:v>
                </c:pt>
                <c:pt idx="4">
                  <c:v>2004</c:v>
                </c:pt>
                <c:pt idx="5">
                  <c:v>2005</c:v>
                </c:pt>
                <c:pt idx="6">
                  <c:v>2005</c:v>
                </c:pt>
                <c:pt idx="7">
                  <c:v>2005</c:v>
                </c:pt>
                <c:pt idx="8">
                  <c:v>2005</c:v>
                </c:pt>
                <c:pt idx="9">
                  <c:v>2006</c:v>
                </c:pt>
                <c:pt idx="10">
                  <c:v>2006</c:v>
                </c:pt>
                <c:pt idx="11">
                  <c:v>2006</c:v>
                </c:pt>
                <c:pt idx="12">
                  <c:v>2006</c:v>
                </c:pt>
                <c:pt idx="13">
                  <c:v>2007</c:v>
                </c:pt>
                <c:pt idx="14">
                  <c:v>2007</c:v>
                </c:pt>
                <c:pt idx="15">
                  <c:v>2007</c:v>
                </c:pt>
                <c:pt idx="16">
                  <c:v>2007</c:v>
                </c:pt>
                <c:pt idx="17">
                  <c:v>2008</c:v>
                </c:pt>
                <c:pt idx="18">
                  <c:v>2008</c:v>
                </c:pt>
                <c:pt idx="19">
                  <c:v>2008</c:v>
                </c:pt>
                <c:pt idx="20">
                  <c:v>2008</c:v>
                </c:pt>
                <c:pt idx="21">
                  <c:v>2009</c:v>
                </c:pt>
                <c:pt idx="22">
                  <c:v>2009</c:v>
                </c:pt>
                <c:pt idx="23">
                  <c:v>2009</c:v>
                </c:pt>
                <c:pt idx="24">
                  <c:v>2009</c:v>
                </c:pt>
                <c:pt idx="25">
                  <c:v>2010</c:v>
                </c:pt>
                <c:pt idx="26">
                  <c:v>2010</c:v>
                </c:pt>
                <c:pt idx="27">
                  <c:v>2010</c:v>
                </c:pt>
                <c:pt idx="28">
                  <c:v>2010</c:v>
                </c:pt>
                <c:pt idx="29">
                  <c:v>2011</c:v>
                </c:pt>
                <c:pt idx="30">
                  <c:v>2011</c:v>
                </c:pt>
                <c:pt idx="31">
                  <c:v>2011</c:v>
                </c:pt>
                <c:pt idx="32">
                  <c:v>2011</c:v>
                </c:pt>
                <c:pt idx="33">
                  <c:v>2012</c:v>
                </c:pt>
                <c:pt idx="34">
                  <c:v>2012</c:v>
                </c:pt>
                <c:pt idx="35">
                  <c:v>2012</c:v>
                </c:pt>
                <c:pt idx="36">
                  <c:v>2012</c:v>
                </c:pt>
                <c:pt idx="37">
                  <c:v>2013</c:v>
                </c:pt>
                <c:pt idx="38">
                  <c:v>2013</c:v>
                </c:pt>
                <c:pt idx="39">
                  <c:v>2013</c:v>
                </c:pt>
                <c:pt idx="40">
                  <c:v>2013</c:v>
                </c:pt>
                <c:pt idx="41">
                  <c:v>2014</c:v>
                </c:pt>
                <c:pt idx="42">
                  <c:v>2014</c:v>
                </c:pt>
                <c:pt idx="43">
                  <c:v>2014</c:v>
                </c:pt>
                <c:pt idx="44">
                  <c:v>2014</c:v>
                </c:pt>
                <c:pt idx="45">
                  <c:v>2015</c:v>
                </c:pt>
                <c:pt idx="46">
                  <c:v>2015</c:v>
                </c:pt>
                <c:pt idx="47">
                  <c:v>2015</c:v>
                </c:pt>
                <c:pt idx="48">
                  <c:v>2015</c:v>
                </c:pt>
                <c:pt idx="49">
                  <c:v>2016</c:v>
                </c:pt>
                <c:pt idx="50">
                  <c:v>2016</c:v>
                </c:pt>
              </c:numCache>
            </c:numRef>
          </c:cat>
          <c:val>
            <c:numRef>
              <c:f>Sheet1!$F$9:$F$59</c:f>
              <c:numCache>
                <c:formatCode>0.0%</c:formatCode>
                <c:ptCount val="51"/>
                <c:pt idx="0">
                  <c:v>1.5793437656010711E-2</c:v>
                </c:pt>
                <c:pt idx="1">
                  <c:v>1.9449187879750474E-2</c:v>
                </c:pt>
                <c:pt idx="2">
                  <c:v>2.7434769908908141E-2</c:v>
                </c:pt>
                <c:pt idx="3">
                  <c:v>4.100615823724918E-2</c:v>
                </c:pt>
                <c:pt idx="4">
                  <c:v>4.6925398378227401E-2</c:v>
                </c:pt>
                <c:pt idx="5">
                  <c:v>5.2221717408876378E-2</c:v>
                </c:pt>
                <c:pt idx="6">
                  <c:v>8.1095248011711973E-2</c:v>
                </c:pt>
                <c:pt idx="7">
                  <c:v>9.2327590512480961E-2</c:v>
                </c:pt>
                <c:pt idx="8">
                  <c:v>9.8479449521309714E-2</c:v>
                </c:pt>
                <c:pt idx="9">
                  <c:v>0.10728694068087008</c:v>
                </c:pt>
                <c:pt idx="10">
                  <c:v>0.10338651772401763</c:v>
                </c:pt>
                <c:pt idx="11">
                  <c:v>0.10504663393311131</c:v>
                </c:pt>
                <c:pt idx="12">
                  <c:v>0.1183738911278065</c:v>
                </c:pt>
                <c:pt idx="13">
                  <c:v>0.11276472259957093</c:v>
                </c:pt>
                <c:pt idx="14">
                  <c:v>0.10574959736836087</c:v>
                </c:pt>
                <c:pt idx="15">
                  <c:v>0.10228853035887564</c:v>
                </c:pt>
                <c:pt idx="16">
                  <c:v>9.5960820459167762E-2</c:v>
                </c:pt>
                <c:pt idx="17">
                  <c:v>0.10583147598902465</c:v>
                </c:pt>
                <c:pt idx="18">
                  <c:v>0.10901735191090856</c:v>
                </c:pt>
                <c:pt idx="19">
                  <c:v>0.11099003692347376</c:v>
                </c:pt>
                <c:pt idx="20">
                  <c:v>8.7357689622181933E-2</c:v>
                </c:pt>
                <c:pt idx="21">
                  <c:v>6.3757801070793763E-2</c:v>
                </c:pt>
                <c:pt idx="22">
                  <c:v>5.4595719528995446E-2</c:v>
                </c:pt>
                <c:pt idx="23">
                  <c:v>5.7339964020224121E-2</c:v>
                </c:pt>
                <c:pt idx="24">
                  <c:v>7.2511736002316418E-2</c:v>
                </c:pt>
                <c:pt idx="25">
                  <c:v>8.7382495293426121E-2</c:v>
                </c:pt>
                <c:pt idx="26">
                  <c:v>8.6616488338176367E-2</c:v>
                </c:pt>
                <c:pt idx="27">
                  <c:v>8.1944248501968131E-2</c:v>
                </c:pt>
                <c:pt idx="28">
                  <c:v>8.6605119968123034E-2</c:v>
                </c:pt>
                <c:pt idx="29">
                  <c:v>9.2159868539643197E-2</c:v>
                </c:pt>
                <c:pt idx="30">
                  <c:v>9.6298849594982805E-2</c:v>
                </c:pt>
                <c:pt idx="31">
                  <c:v>9.2256520935093622E-2</c:v>
                </c:pt>
                <c:pt idx="32">
                  <c:v>8.6543524730380961E-2</c:v>
                </c:pt>
                <c:pt idx="33">
                  <c:v>7.125267061485574E-2</c:v>
                </c:pt>
                <c:pt idx="34">
                  <c:v>5.8578063157520344E-2</c:v>
                </c:pt>
                <c:pt idx="35">
                  <c:v>5.5509454132724567E-2</c:v>
                </c:pt>
                <c:pt idx="36">
                  <c:v>5.1991012071879839E-2</c:v>
                </c:pt>
                <c:pt idx="37">
                  <c:v>5.0631753954811343E-2</c:v>
                </c:pt>
                <c:pt idx="38">
                  <c:v>5.5010136107286778E-2</c:v>
                </c:pt>
                <c:pt idx="39">
                  <c:v>5.6201591588629363E-2</c:v>
                </c:pt>
                <c:pt idx="40">
                  <c:v>5.7321457771491557E-2</c:v>
                </c:pt>
                <c:pt idx="41">
                  <c:v>6.1868161689540235E-2</c:v>
                </c:pt>
                <c:pt idx="42">
                  <c:v>5.7416490658474206E-2</c:v>
                </c:pt>
                <c:pt idx="43">
                  <c:v>6.3228084865697642E-2</c:v>
                </c:pt>
                <c:pt idx="44">
                  <c:v>6.4981421248713866E-2</c:v>
                </c:pt>
                <c:pt idx="45">
                  <c:v>7.4193439224479629E-2</c:v>
                </c:pt>
                <c:pt idx="46">
                  <c:v>9.2332242000715326E-2</c:v>
                </c:pt>
                <c:pt idx="47">
                  <c:v>0.10265944683165129</c:v>
                </c:pt>
                <c:pt idx="48">
                  <c:v>0.10858235525669824</c:v>
                </c:pt>
                <c:pt idx="49">
                  <c:v>0.11412940849763942</c:v>
                </c:pt>
                <c:pt idx="50">
                  <c:v>0.11112519227191742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8128512"/>
        <c:axId val="168130048"/>
      </c:lineChart>
      <c:catAx>
        <c:axId val="168128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ko-KR"/>
          </a:p>
        </c:txPr>
        <c:crossAx val="168130048"/>
        <c:crosses val="autoZero"/>
        <c:auto val="1"/>
        <c:lblAlgn val="ctr"/>
        <c:lblOffset val="100"/>
        <c:tickLblSkip val="8"/>
        <c:tickMarkSkip val="1"/>
        <c:noMultiLvlLbl val="0"/>
      </c:catAx>
      <c:valAx>
        <c:axId val="168130048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crossAx val="168128512"/>
        <c:crosses val="autoZero"/>
        <c:crossBetween val="midCat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plotVisOnly val="1"/>
    <c:dispBlanksAs val="gap"/>
    <c:showDLblsOverMax val="0"/>
  </c:chart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Sheet3!$C$1</c:f>
              <c:strCache>
                <c:ptCount val="1"/>
                <c:pt idx="0">
                  <c:v>소비자물가지수</c:v>
                </c:pt>
              </c:strCache>
            </c:strRef>
          </c:tx>
          <c:spPr>
            <a:ln w="76200">
              <a:solidFill>
                <a:srgbClr val="FF0000"/>
              </a:solidFill>
            </a:ln>
          </c:spPr>
          <c:marker>
            <c:symbol val="none"/>
          </c:marker>
          <c:cat>
            <c:numRef>
              <c:f>Sheet3!$A$2:$A$81</c:f>
              <c:numCache>
                <c:formatCode>General</c:formatCode>
                <c:ptCount val="80"/>
                <c:pt idx="0">
                  <c:v>2010</c:v>
                </c:pt>
                <c:pt idx="12">
                  <c:v>2011</c:v>
                </c:pt>
                <c:pt idx="24">
                  <c:v>2012</c:v>
                </c:pt>
                <c:pt idx="36">
                  <c:v>2013</c:v>
                </c:pt>
                <c:pt idx="48">
                  <c:v>2014</c:v>
                </c:pt>
                <c:pt idx="60">
                  <c:v>2015</c:v>
                </c:pt>
                <c:pt idx="72">
                  <c:v>2016</c:v>
                </c:pt>
              </c:numCache>
            </c:numRef>
          </c:cat>
          <c:val>
            <c:numRef>
              <c:f>Sheet3!$C$2:$C$81</c:f>
              <c:numCache>
                <c:formatCode>#,##0.0</c:formatCode>
                <c:ptCount val="80"/>
                <c:pt idx="0">
                  <c:v>3.5183671758764579</c:v>
                </c:pt>
                <c:pt idx="1">
                  <c:v>2.9844691098604992</c:v>
                </c:pt>
                <c:pt idx="2">
                  <c:v>2.4581697996281848</c:v>
                </c:pt>
                <c:pt idx="3">
                  <c:v>2.597910958198546</c:v>
                </c:pt>
                <c:pt idx="4">
                  <c:v>2.7009209089598141</c:v>
                </c:pt>
                <c:pt idx="5">
                  <c:v>2.688881557241829</c:v>
                </c:pt>
                <c:pt idx="6">
                  <c:v>2.5303841293649931</c:v>
                </c:pt>
                <c:pt idx="7">
                  <c:v>2.6811764826322415</c:v>
                </c:pt>
                <c:pt idx="8">
                  <c:v>3.4080680795352203</c:v>
                </c:pt>
                <c:pt idx="9">
                  <c:v>3.6827369781250896</c:v>
                </c:pt>
                <c:pt idx="10">
                  <c:v>2.9882986455912475</c:v>
                </c:pt>
                <c:pt idx="11">
                  <c:v>3.0338889682329118</c:v>
                </c:pt>
                <c:pt idx="12">
                  <c:v>3.4412955465587203</c:v>
                </c:pt>
                <c:pt idx="13">
                  <c:v>3.9393939393939537</c:v>
                </c:pt>
                <c:pt idx="14">
                  <c:v>4.1330645161290258</c:v>
                </c:pt>
                <c:pt idx="15">
                  <c:v>3.8152610441767099</c:v>
                </c:pt>
                <c:pt idx="16">
                  <c:v>3.9117352056168508</c:v>
                </c:pt>
                <c:pt idx="17">
                  <c:v>4.2168674698795261</c:v>
                </c:pt>
                <c:pt idx="18">
                  <c:v>4.5090180360721543</c:v>
                </c:pt>
                <c:pt idx="19">
                  <c:v>4.6859421734795736</c:v>
                </c:pt>
                <c:pt idx="20">
                  <c:v>3.7586547972304762</c:v>
                </c:pt>
                <c:pt idx="21">
                  <c:v>3.5608308605341366</c:v>
                </c:pt>
                <c:pt idx="22">
                  <c:v>4.1749502982107334</c:v>
                </c:pt>
                <c:pt idx="23">
                  <c:v>4.1584158415841621</c:v>
                </c:pt>
                <c:pt idx="24">
                  <c:v>3.3463796477495089</c:v>
                </c:pt>
                <c:pt idx="25">
                  <c:v>3.0320699708454635</c:v>
                </c:pt>
                <c:pt idx="26">
                  <c:v>2.6621490803484971</c:v>
                </c:pt>
                <c:pt idx="27">
                  <c:v>2.5531914893617058</c:v>
                </c:pt>
                <c:pt idx="28">
                  <c:v>2.5386100386100452</c:v>
                </c:pt>
                <c:pt idx="29">
                  <c:v>2.1965317919075078</c:v>
                </c:pt>
                <c:pt idx="30">
                  <c:v>1.4765100671140896</c:v>
                </c:pt>
                <c:pt idx="31">
                  <c:v>1.2666666666666604</c:v>
                </c:pt>
                <c:pt idx="32">
                  <c:v>2.0877025738798904</c:v>
                </c:pt>
                <c:pt idx="33">
                  <c:v>2.0916905444126055</c:v>
                </c:pt>
                <c:pt idx="34">
                  <c:v>1.6316793893129899</c:v>
                </c:pt>
                <c:pt idx="35">
                  <c:v>1.4258555133079831</c:v>
                </c:pt>
                <c:pt idx="36">
                  <c:v>1.6284794546487458</c:v>
                </c:pt>
                <c:pt idx="37">
                  <c:v>1.5846066779853007</c:v>
                </c:pt>
                <c:pt idx="38">
                  <c:v>1.4615747289014491</c:v>
                </c:pt>
                <c:pt idx="39">
                  <c:v>1.3296869105997811</c:v>
                </c:pt>
                <c:pt idx="40">
                  <c:v>1.1484514732184925</c:v>
                </c:pt>
                <c:pt idx="41">
                  <c:v>1.1689291101055765</c:v>
                </c:pt>
                <c:pt idx="42">
                  <c:v>1.6156462585033893</c:v>
                </c:pt>
                <c:pt idx="43">
                  <c:v>1.5047493651838773</c:v>
                </c:pt>
                <c:pt idx="44">
                  <c:v>0.98048370529459916</c:v>
                </c:pt>
                <c:pt idx="45">
                  <c:v>0.86069791374310256</c:v>
                </c:pt>
                <c:pt idx="46">
                  <c:v>1.2017650924795786</c:v>
                </c:pt>
                <c:pt idx="47">
                  <c:v>1.1433926897844504</c:v>
                </c:pt>
                <c:pt idx="48">
                  <c:v>1.0806782187441799</c:v>
                </c:pt>
                <c:pt idx="49">
                  <c:v>1.0120705663881235</c:v>
                </c:pt>
                <c:pt idx="50">
                  <c:v>1.2918215613382911</c:v>
                </c:pt>
                <c:pt idx="51">
                  <c:v>1.4983713355048778</c:v>
                </c:pt>
                <c:pt idx="52">
                  <c:v>1.6658911121451681</c:v>
                </c:pt>
                <c:pt idx="53">
                  <c:v>1.6585911293328426</c:v>
                </c:pt>
                <c:pt idx="54">
                  <c:v>1.58995815899583</c:v>
                </c:pt>
                <c:pt idx="55">
                  <c:v>1.4083202075419132</c:v>
                </c:pt>
                <c:pt idx="56">
                  <c:v>1.1466617347882346</c:v>
                </c:pt>
                <c:pt idx="57">
                  <c:v>1.1501715981819816</c:v>
                </c:pt>
                <c:pt idx="58">
                  <c:v>0.96483903887187861</c:v>
                </c:pt>
                <c:pt idx="59">
                  <c:v>0.83395107487027609</c:v>
                </c:pt>
                <c:pt idx="60">
                  <c:v>0.80184331797235053</c:v>
                </c:pt>
                <c:pt idx="61">
                  <c:v>0.51475319422740196</c:v>
                </c:pt>
                <c:pt idx="62">
                  <c:v>0.35783099366915039</c:v>
                </c:pt>
                <c:pt idx="63">
                  <c:v>0.38510911424904926</c:v>
                </c:pt>
                <c:pt idx="64">
                  <c:v>0.53094104723543367</c:v>
                </c:pt>
                <c:pt idx="65">
                  <c:v>0.67827681026582098</c:v>
                </c:pt>
                <c:pt idx="66">
                  <c:v>0.71389346512904517</c:v>
                </c:pt>
                <c:pt idx="67">
                  <c:v>0.70351758793969488</c:v>
                </c:pt>
                <c:pt idx="68">
                  <c:v>0.60340098738345116</c:v>
                </c:pt>
                <c:pt idx="69">
                  <c:v>0.91701054562127737</c:v>
                </c:pt>
                <c:pt idx="70">
                  <c:v>1.001562069282369</c:v>
                </c:pt>
                <c:pt idx="71">
                  <c:v>1.2773387244991774</c:v>
                </c:pt>
                <c:pt idx="72">
                  <c:v>0.81375148578219925</c:v>
                </c:pt>
                <c:pt idx="73">
                  <c:v>1.2894375857338991</c:v>
                </c:pt>
                <c:pt idx="74">
                  <c:v>0.98738343390016858</c:v>
                </c:pt>
                <c:pt idx="75">
                  <c:v>1.0321519912312782</c:v>
                </c:pt>
                <c:pt idx="76">
                  <c:v>0.76488799854308454</c:v>
                </c:pt>
                <c:pt idx="77">
                  <c:v>0.75564457392571782</c:v>
                </c:pt>
                <c:pt idx="78">
                  <c:v>0.70883315158123406</c:v>
                </c:pt>
                <c:pt idx="79">
                  <c:v>0.39920159680637557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Sheet3!$D$1</c:f>
              <c:strCache>
                <c:ptCount val="1"/>
                <c:pt idx="0">
                  <c:v>물가안정목표 하한</c:v>
                </c:pt>
              </c:strCache>
            </c:strRef>
          </c:tx>
          <c:spPr>
            <a:ln w="76200">
              <a:solidFill>
                <a:srgbClr val="00B050"/>
              </a:solidFill>
            </a:ln>
          </c:spPr>
          <c:marker>
            <c:symbol val="none"/>
          </c:marker>
          <c:dPt>
            <c:idx val="36"/>
            <c:bubble3D val="0"/>
            <c:spPr>
              <a:ln w="76200">
                <a:noFill/>
              </a:ln>
            </c:spPr>
          </c:dPt>
          <c:dPt>
            <c:idx val="72"/>
            <c:bubble3D val="0"/>
            <c:spPr>
              <a:ln w="76200">
                <a:noFill/>
              </a:ln>
            </c:spPr>
          </c:dPt>
          <c:cat>
            <c:numRef>
              <c:f>Sheet3!$A$2:$A$81</c:f>
              <c:numCache>
                <c:formatCode>General</c:formatCode>
                <c:ptCount val="80"/>
                <c:pt idx="0">
                  <c:v>2010</c:v>
                </c:pt>
                <c:pt idx="12">
                  <c:v>2011</c:v>
                </c:pt>
                <c:pt idx="24">
                  <c:v>2012</c:v>
                </c:pt>
                <c:pt idx="36">
                  <c:v>2013</c:v>
                </c:pt>
                <c:pt idx="48">
                  <c:v>2014</c:v>
                </c:pt>
                <c:pt idx="60">
                  <c:v>2015</c:v>
                </c:pt>
                <c:pt idx="72">
                  <c:v>2016</c:v>
                </c:pt>
              </c:numCache>
            </c:numRef>
          </c:cat>
          <c:val>
            <c:numRef>
              <c:f>Sheet3!$D$2:$D$81</c:f>
              <c:numCache>
                <c:formatCode>0.0</c:formatCode>
                <c:ptCount val="80"/>
                <c:pt idx="0">
                  <c:v>2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  <c:pt idx="20">
                  <c:v>2</c:v>
                </c:pt>
                <c:pt idx="21">
                  <c:v>2</c:v>
                </c:pt>
                <c:pt idx="22">
                  <c:v>2</c:v>
                </c:pt>
                <c:pt idx="23">
                  <c:v>2</c:v>
                </c:pt>
                <c:pt idx="24">
                  <c:v>2</c:v>
                </c:pt>
                <c:pt idx="25">
                  <c:v>2</c:v>
                </c:pt>
                <c:pt idx="26">
                  <c:v>2</c:v>
                </c:pt>
                <c:pt idx="27">
                  <c:v>2</c:v>
                </c:pt>
                <c:pt idx="28">
                  <c:v>2</c:v>
                </c:pt>
                <c:pt idx="29">
                  <c:v>2</c:v>
                </c:pt>
                <c:pt idx="30">
                  <c:v>2</c:v>
                </c:pt>
                <c:pt idx="31">
                  <c:v>2</c:v>
                </c:pt>
                <c:pt idx="32">
                  <c:v>2</c:v>
                </c:pt>
                <c:pt idx="33">
                  <c:v>2</c:v>
                </c:pt>
                <c:pt idx="34">
                  <c:v>2</c:v>
                </c:pt>
                <c:pt idx="35">
                  <c:v>2</c:v>
                </c:pt>
                <c:pt idx="36">
                  <c:v>2.5</c:v>
                </c:pt>
                <c:pt idx="37">
                  <c:v>2.5</c:v>
                </c:pt>
                <c:pt idx="38">
                  <c:v>2.5</c:v>
                </c:pt>
                <c:pt idx="39">
                  <c:v>2.5</c:v>
                </c:pt>
                <c:pt idx="40">
                  <c:v>2.5</c:v>
                </c:pt>
                <c:pt idx="41">
                  <c:v>2.5</c:v>
                </c:pt>
                <c:pt idx="42">
                  <c:v>2.5</c:v>
                </c:pt>
                <c:pt idx="43">
                  <c:v>2.5</c:v>
                </c:pt>
                <c:pt idx="44">
                  <c:v>2.5</c:v>
                </c:pt>
                <c:pt idx="45">
                  <c:v>2.5</c:v>
                </c:pt>
                <c:pt idx="46">
                  <c:v>2.5</c:v>
                </c:pt>
                <c:pt idx="47">
                  <c:v>2.5</c:v>
                </c:pt>
                <c:pt idx="48">
                  <c:v>2.5</c:v>
                </c:pt>
                <c:pt idx="49">
                  <c:v>2.5</c:v>
                </c:pt>
                <c:pt idx="50">
                  <c:v>2.5</c:v>
                </c:pt>
                <c:pt idx="51">
                  <c:v>2.5</c:v>
                </c:pt>
                <c:pt idx="52">
                  <c:v>2.5</c:v>
                </c:pt>
                <c:pt idx="53">
                  <c:v>2.5</c:v>
                </c:pt>
                <c:pt idx="54">
                  <c:v>2.5</c:v>
                </c:pt>
                <c:pt idx="55">
                  <c:v>2.5</c:v>
                </c:pt>
                <c:pt idx="56">
                  <c:v>2.5</c:v>
                </c:pt>
                <c:pt idx="57">
                  <c:v>2.5</c:v>
                </c:pt>
                <c:pt idx="58">
                  <c:v>2.5</c:v>
                </c:pt>
                <c:pt idx="59">
                  <c:v>2.5</c:v>
                </c:pt>
                <c:pt idx="60">
                  <c:v>2.5</c:v>
                </c:pt>
                <c:pt idx="61">
                  <c:v>2.5</c:v>
                </c:pt>
                <c:pt idx="62">
                  <c:v>2.5</c:v>
                </c:pt>
                <c:pt idx="63">
                  <c:v>2.5</c:v>
                </c:pt>
                <c:pt idx="64">
                  <c:v>2.5</c:v>
                </c:pt>
                <c:pt idx="65">
                  <c:v>2.5</c:v>
                </c:pt>
                <c:pt idx="66">
                  <c:v>2.5</c:v>
                </c:pt>
                <c:pt idx="67">
                  <c:v>2.5</c:v>
                </c:pt>
                <c:pt idx="68">
                  <c:v>2.5</c:v>
                </c:pt>
                <c:pt idx="69">
                  <c:v>2.5</c:v>
                </c:pt>
                <c:pt idx="70">
                  <c:v>2.5</c:v>
                </c:pt>
                <c:pt idx="71">
                  <c:v>2.5</c:v>
                </c:pt>
                <c:pt idx="72">
                  <c:v>1.5</c:v>
                </c:pt>
                <c:pt idx="73">
                  <c:v>1.5</c:v>
                </c:pt>
                <c:pt idx="74">
                  <c:v>1.5</c:v>
                </c:pt>
                <c:pt idx="75">
                  <c:v>1.5</c:v>
                </c:pt>
                <c:pt idx="76">
                  <c:v>1.5</c:v>
                </c:pt>
                <c:pt idx="77">
                  <c:v>1.5</c:v>
                </c:pt>
                <c:pt idx="78">
                  <c:v>1.5</c:v>
                </c:pt>
                <c:pt idx="79">
                  <c:v>1.5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Sheet3!$E$1</c:f>
              <c:strCache>
                <c:ptCount val="1"/>
                <c:pt idx="0">
                  <c:v>물가안정목표 상한</c:v>
                </c:pt>
              </c:strCache>
            </c:strRef>
          </c:tx>
          <c:spPr>
            <a:ln w="76200">
              <a:solidFill>
                <a:srgbClr val="00B0F0"/>
              </a:solidFill>
            </a:ln>
          </c:spPr>
          <c:marker>
            <c:symbol val="none"/>
          </c:marker>
          <c:dPt>
            <c:idx val="36"/>
            <c:bubble3D val="0"/>
            <c:spPr>
              <a:ln w="76200">
                <a:noFill/>
              </a:ln>
            </c:spPr>
          </c:dPt>
          <c:dPt>
            <c:idx val="72"/>
            <c:bubble3D val="0"/>
            <c:spPr>
              <a:ln w="76200">
                <a:noFill/>
              </a:ln>
            </c:spPr>
          </c:dPt>
          <c:cat>
            <c:numRef>
              <c:f>Sheet3!$A$2:$A$81</c:f>
              <c:numCache>
                <c:formatCode>General</c:formatCode>
                <c:ptCount val="80"/>
                <c:pt idx="0">
                  <c:v>2010</c:v>
                </c:pt>
                <c:pt idx="12">
                  <c:v>2011</c:v>
                </c:pt>
                <c:pt idx="24">
                  <c:v>2012</c:v>
                </c:pt>
                <c:pt idx="36">
                  <c:v>2013</c:v>
                </c:pt>
                <c:pt idx="48">
                  <c:v>2014</c:v>
                </c:pt>
                <c:pt idx="60">
                  <c:v>2015</c:v>
                </c:pt>
                <c:pt idx="72">
                  <c:v>2016</c:v>
                </c:pt>
              </c:numCache>
            </c:numRef>
          </c:cat>
          <c:val>
            <c:numRef>
              <c:f>Sheet3!$E$2:$E$81</c:f>
              <c:numCache>
                <c:formatCode>0.0</c:formatCode>
                <c:ptCount val="80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  <c:pt idx="5">
                  <c:v>4</c:v>
                </c:pt>
                <c:pt idx="6">
                  <c:v>4</c:v>
                </c:pt>
                <c:pt idx="7">
                  <c:v>4</c:v>
                </c:pt>
                <c:pt idx="8">
                  <c:v>4</c:v>
                </c:pt>
                <c:pt idx="9">
                  <c:v>4</c:v>
                </c:pt>
                <c:pt idx="10">
                  <c:v>4</c:v>
                </c:pt>
                <c:pt idx="11">
                  <c:v>4</c:v>
                </c:pt>
                <c:pt idx="12">
                  <c:v>4</c:v>
                </c:pt>
                <c:pt idx="13">
                  <c:v>4</c:v>
                </c:pt>
                <c:pt idx="14">
                  <c:v>4</c:v>
                </c:pt>
                <c:pt idx="15">
                  <c:v>4</c:v>
                </c:pt>
                <c:pt idx="16">
                  <c:v>4</c:v>
                </c:pt>
                <c:pt idx="17">
                  <c:v>4</c:v>
                </c:pt>
                <c:pt idx="18">
                  <c:v>4</c:v>
                </c:pt>
                <c:pt idx="19">
                  <c:v>4</c:v>
                </c:pt>
                <c:pt idx="20">
                  <c:v>4</c:v>
                </c:pt>
                <c:pt idx="21">
                  <c:v>4</c:v>
                </c:pt>
                <c:pt idx="22">
                  <c:v>4</c:v>
                </c:pt>
                <c:pt idx="23">
                  <c:v>4</c:v>
                </c:pt>
                <c:pt idx="24">
                  <c:v>4</c:v>
                </c:pt>
                <c:pt idx="25">
                  <c:v>4</c:v>
                </c:pt>
                <c:pt idx="26">
                  <c:v>4</c:v>
                </c:pt>
                <c:pt idx="27">
                  <c:v>4</c:v>
                </c:pt>
                <c:pt idx="28">
                  <c:v>4</c:v>
                </c:pt>
                <c:pt idx="29">
                  <c:v>4</c:v>
                </c:pt>
                <c:pt idx="30">
                  <c:v>4</c:v>
                </c:pt>
                <c:pt idx="31">
                  <c:v>4</c:v>
                </c:pt>
                <c:pt idx="32">
                  <c:v>4</c:v>
                </c:pt>
                <c:pt idx="33">
                  <c:v>4</c:v>
                </c:pt>
                <c:pt idx="34">
                  <c:v>4</c:v>
                </c:pt>
                <c:pt idx="35">
                  <c:v>4</c:v>
                </c:pt>
                <c:pt idx="36">
                  <c:v>3.5</c:v>
                </c:pt>
                <c:pt idx="37">
                  <c:v>3.5</c:v>
                </c:pt>
                <c:pt idx="38">
                  <c:v>3.5</c:v>
                </c:pt>
                <c:pt idx="39">
                  <c:v>3.5</c:v>
                </c:pt>
                <c:pt idx="40">
                  <c:v>3.5</c:v>
                </c:pt>
                <c:pt idx="41">
                  <c:v>3.5</c:v>
                </c:pt>
                <c:pt idx="42">
                  <c:v>3.5</c:v>
                </c:pt>
                <c:pt idx="43">
                  <c:v>3.5</c:v>
                </c:pt>
                <c:pt idx="44">
                  <c:v>3.5</c:v>
                </c:pt>
                <c:pt idx="45">
                  <c:v>3.5</c:v>
                </c:pt>
                <c:pt idx="46">
                  <c:v>3.5</c:v>
                </c:pt>
                <c:pt idx="47">
                  <c:v>3.5</c:v>
                </c:pt>
                <c:pt idx="48">
                  <c:v>3.5</c:v>
                </c:pt>
                <c:pt idx="49">
                  <c:v>3.5</c:v>
                </c:pt>
                <c:pt idx="50">
                  <c:v>3.5</c:v>
                </c:pt>
                <c:pt idx="51">
                  <c:v>3.5</c:v>
                </c:pt>
                <c:pt idx="52">
                  <c:v>3.5</c:v>
                </c:pt>
                <c:pt idx="53">
                  <c:v>3.5</c:v>
                </c:pt>
                <c:pt idx="54">
                  <c:v>3.5</c:v>
                </c:pt>
                <c:pt idx="55">
                  <c:v>3.5</c:v>
                </c:pt>
                <c:pt idx="56">
                  <c:v>3.5</c:v>
                </c:pt>
                <c:pt idx="57">
                  <c:v>3.5</c:v>
                </c:pt>
                <c:pt idx="58">
                  <c:v>3.5</c:v>
                </c:pt>
                <c:pt idx="59">
                  <c:v>3.5</c:v>
                </c:pt>
                <c:pt idx="60">
                  <c:v>3.5</c:v>
                </c:pt>
                <c:pt idx="61">
                  <c:v>3.5</c:v>
                </c:pt>
                <c:pt idx="62">
                  <c:v>3.5</c:v>
                </c:pt>
                <c:pt idx="63">
                  <c:v>3.5</c:v>
                </c:pt>
                <c:pt idx="64">
                  <c:v>3.5</c:v>
                </c:pt>
                <c:pt idx="65">
                  <c:v>3.5</c:v>
                </c:pt>
                <c:pt idx="66">
                  <c:v>3.5</c:v>
                </c:pt>
                <c:pt idx="67">
                  <c:v>3.5</c:v>
                </c:pt>
                <c:pt idx="68">
                  <c:v>3.5</c:v>
                </c:pt>
                <c:pt idx="69">
                  <c:v>3.5</c:v>
                </c:pt>
                <c:pt idx="70">
                  <c:v>3.5</c:v>
                </c:pt>
                <c:pt idx="71">
                  <c:v>3.5</c:v>
                </c:pt>
                <c:pt idx="72">
                  <c:v>2.5</c:v>
                </c:pt>
                <c:pt idx="73">
                  <c:v>2.5</c:v>
                </c:pt>
                <c:pt idx="74">
                  <c:v>2.5</c:v>
                </c:pt>
                <c:pt idx="75">
                  <c:v>2.5</c:v>
                </c:pt>
                <c:pt idx="76">
                  <c:v>2.5</c:v>
                </c:pt>
                <c:pt idx="77">
                  <c:v>2.5</c:v>
                </c:pt>
                <c:pt idx="78">
                  <c:v>2.5</c:v>
                </c:pt>
                <c:pt idx="79">
                  <c:v>2.5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67576704"/>
        <c:axId val="167578240"/>
      </c:lineChart>
      <c:catAx>
        <c:axId val="167576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ko-KR"/>
          </a:p>
        </c:txPr>
        <c:crossAx val="167578240"/>
        <c:crosses val="autoZero"/>
        <c:auto val="1"/>
        <c:lblAlgn val="ctr"/>
        <c:lblOffset val="100"/>
        <c:tickLblSkip val="12"/>
        <c:tickMarkSkip val="1"/>
        <c:noMultiLvlLbl val="0"/>
      </c:catAx>
      <c:valAx>
        <c:axId val="167578240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67576704"/>
        <c:crosses val="autoZero"/>
        <c:crossBetween val="midCat"/>
      </c:val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ysClr val="windowText" lastClr="00000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6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Sheet2!$Z$1</c:f>
              <c:strCache>
                <c:ptCount val="1"/>
                <c:pt idx="0">
                  <c:v>소비자물가지수(좌축)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Sheet2!$Y$2:$Y$82</c:f>
              <c:numCache>
                <c:formatCode>General</c:formatCode>
                <c:ptCount val="81"/>
                <c:pt idx="0">
                  <c:v>2010</c:v>
                </c:pt>
                <c:pt idx="12">
                  <c:v>2011</c:v>
                </c:pt>
                <c:pt idx="24">
                  <c:v>2012</c:v>
                </c:pt>
                <c:pt idx="36">
                  <c:v>2013</c:v>
                </c:pt>
                <c:pt idx="48">
                  <c:v>2014</c:v>
                </c:pt>
                <c:pt idx="60">
                  <c:v>2015</c:v>
                </c:pt>
                <c:pt idx="72">
                  <c:v>2016</c:v>
                </c:pt>
              </c:numCache>
            </c:numRef>
          </c:cat>
          <c:val>
            <c:numRef>
              <c:f>Sheet2!$Z$2:$Z$82</c:f>
              <c:numCache>
                <c:formatCode>#,##0.0</c:formatCode>
                <c:ptCount val="81"/>
                <c:pt idx="0">
                  <c:v>3.5183671758764579</c:v>
                </c:pt>
                <c:pt idx="1">
                  <c:v>2.9844691098604992</c:v>
                </c:pt>
                <c:pt idx="2">
                  <c:v>2.4581697996281848</c:v>
                </c:pt>
                <c:pt idx="3">
                  <c:v>2.597910958198546</c:v>
                </c:pt>
                <c:pt idx="4">
                  <c:v>2.7009209089598141</c:v>
                </c:pt>
                <c:pt idx="5">
                  <c:v>2.688881557241829</c:v>
                </c:pt>
                <c:pt idx="6">
                  <c:v>2.5303841293649931</c:v>
                </c:pt>
                <c:pt idx="7">
                  <c:v>2.6811764826322415</c:v>
                </c:pt>
                <c:pt idx="8">
                  <c:v>3.4080680795352203</c:v>
                </c:pt>
                <c:pt idx="9">
                  <c:v>3.6827369781250896</c:v>
                </c:pt>
                <c:pt idx="10">
                  <c:v>2.9882986455912475</c:v>
                </c:pt>
                <c:pt idx="11">
                  <c:v>3.0338889682329118</c:v>
                </c:pt>
                <c:pt idx="12">
                  <c:v>3.4412955465587203</c:v>
                </c:pt>
                <c:pt idx="13">
                  <c:v>3.9393939393939537</c:v>
                </c:pt>
                <c:pt idx="14">
                  <c:v>4.1330645161290258</c:v>
                </c:pt>
                <c:pt idx="15">
                  <c:v>3.8152610441767099</c:v>
                </c:pt>
                <c:pt idx="16">
                  <c:v>3.9117352056168508</c:v>
                </c:pt>
                <c:pt idx="17">
                  <c:v>4.2168674698795261</c:v>
                </c:pt>
                <c:pt idx="18">
                  <c:v>4.5090180360721543</c:v>
                </c:pt>
                <c:pt idx="19">
                  <c:v>4.6859421734795736</c:v>
                </c:pt>
                <c:pt idx="20">
                  <c:v>3.7586547972304762</c:v>
                </c:pt>
                <c:pt idx="21">
                  <c:v>3.5608308605341366</c:v>
                </c:pt>
                <c:pt idx="22">
                  <c:v>4.1749502982107334</c:v>
                </c:pt>
                <c:pt idx="23">
                  <c:v>4.1584158415841621</c:v>
                </c:pt>
                <c:pt idx="24">
                  <c:v>3.3463796477495089</c:v>
                </c:pt>
                <c:pt idx="25">
                  <c:v>3.0320699708454635</c:v>
                </c:pt>
                <c:pt idx="26">
                  <c:v>2.6621490803484971</c:v>
                </c:pt>
                <c:pt idx="27">
                  <c:v>2.5531914893617058</c:v>
                </c:pt>
                <c:pt idx="28">
                  <c:v>2.5386100386100452</c:v>
                </c:pt>
                <c:pt idx="29">
                  <c:v>2.1965317919075078</c:v>
                </c:pt>
                <c:pt idx="30">
                  <c:v>1.4765100671140896</c:v>
                </c:pt>
                <c:pt idx="31">
                  <c:v>1.2666666666666604</c:v>
                </c:pt>
                <c:pt idx="32">
                  <c:v>2.0877025738798904</c:v>
                </c:pt>
                <c:pt idx="33">
                  <c:v>2.0916905444126055</c:v>
                </c:pt>
                <c:pt idx="34">
                  <c:v>1.6316793893129899</c:v>
                </c:pt>
                <c:pt idx="35">
                  <c:v>1.4258555133079831</c:v>
                </c:pt>
                <c:pt idx="36">
                  <c:v>1.6284794546487458</c:v>
                </c:pt>
                <c:pt idx="37">
                  <c:v>1.5846066779853007</c:v>
                </c:pt>
                <c:pt idx="38">
                  <c:v>1.4615747289014491</c:v>
                </c:pt>
                <c:pt idx="39">
                  <c:v>1.3296869105997811</c:v>
                </c:pt>
                <c:pt idx="40">
                  <c:v>1.1484514732184925</c:v>
                </c:pt>
                <c:pt idx="41">
                  <c:v>1.1689291101055765</c:v>
                </c:pt>
                <c:pt idx="42">
                  <c:v>1.6156462585033893</c:v>
                </c:pt>
                <c:pt idx="43">
                  <c:v>1.5047493651838773</c:v>
                </c:pt>
                <c:pt idx="44">
                  <c:v>0.98048370529459916</c:v>
                </c:pt>
                <c:pt idx="45">
                  <c:v>0.86069791374310256</c:v>
                </c:pt>
                <c:pt idx="46">
                  <c:v>1.2017650924795786</c:v>
                </c:pt>
                <c:pt idx="47">
                  <c:v>1.1433926897844504</c:v>
                </c:pt>
                <c:pt idx="48">
                  <c:v>1.0806782187441799</c:v>
                </c:pt>
                <c:pt idx="49">
                  <c:v>1.0120705663881235</c:v>
                </c:pt>
                <c:pt idx="50">
                  <c:v>1.2918215613382911</c:v>
                </c:pt>
                <c:pt idx="51">
                  <c:v>1.4983713355048778</c:v>
                </c:pt>
                <c:pt idx="52">
                  <c:v>1.6658911121451681</c:v>
                </c:pt>
                <c:pt idx="53">
                  <c:v>1.6585911293328426</c:v>
                </c:pt>
                <c:pt idx="54">
                  <c:v>1.58995815899583</c:v>
                </c:pt>
                <c:pt idx="55">
                  <c:v>1.4083202075419132</c:v>
                </c:pt>
                <c:pt idx="56">
                  <c:v>1.1466617347882346</c:v>
                </c:pt>
                <c:pt idx="57">
                  <c:v>1.1501715981819816</c:v>
                </c:pt>
                <c:pt idx="58">
                  <c:v>0.96483903887187861</c:v>
                </c:pt>
                <c:pt idx="59">
                  <c:v>0.83395107487027609</c:v>
                </c:pt>
                <c:pt idx="60">
                  <c:v>0.80184331797235053</c:v>
                </c:pt>
                <c:pt idx="61">
                  <c:v>0.51475319422740196</c:v>
                </c:pt>
                <c:pt idx="62">
                  <c:v>0.35783099366915039</c:v>
                </c:pt>
                <c:pt idx="63">
                  <c:v>0.38510911424904926</c:v>
                </c:pt>
                <c:pt idx="64">
                  <c:v>0.53094104723543367</c:v>
                </c:pt>
                <c:pt idx="65">
                  <c:v>0.67827681026582098</c:v>
                </c:pt>
                <c:pt idx="66">
                  <c:v>0.71389346512904517</c:v>
                </c:pt>
                <c:pt idx="67">
                  <c:v>0.70351758793969488</c:v>
                </c:pt>
                <c:pt idx="68">
                  <c:v>0.60340098738345116</c:v>
                </c:pt>
                <c:pt idx="69">
                  <c:v>0.91701054562127737</c:v>
                </c:pt>
                <c:pt idx="70">
                  <c:v>1.001562069282369</c:v>
                </c:pt>
                <c:pt idx="71">
                  <c:v>1.2773387244991774</c:v>
                </c:pt>
                <c:pt idx="72">
                  <c:v>0.81375148578219925</c:v>
                </c:pt>
                <c:pt idx="73">
                  <c:v>1.2894375857338991</c:v>
                </c:pt>
                <c:pt idx="74">
                  <c:v>0.98738343390016858</c:v>
                </c:pt>
                <c:pt idx="75">
                  <c:v>1.0321519912312782</c:v>
                </c:pt>
                <c:pt idx="76">
                  <c:v>0.76488799854308454</c:v>
                </c:pt>
                <c:pt idx="77">
                  <c:v>0.75564457392571782</c:v>
                </c:pt>
                <c:pt idx="78">
                  <c:v>0.70883315158123406</c:v>
                </c:pt>
                <c:pt idx="79">
                  <c:v>0.39920159680637557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0359424"/>
        <c:axId val="170365312"/>
      </c:lineChart>
      <c:lineChart>
        <c:grouping val="standard"/>
        <c:varyColors val="0"/>
        <c:ser>
          <c:idx val="1"/>
          <c:order val="1"/>
          <c:tx>
            <c:strRef>
              <c:f>Sheet2!$AA$1</c:f>
              <c:strCache>
                <c:ptCount val="1"/>
                <c:pt idx="0">
                  <c:v>두바이유 가격 등락률(월말 종가 기준, 전년동월대비, 우축)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Sheet2!$Y$2:$Y$82</c:f>
              <c:numCache>
                <c:formatCode>General</c:formatCode>
                <c:ptCount val="81"/>
                <c:pt idx="0">
                  <c:v>2010</c:v>
                </c:pt>
                <c:pt idx="12">
                  <c:v>2011</c:v>
                </c:pt>
                <c:pt idx="24">
                  <c:v>2012</c:v>
                </c:pt>
                <c:pt idx="36">
                  <c:v>2013</c:v>
                </c:pt>
                <c:pt idx="48">
                  <c:v>2014</c:v>
                </c:pt>
                <c:pt idx="60">
                  <c:v>2015</c:v>
                </c:pt>
                <c:pt idx="72">
                  <c:v>2016</c:v>
                </c:pt>
              </c:numCache>
            </c:numRef>
          </c:cat>
          <c:val>
            <c:numRef>
              <c:f>Sheet2!$AA$2:$AA$82</c:f>
              <c:numCache>
                <c:formatCode>General</c:formatCode>
                <c:ptCount val="81"/>
                <c:pt idx="0">
                  <c:v>74.05810258738083</c:v>
                </c:pt>
                <c:pt idx="1">
                  <c:v>70.685249709639962</c:v>
                </c:pt>
                <c:pt idx="2">
                  <c:v>69.131481076350923</c:v>
                </c:pt>
                <c:pt idx="3">
                  <c:v>66.979624450659216</c:v>
                </c:pt>
                <c:pt idx="4">
                  <c:v>32.467082467082456</c:v>
                </c:pt>
                <c:pt idx="5">
                  <c:v>6.8601964182553488</c:v>
                </c:pt>
                <c:pt idx="6">
                  <c:v>11.850023144576438</c:v>
                </c:pt>
                <c:pt idx="7">
                  <c:v>3.8256726457399193</c:v>
                </c:pt>
                <c:pt idx="8">
                  <c:v>11.058545239503248</c:v>
                </c:pt>
                <c:pt idx="9">
                  <c:v>9.6650717703349098</c:v>
                </c:pt>
                <c:pt idx="10">
                  <c:v>7.6715149954949213</c:v>
                </c:pt>
                <c:pt idx="11">
                  <c:v>18.072129408644912</c:v>
                </c:pt>
                <c:pt idx="12">
                  <c:v>20.641543877950184</c:v>
                </c:pt>
                <c:pt idx="13">
                  <c:v>36.418072945019041</c:v>
                </c:pt>
                <c:pt idx="14">
                  <c:v>40.615703013840367</c:v>
                </c:pt>
                <c:pt idx="15">
                  <c:v>43.53391554013637</c:v>
                </c:pt>
                <c:pt idx="16">
                  <c:v>44.533089196965747</c:v>
                </c:pt>
                <c:pt idx="17">
                  <c:v>45.654818218678209</c:v>
                </c:pt>
                <c:pt idx="18">
                  <c:v>51.731273279072987</c:v>
                </c:pt>
                <c:pt idx="19">
                  <c:v>41.787015791604802</c:v>
                </c:pt>
                <c:pt idx="20">
                  <c:v>31.309904153354616</c:v>
                </c:pt>
                <c:pt idx="21">
                  <c:v>29.581151832460726</c:v>
                </c:pt>
                <c:pt idx="22">
                  <c:v>30.304841601912713</c:v>
                </c:pt>
                <c:pt idx="23">
                  <c:v>17.271195957327357</c:v>
                </c:pt>
                <c:pt idx="24">
                  <c:v>17.488110678772163</c:v>
                </c:pt>
                <c:pt idx="25">
                  <c:v>19.203910614525132</c:v>
                </c:pt>
                <c:pt idx="26">
                  <c:v>10.164658265109017</c:v>
                </c:pt>
                <c:pt idx="27">
                  <c:v>-2.2337056176029435</c:v>
                </c:pt>
                <c:pt idx="28">
                  <c:v>-2.8956655506289009</c:v>
                </c:pt>
                <c:pt idx="29">
                  <c:v>-10.921406699452529</c:v>
                </c:pt>
                <c:pt idx="30">
                  <c:v>-9.8645331393762969</c:v>
                </c:pt>
                <c:pt idx="31">
                  <c:v>6.4064731080437864</c:v>
                </c:pt>
                <c:pt idx="32">
                  <c:v>10.898215733982152</c:v>
                </c:pt>
                <c:pt idx="33">
                  <c:v>4.77152477152476</c:v>
                </c:pt>
                <c:pt idx="34">
                  <c:v>-1.0275229357798232</c:v>
                </c:pt>
                <c:pt idx="35">
                  <c:v>1.3884898975390136</c:v>
                </c:pt>
                <c:pt idx="36">
                  <c:v>-0.70837166513338934</c:v>
                </c:pt>
                <c:pt idx="37">
                  <c:v>-7.0298769771528935</c:v>
                </c:pt>
                <c:pt idx="38">
                  <c:v>-10.354041416165671</c:v>
                </c:pt>
                <c:pt idx="39">
                  <c:v>-13.324808184143222</c:v>
                </c:pt>
                <c:pt idx="40">
                  <c:v>-8.9646817631162108</c:v>
                </c:pt>
                <c:pt idx="41">
                  <c:v>3.0729166666666696</c:v>
                </c:pt>
                <c:pt idx="42">
                  <c:v>4.4179947548920628</c:v>
                </c:pt>
                <c:pt idx="43">
                  <c:v>-2.4870280908928288</c:v>
                </c:pt>
                <c:pt idx="44">
                  <c:v>-1.0238595849712095</c:v>
                </c:pt>
                <c:pt idx="45">
                  <c:v>-2.0934716738591486</c:v>
                </c:pt>
                <c:pt idx="46">
                  <c:v>-1.5850945494994328</c:v>
                </c:pt>
                <c:pt idx="47">
                  <c:v>1.3789195315451641</c:v>
                </c:pt>
                <c:pt idx="48">
                  <c:v>-4.8086722875938186</c:v>
                </c:pt>
                <c:pt idx="49">
                  <c:v>-5.0769646232784238</c:v>
                </c:pt>
                <c:pt idx="50">
                  <c:v>-2.747764530551422</c:v>
                </c:pt>
                <c:pt idx="51">
                  <c:v>2.5966361758630763</c:v>
                </c:pt>
                <c:pt idx="52">
                  <c:v>7.9434947282219337</c:v>
                </c:pt>
                <c:pt idx="53">
                  <c:v>9.5502779181404698</c:v>
                </c:pt>
                <c:pt idx="54">
                  <c:v>0.82109737248841075</c:v>
                </c:pt>
                <c:pt idx="55">
                  <c:v>-6.9266055045871582</c:v>
                </c:pt>
                <c:pt idx="56">
                  <c:v>-13.937378775284003</c:v>
                </c:pt>
                <c:pt idx="57">
                  <c:v>-21.860639594860732</c:v>
                </c:pt>
                <c:pt idx="58">
                  <c:v>-36.545163417161156</c:v>
                </c:pt>
                <c:pt idx="59">
                  <c:v>-44.000372647661635</c:v>
                </c:pt>
                <c:pt idx="60">
                  <c:v>-54.487054701187468</c:v>
                </c:pt>
                <c:pt idx="61">
                  <c:v>-43.138928402086293</c:v>
                </c:pt>
                <c:pt idx="62">
                  <c:v>-48.548989560386936</c:v>
                </c:pt>
                <c:pt idx="63">
                  <c:v>-38.414341865592952</c:v>
                </c:pt>
                <c:pt idx="64">
                  <c:v>-39.525841631104782</c:v>
                </c:pt>
                <c:pt idx="65">
                  <c:v>-42.269372693726936</c:v>
                </c:pt>
                <c:pt idx="66">
                  <c:v>-49.93772156750024</c:v>
                </c:pt>
                <c:pt idx="67">
                  <c:v>-48.053228191227205</c:v>
                </c:pt>
                <c:pt idx="68">
                  <c:v>-50.998068254990351</c:v>
                </c:pt>
                <c:pt idx="69">
                  <c:v>-43.915026404224676</c:v>
                </c:pt>
                <c:pt idx="70">
                  <c:v>-39.617040225619718</c:v>
                </c:pt>
                <c:pt idx="71">
                  <c:v>-42.45549825320245</c:v>
                </c:pt>
                <c:pt idx="72">
                  <c:v>-32.207014542343885</c:v>
                </c:pt>
                <c:pt idx="73">
                  <c:v>-45.813875917278182</c:v>
                </c:pt>
                <c:pt idx="74">
                  <c:v>-32.3343261355175</c:v>
                </c:pt>
                <c:pt idx="75">
                  <c:v>-31.615815691158154</c:v>
                </c:pt>
                <c:pt idx="76">
                  <c:v>-27.787360827975547</c:v>
                </c:pt>
                <c:pt idx="77">
                  <c:v>-27.644614892937035</c:v>
                </c:pt>
                <c:pt idx="78">
                  <c:v>-23.119617224880386</c:v>
                </c:pt>
                <c:pt idx="79">
                  <c:v>-17.210626185958255</c:v>
                </c:pt>
                <c:pt idx="80">
                  <c:v>2.4967148488830526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0368384"/>
        <c:axId val="170366848"/>
      </c:lineChart>
      <c:catAx>
        <c:axId val="1703594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defRPr>
            </a:pPr>
            <a:endParaRPr lang="ko-KR"/>
          </a:p>
        </c:txPr>
        <c:crossAx val="170365312"/>
        <c:crosses val="autoZero"/>
        <c:auto val="1"/>
        <c:lblAlgn val="ctr"/>
        <c:lblOffset val="100"/>
        <c:noMultiLvlLbl val="0"/>
      </c:catAx>
      <c:valAx>
        <c:axId val="17036531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crossAx val="170359424"/>
        <c:crosses val="autoZero"/>
        <c:crossBetween val="between"/>
      </c:valAx>
      <c:valAx>
        <c:axId val="170366848"/>
        <c:scaling>
          <c:orientation val="minMax"/>
          <c:max val="80"/>
          <c:min val="-60"/>
        </c:scaling>
        <c:delete val="0"/>
        <c:axPos val="r"/>
        <c:numFmt formatCode="General" sourceLinked="1"/>
        <c:majorTickMark val="out"/>
        <c:minorTickMark val="none"/>
        <c:tickLblPos val="nextTo"/>
        <c:crossAx val="170368384"/>
        <c:crosses val="max"/>
        <c:crossBetween val="between"/>
      </c:valAx>
      <c:catAx>
        <c:axId val="17036838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70366848"/>
        <c:crosses val="autoZero"/>
        <c:auto val="1"/>
        <c:lblAlgn val="ctr"/>
        <c:lblOffset val="100"/>
        <c:noMultiLvlLbl val="0"/>
      </c:catAx>
      <c:sp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ln>
          <a:solidFill>
            <a:schemeClr val="tx1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txPr>
        <a:bodyPr/>
        <a:lstStyle/>
        <a:p>
          <a:pPr>
            <a:defRPr sz="1600"/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>
          <a:latin typeface="Times New Roman" panose="02020603050405020304" pitchFamily="18" charset="0"/>
          <a:ea typeface="HY견고딕" panose="02030600000101010101" pitchFamily="18" charset="-127"/>
          <a:cs typeface="Times New Roman" panose="02020603050405020304" pitchFamily="18" charset="0"/>
        </a:defRPr>
      </a:pPr>
      <a:endParaRPr lang="ko-K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97C5DC-0CAF-4E8F-9165-EC78B4D93381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AC0AD6-943D-4133-B093-BEF23C6C5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85274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7" y="0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887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35" tIns="46067" rIns="92135" bIns="460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35" tIns="46067" rIns="92135" bIns="4606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7" y="9440646"/>
            <a:ext cx="2949787" cy="496967"/>
          </a:xfrm>
          <a:prstGeom prst="rect">
            <a:avLst/>
          </a:prstGeom>
        </p:spPr>
        <p:txBody>
          <a:bodyPr vert="horz" lIns="92135" tIns="46067" rIns="92135" bIns="46067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800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224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834E9-B71A-46B9-B171-DF87347632A6}" type="datetimeFigureOut">
              <a:rPr lang="ko-KR" altLang="en-US" smtClean="0"/>
              <a:t>2016-10-04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09967" y="2537609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1066402" y="4005064"/>
            <a:ext cx="7174404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388154" y="2636912"/>
            <a:ext cx="33890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400" dirty="0" smtClean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 회 의 원</a:t>
            </a:r>
            <a:endParaRPr lang="en-US" altLang="ko-KR" sz="4400" dirty="0" smtClean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800" b="1" dirty="0" smtClean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3200" b="1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국회\SAENURI_color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76672"/>
            <a:ext cx="1288941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2016 </a:t>
            </a:r>
            <a:r>
              <a:rPr lang="ko-KR" altLang="en-US" sz="4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한국은행</a:t>
            </a:r>
            <a:r>
              <a:rPr lang="ko-KR" altLang="en-US" sz="4000" dirty="0" smtClean="0">
                <a:solidFill>
                  <a:srgbClr val="A90B0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국정감사</a:t>
            </a:r>
            <a:endParaRPr lang="en-US" altLang="ko-KR" sz="40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740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미국 금리인상에 따른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대비철저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8082" y="1447031"/>
            <a:ext cx="87904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美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FRB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의장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연내 금리인상 가능성 시사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(9.28)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  - 12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월 인상 확률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: 60%(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금리 선물시장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  - (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現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) 0.25~0.5% 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→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전망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) </a:t>
            </a:r>
            <a:r>
              <a:rPr lang="ko-KR" altLang="en-US" sz="2400" dirty="0" err="1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금년말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0.6%, </a:t>
            </a:r>
            <a:r>
              <a:rPr lang="ko-KR" altLang="en-US" sz="2400" dirty="0" err="1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내년말</a:t>
            </a:r>
            <a:r>
              <a:rPr lang="ko-KR" altLang="en-US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1.1%</a:t>
            </a:r>
          </a:p>
          <a:p>
            <a:pPr algn="just">
              <a:lnSpc>
                <a:spcPct val="150000"/>
              </a:lnSpc>
            </a:pPr>
            <a:endParaRPr lang="en-US" altLang="ko-KR" sz="2400" dirty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lvl="0"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’13</a:t>
            </a:r>
            <a:r>
              <a:rPr lang="ko-KR" altLang="en-US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년 </a:t>
            </a:r>
            <a:r>
              <a:rPr lang="en-US" altLang="ko-KR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ko-KR" altLang="en-US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Taper Tantrum(</a:t>
            </a:r>
            <a:r>
              <a:rPr lang="ko-KR" altLang="en-US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긴축경련</a:t>
            </a:r>
            <a:r>
              <a:rPr lang="en-US" altLang="ko-KR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) </a:t>
            </a:r>
            <a:r>
              <a:rPr lang="ko-KR" altLang="en-US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시기</a:t>
            </a:r>
            <a:r>
              <a:rPr lang="en-US" altLang="ko-KR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’15</a:t>
            </a:r>
            <a:r>
              <a:rPr lang="ko-KR" altLang="en-US" sz="2400" spc="-1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년말</a:t>
            </a:r>
            <a:r>
              <a:rPr lang="ko-KR" altLang="en-US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25bp</a:t>
            </a:r>
            <a:r>
              <a:rPr lang="ko-KR" altLang="en-US" sz="2400" spc="-1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인상 시기</a:t>
            </a:r>
            <a:endParaRPr lang="en-US" altLang="ko-KR" sz="2400" spc="-100" dirty="0" smtClean="0">
              <a:solidFill>
                <a:prstClr val="black"/>
              </a:solidFill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     </a:t>
            </a:r>
            <a:r>
              <a:rPr lang="ko-KR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→ 신흥국 대규모 자본유출</a:t>
            </a:r>
            <a:r>
              <a:rPr lang="en-US" altLang="ko-KR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통화가치급락</a:t>
            </a:r>
            <a:r>
              <a:rPr lang="en-US" altLang="ko-KR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증시급락 등</a:t>
            </a:r>
            <a:endParaRPr lang="en-US" altLang="ko-KR" sz="2400" dirty="0" smtClean="0">
              <a:solidFill>
                <a:prstClr val="black"/>
              </a:solidFill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lvl="0"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2400" dirty="0">
              <a:solidFill>
                <a:prstClr val="black"/>
              </a:solidFill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  <a:p>
            <a:pPr lvl="0"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미국 금리인상에 다양한 대비책 마련</a:t>
            </a:r>
            <a:r>
              <a:rPr lang="en-US" altLang="ko-KR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, </a:t>
            </a:r>
            <a:r>
              <a:rPr lang="ko-KR" alt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점검 필요</a:t>
            </a:r>
            <a:endParaRPr lang="en-US" altLang="ko-KR" sz="2400" dirty="0" smtClean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9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한국은행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ECOS</a:t>
            </a:r>
            <a:endParaRPr lang="ko-KR" altLang="en-US" sz="1600" dirty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가계부채 증가세 대응 강화 필요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8082" y="1340768"/>
            <a:ext cx="879045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가계신용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증가율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(%,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전년동기비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한은</a:t>
            </a:r>
            <a:r>
              <a:rPr lang="en-US" altLang="ko-KR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):</a:t>
            </a:r>
          </a:p>
          <a:p>
            <a:pPr algn="just">
              <a:lnSpc>
                <a:spcPct val="150000"/>
              </a:lnSpc>
            </a:pP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(13)5.7%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(14)6.5%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(15)10.9%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(16.1Q)11.4%</a:t>
            </a:r>
            <a:r>
              <a:rPr lang="ko-KR" altLang="en-US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</a:t>
            </a:r>
            <a:r>
              <a:rPr lang="en-US" altLang="ko-KR" sz="20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(16.2Q)11.1%</a:t>
            </a:r>
            <a:endParaRPr lang="en-US" altLang="ko-KR" sz="2000" spc="-1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가계신용 증가율 변화 추이</a:t>
            </a:r>
            <a:endParaRPr lang="en-US" altLang="ko-KR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24" name="차트 2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0881123"/>
              </p:ext>
            </p:extLst>
          </p:nvPr>
        </p:nvGraphicFramePr>
        <p:xfrm>
          <a:off x="328910" y="2956594"/>
          <a:ext cx="8552139" cy="3446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5" name="직선 연결선 24"/>
          <p:cNvCxnSpPr/>
          <p:nvPr/>
        </p:nvCxnSpPr>
        <p:spPr>
          <a:xfrm>
            <a:off x="2964964" y="3717032"/>
            <a:ext cx="0" cy="2371690"/>
          </a:xfrm>
          <a:prstGeom prst="line">
            <a:avLst/>
          </a:prstGeom>
          <a:ln>
            <a:solidFill>
              <a:sysClr val="windowText" lastClr="0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320368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2006.4Q 11.8%</a:t>
            </a:r>
            <a:endParaRPr lang="ko-KR" altLang="en-US" b="1" dirty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8388424" y="3717032"/>
            <a:ext cx="0" cy="2341974"/>
          </a:xfrm>
          <a:prstGeom prst="line">
            <a:avLst/>
          </a:prstGeom>
          <a:ln>
            <a:solidFill>
              <a:sysClr val="windowText" lastClr="0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164288" y="32129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>
                <a:latin typeface="Times New Roman" panose="02020603050405020304" pitchFamily="18" charset="0"/>
                <a:ea typeface="HY견고딕" panose="02030600000101010101" pitchFamily="18" charset="-127"/>
                <a:cs typeface="Times New Roman" panose="02020603050405020304" pitchFamily="18" charset="0"/>
              </a:rPr>
              <a:t>2016.1Q 11.4%</a:t>
            </a:r>
            <a:endParaRPr lang="ko-KR" altLang="en-US" b="1" dirty="0">
              <a:latin typeface="Times New Roman" panose="02020603050405020304" pitchFamily="18" charset="0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21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「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가계부채총량제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」도입 필요성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,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한은 입장은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?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8082" y="1484784"/>
            <a:ext cx="8790459" cy="1284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한국은행법 제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28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통화신용정책에 관한 의결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21823" y="2271027"/>
            <a:ext cx="8519421" cy="34622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금융통화위원회는 통화신용정책에 관한 다음 각 호의 상항을 심의</a:t>
            </a:r>
            <a:r>
              <a:rPr lang="en-US" altLang="ko-KR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·</a:t>
            </a:r>
            <a:r>
              <a:rPr lang="ko-KR" altLang="en-US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의결한다</a:t>
            </a:r>
            <a:r>
              <a:rPr lang="en-US" altLang="ko-KR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40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18.</a:t>
            </a:r>
            <a:r>
              <a:rPr lang="ko-KR" altLang="en-US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극심한 통화팽창기</a:t>
            </a:r>
            <a:r>
              <a:rPr lang="en-US" altLang="ko-KR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(</a:t>
            </a:r>
            <a:r>
              <a:rPr lang="ko-KR" altLang="en-US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通貨膨脹期</a:t>
            </a:r>
            <a:r>
              <a:rPr lang="en-US" altLang="ko-KR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) </a:t>
            </a:r>
            <a:r>
              <a:rPr lang="ko-KR" altLang="en-US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등 국민경제상 절실한 </a:t>
            </a:r>
            <a:endParaRPr lang="en-US" altLang="ko-KR" sz="2400" dirty="0" smtClean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  </a:t>
            </a:r>
            <a:r>
              <a:rPr lang="ko-KR" altLang="en-US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경우 </a:t>
            </a:r>
            <a:r>
              <a:rPr lang="ko-KR" altLang="en-US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일정한 기간 내의 금융기관의 대출과 투자의 </a:t>
            </a:r>
            <a:r>
              <a:rPr lang="ko-KR" altLang="en-US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최고</a:t>
            </a:r>
            <a:endParaRPr lang="en-US" altLang="ko-KR" sz="2400" dirty="0" smtClean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     </a:t>
            </a:r>
            <a:r>
              <a:rPr lang="ko-KR" altLang="en-US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한도 </a:t>
            </a:r>
            <a:r>
              <a:rPr lang="ko-KR" altLang="en-US" sz="2400" dirty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또는 분야별 최고한도의 </a:t>
            </a:r>
            <a:r>
              <a:rPr lang="ko-KR" altLang="en-US" sz="2400" dirty="0" smtClean="0">
                <a:solidFill>
                  <a:schemeClr val="tx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제한</a:t>
            </a:r>
            <a:endParaRPr lang="ko-KR" altLang="en-US" sz="2400" dirty="0">
              <a:solidFill>
                <a:schemeClr val="tx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258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※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참고 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과거 일본의 </a:t>
            </a:r>
            <a:r>
              <a:rPr lang="ko-KR" alt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총량제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시행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(’90.3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월</a:t>
            </a:r>
            <a:r>
              <a:rPr lang="en-US" altLang="ko-KR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) </a:t>
            </a:r>
            <a:r>
              <a:rPr lang="ko-KR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사례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8082" y="1435998"/>
            <a:ext cx="879045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부동산 대출 급증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부동산 가격 폭등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2800" spc="-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금융기관의 부동산업 대출 증가율을 총 대출 증가율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이내로 제한 조치 시행</a:t>
            </a:r>
            <a:endParaRPr lang="en-US" altLang="ko-KR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   *</a:t>
            </a:r>
            <a:r>
              <a:rPr lang="ko-KR" altLang="en-US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시행관련 특이사항 </a:t>
            </a: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latin typeface="HY견명조" panose="02030600000101010101" pitchFamily="18" charset="-127"/>
                <a:ea typeface="HY견명조" panose="02030600000101010101" pitchFamily="18" charset="-127"/>
              </a:rPr>
              <a:t> </a:t>
            </a: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    </a:t>
            </a:r>
            <a:r>
              <a:rPr lang="ko-KR" altLang="en-US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일본은행 통화정책 긴축기조와 맞물려 부동산 가격 급락</a:t>
            </a:r>
            <a:endParaRPr lang="en-US" altLang="ko-KR" sz="2400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      </a:t>
            </a:r>
            <a:endParaRPr lang="en-US" altLang="ko-KR" sz="2400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 &lt;&lt;</a:t>
            </a:r>
            <a:r>
              <a:rPr lang="ko-KR" altLang="en-US" sz="2400" dirty="0" err="1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총량제</a:t>
            </a:r>
            <a:r>
              <a:rPr lang="ko-KR" altLang="en-US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실시를 주장하는 경제전문가</a:t>
            </a: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&gt;&gt;</a:t>
            </a:r>
          </a:p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  →우리나라</a:t>
            </a: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,</a:t>
            </a:r>
            <a:r>
              <a:rPr lang="ko-KR" altLang="en-US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 통화정책 완화기조 지속 전망</a:t>
            </a:r>
            <a:r>
              <a:rPr lang="en-US" altLang="ko-KR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, </a:t>
            </a:r>
            <a:r>
              <a:rPr lang="ko-KR" altLang="en-US" sz="2400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일본과는 다를 것</a:t>
            </a:r>
            <a:endParaRPr lang="en-US" altLang="ko-KR" sz="2400" dirty="0" smtClean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13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8082" y="1268760"/>
            <a:ext cx="879045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b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저성장</a:t>
            </a:r>
            <a:r>
              <a:rPr lang="en-US" altLang="ko-KR" sz="4800" b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4800" b="1" spc="-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저고용</a:t>
            </a:r>
            <a:r>
              <a:rPr lang="en-US" altLang="ko-KR" sz="4800" b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4800" b="1" spc="-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저물가 장기화</a:t>
            </a:r>
            <a:endParaRPr lang="en-US" altLang="ko-KR" sz="4800" b="1" spc="-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뉴노멀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시대에 </a:t>
            </a:r>
            <a:r>
              <a:rPr lang="ko-KR" altLang="en-US" sz="36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걸맞는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거시정책조합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요구</a:t>
            </a:r>
            <a:endParaRPr lang="en-US" altLang="ko-KR" sz="3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en-US" altLang="ko-KR" sz="3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구조개혁 </a:t>
            </a:r>
            <a:r>
              <a:rPr lang="en-US" altLang="ko-KR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규제개혁 필요</a:t>
            </a:r>
            <a:endParaRPr lang="en-US" altLang="ko-KR" sz="3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" name="덧셈 기호 3"/>
          <p:cNvSpPr/>
          <p:nvPr/>
        </p:nvSpPr>
        <p:spPr>
          <a:xfrm>
            <a:off x="4141082" y="4022268"/>
            <a:ext cx="862966" cy="774884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아래쪽 화살표 5"/>
          <p:cNvSpPr/>
          <p:nvPr/>
        </p:nvSpPr>
        <p:spPr>
          <a:xfrm>
            <a:off x="4117092" y="2492896"/>
            <a:ext cx="886956" cy="576064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08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8082" y="764704"/>
            <a:ext cx="8790459" cy="5336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ctr">
              <a:lnSpc>
                <a:spcPct val="150000"/>
              </a:lnSpc>
            </a:pPr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거시정책조합 </a:t>
            </a: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통화</a:t>
            </a:r>
            <a:r>
              <a:rPr lang="en-US" altLang="ko-K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재정</a:t>
            </a:r>
            <a:endParaRPr lang="en-US" altLang="ko-K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통화신용정책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(</a:t>
            </a:r>
            <a:r>
              <a:rPr lang="en-US" altLang="ko-KR" sz="3200" dirty="0" smtClean="0">
                <a:latin typeface="+mn-ea"/>
                <a:cs typeface="Times New Roman" panose="02020603050405020304" pitchFamily="18" charset="0"/>
              </a:rPr>
              <a:t>’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12)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3.25%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→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3200" dirty="0" smtClean="0">
                <a:latin typeface="+mn-ea"/>
                <a:cs typeface="Times New Roman" panose="02020603050405020304" pitchFamily="18" charset="0"/>
              </a:rPr>
              <a:t>’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16)</a:t>
            </a:r>
            <a:r>
              <a:rPr lang="en-US" altLang="ko-KR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1.25%</a:t>
            </a:r>
            <a:endParaRPr lang="en-US" altLang="ko-KR" sz="3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i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*2012.6</a:t>
            </a:r>
            <a:r>
              <a:rPr lang="ko-KR" altLang="en-US" sz="2400" i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 이후 </a:t>
            </a:r>
            <a:r>
              <a:rPr lang="en-US" altLang="ko-KR" sz="2400" i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0.25%p</a:t>
            </a:r>
            <a:r>
              <a:rPr lang="ko-KR" altLang="en-US" sz="2400" i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씩 </a:t>
            </a:r>
            <a:r>
              <a:rPr lang="en-US" altLang="ko-KR" sz="2400" i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400" i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차례에 걸쳐서 기준금리 인하</a:t>
            </a:r>
            <a:endParaRPr lang="en-US" altLang="ko-KR" sz="2400" i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endParaRPr lang="en-US" altLang="ko-KR" sz="105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indent="-457200" algn="just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재정정책 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건전성 유지하되 확장적으로 운용</a:t>
            </a:r>
            <a:endParaRPr lang="en-US" altLang="ko-KR" sz="3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4000" dirty="0" smtClean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※2017</a:t>
            </a:r>
            <a:r>
              <a:rPr lang="ko-KR" altLang="en-US" sz="4000" dirty="0" smtClean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정부예산안</a:t>
            </a:r>
            <a:r>
              <a:rPr lang="en-US" altLang="ko-KR" sz="4000" dirty="0" smtClean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4000" dirty="0" smtClean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증가율  </a:t>
            </a:r>
            <a:r>
              <a:rPr lang="en-US" altLang="ko-KR" sz="4000" dirty="0" smtClean="0">
                <a:solidFill>
                  <a:schemeClr val="tx2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3.7%</a:t>
            </a:r>
          </a:p>
          <a:p>
            <a:pPr algn="ctr">
              <a:lnSpc>
                <a:spcPct val="150000"/>
              </a:lnSpc>
            </a:pPr>
            <a:r>
              <a:rPr lang="ko-KR" altLang="en-US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확장적 </a:t>
            </a:r>
            <a:r>
              <a:rPr lang="en-US" altLang="ko-KR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 or 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긴축적</a:t>
            </a:r>
            <a:r>
              <a:rPr lang="en-US" altLang="ko-KR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 or </a:t>
            </a:r>
            <a:r>
              <a:rPr lang="ko-KR" altLang="en-US" sz="40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균형적</a:t>
            </a:r>
            <a:r>
              <a:rPr lang="en-US" altLang="ko-KR" sz="40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en-US" altLang="ko-KR" sz="40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4" name="Picture 2" descr="D:\국회\SAENURI_colo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직사각형 26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8" name="그룹 27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29" name="자유형 28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자유형 29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자유형 30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자유형 31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327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소비자물가조사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한국은행</a:t>
            </a:r>
            <a:endParaRPr lang="ko-KR" altLang="en-US" sz="1600" dirty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42" name="차트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443360"/>
              </p:ext>
            </p:extLst>
          </p:nvPr>
        </p:nvGraphicFramePr>
        <p:xfrm>
          <a:off x="-38100" y="1338611"/>
          <a:ext cx="9182100" cy="50642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>
            <a:off x="3970742" y="4322812"/>
            <a:ext cx="0" cy="1765910"/>
          </a:xfrm>
          <a:prstGeom prst="line">
            <a:avLst/>
          </a:prstGeom>
          <a:ln>
            <a:solidFill>
              <a:sysClr val="windowText" lastClr="00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449193"/>
            <a:ext cx="9153625" cy="83099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800" b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46</a:t>
            </a:r>
            <a:r>
              <a:rPr lang="ko-KR" altLang="en-US" sz="40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개월</a:t>
            </a:r>
            <a:r>
              <a:rPr lang="ko-KR" altLang="en-US" sz="40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연속 물가안정목표 하한선 미달 </a:t>
            </a:r>
            <a:endParaRPr lang="en-US" altLang="ko-KR" sz="3200" spc="-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cxnSp>
        <p:nvCxnSpPr>
          <p:cNvPr id="54" name="직선 연결선 53"/>
          <p:cNvCxnSpPr/>
          <p:nvPr/>
        </p:nvCxnSpPr>
        <p:spPr>
          <a:xfrm flipV="1">
            <a:off x="4283968" y="1867684"/>
            <a:ext cx="0" cy="41764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/>
          <p:nvPr/>
        </p:nvCxnSpPr>
        <p:spPr>
          <a:xfrm flipV="1">
            <a:off x="8088962" y="1867684"/>
            <a:ext cx="0" cy="41764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55"/>
          <p:cNvSpPr/>
          <p:nvPr/>
        </p:nvSpPr>
        <p:spPr>
          <a:xfrm>
            <a:off x="-21654" y="1434262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%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25468" y="5507940"/>
            <a:ext cx="149054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2012.10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933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통계청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소비자물가조사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),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국제금융센터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경제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·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금융지표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sz="1600" dirty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29" name="차트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980913"/>
              </p:ext>
            </p:extLst>
          </p:nvPr>
        </p:nvGraphicFramePr>
        <p:xfrm>
          <a:off x="-23252" y="1338610"/>
          <a:ext cx="9167252" cy="50124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직사각형 29"/>
          <p:cNvSpPr/>
          <p:nvPr/>
        </p:nvSpPr>
        <p:spPr>
          <a:xfrm>
            <a:off x="-21654" y="1484784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%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>
          <a:xfrm>
            <a:off x="8088962" y="1484784"/>
            <a:ext cx="1046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en-US" altLang="ko-KR" sz="1600" dirty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%</a:t>
            </a:r>
            <a:r>
              <a:rPr lang="en-US" altLang="ko-KR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  <p:sp>
        <p:nvSpPr>
          <p:cNvPr id="32" name="타원 31"/>
          <p:cNvSpPr/>
          <p:nvPr/>
        </p:nvSpPr>
        <p:spPr>
          <a:xfrm>
            <a:off x="7308304" y="3887206"/>
            <a:ext cx="1572746" cy="1990066"/>
          </a:xfrm>
          <a:prstGeom prst="ellipse">
            <a:avLst/>
          </a:prstGeom>
          <a:noFill/>
          <a:ln w="38100">
            <a:solidFill>
              <a:sysClr val="windowText" lastClr="0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35" name="자유형 34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자유형 3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자유형 3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7" name="Picture 2" descr="D:\국회\SAENURI_c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모서리가 둥근 직사각형 47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0" y="611977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유가 하락세 완화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 추세에도 소비자</a:t>
            </a:r>
            <a:r>
              <a:rPr lang="ko-KR" altLang="en-US" sz="3200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물가는 하락세 지속</a:t>
            </a:r>
            <a:endParaRPr lang="en-US" altLang="ko-KR" sz="3200" spc="-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19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0" y="497577"/>
            <a:ext cx="9153625" cy="707886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OECD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일부 선진국 </a:t>
            </a:r>
            <a:r>
              <a:rPr lang="en-US" altLang="ko-KR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중앙은행 역할로서 </a:t>
            </a:r>
            <a:r>
              <a:rPr lang="ko-KR" altLang="en-US" sz="4000" b="1" spc="-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고용</a:t>
            </a:r>
            <a:r>
              <a:rPr lang="ko-KR" altLang="en-US" sz="3200" spc="-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HY헤드라인M" panose="02030600000101010101" pitchFamily="18" charset="-127"/>
                <a:cs typeface="Times New Roman" panose="02020603050405020304" pitchFamily="18" charset="0"/>
              </a:rPr>
              <a:t>을 포함</a:t>
            </a:r>
            <a:endParaRPr lang="en-US" altLang="ko-KR" sz="3200" spc="-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HY헤드라인M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2725" y="6402814"/>
            <a:ext cx="86804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*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자료 </a:t>
            </a:r>
            <a:r>
              <a:rPr lang="en-US" altLang="ko-KR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: </a:t>
            </a:r>
            <a:r>
              <a:rPr lang="ko-KR" altLang="en-US" sz="1600" dirty="0" smtClean="0">
                <a:latin typeface="Times New Roman" panose="02020603050405020304" pitchFamily="18" charset="0"/>
                <a:ea typeface="HY중고딕" panose="02030600000101010101" pitchFamily="18" charset="-127"/>
                <a:cs typeface="Times New Roman" panose="02020603050405020304" pitchFamily="18" charset="0"/>
              </a:rPr>
              <a:t>한국은행 제출 자료</a:t>
            </a:r>
            <a:endParaRPr lang="ko-KR" altLang="en-US" sz="1600" dirty="0">
              <a:latin typeface="Times New Roman" panose="02020603050405020304" pitchFamily="18" charset="0"/>
              <a:ea typeface="HY중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12724" y="1424206"/>
            <a:ext cx="1838995" cy="72008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미국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182863" y="1424206"/>
            <a:ext cx="6710312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최대고용</a:t>
            </a:r>
            <a:r>
              <a:rPr lang="en-US" altLang="ko-KR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물가안정</a:t>
            </a:r>
            <a:r>
              <a:rPr lang="en-US" altLang="ko-KR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적정 장기 이자율을 목표로 함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13801" y="2288302"/>
            <a:ext cx="1838995" cy="72008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호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주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2182863" y="2288302"/>
            <a:ext cx="6711389" cy="7200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통화가치 안정</a:t>
            </a:r>
            <a:r>
              <a:rPr lang="en-US" altLang="ko-KR" sz="20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b="1" i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완전고용 유지</a:t>
            </a:r>
            <a:r>
              <a:rPr lang="en-US" altLang="ko-KR" sz="20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spc="-15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경제적 번영 및 복지 증진</a:t>
            </a:r>
            <a:endParaRPr lang="ko-KR" altLang="en-US" sz="2000" spc="-15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3" name="Picture 2" descr="D:\국회\SAENURI_c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253" y="6237312"/>
            <a:ext cx="864797" cy="53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직사각형 43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5" name="그룹 44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46" name="자유형 45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자유형 47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자유형 48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1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  <a:endParaRPr lang="ko-KR" altLang="en-US" sz="2000" b="1" dirty="0"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107504" y="3140968"/>
            <a:ext cx="892899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212029" y="3284984"/>
            <a:ext cx="1838995" cy="864096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영국</a:t>
            </a:r>
            <a:r>
              <a:rPr lang="en-US" altLang="ko-KR" sz="24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24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캐나다</a:t>
            </a:r>
            <a:r>
              <a:rPr lang="en-US" altLang="ko-KR" sz="2400" spc="-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sz="2400" spc="-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오스트리아 등</a:t>
            </a:r>
            <a:endParaRPr lang="ko-KR" altLang="en-US" sz="2400" spc="-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195736" y="3284984"/>
            <a:ext cx="6710312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성장</a:t>
            </a:r>
            <a:r>
              <a:rPr lang="en-US" altLang="ko-KR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고용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등도 고려</a:t>
            </a:r>
            <a:r>
              <a:rPr lang="en-US" altLang="ko-KR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정부의 경제정책 지원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5" name="아래쪽 화살표 54"/>
          <p:cNvSpPr/>
          <p:nvPr/>
        </p:nvSpPr>
        <p:spPr>
          <a:xfrm>
            <a:off x="671198" y="4293096"/>
            <a:ext cx="7777454" cy="504056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212028" y="4974282"/>
            <a:ext cx="8694019" cy="12630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한은법</a:t>
            </a:r>
            <a:r>
              <a:rPr lang="ko-KR" altLang="en-US" sz="3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개정 → </a:t>
            </a:r>
            <a:r>
              <a:rPr lang="ko-KR" alt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고용안정</a:t>
            </a:r>
            <a:r>
              <a:rPr lang="en-US" altLang="ko-KR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확대</a:t>
            </a:r>
            <a:r>
              <a:rPr lang="en-US" altLang="ko-KR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sz="3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추가</a:t>
            </a:r>
            <a:endParaRPr lang="en-US" altLang="ko-KR" sz="32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endParaRPr lang="en-US" altLang="ko-KR" sz="1000" dirty="0" smtClean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※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목적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), 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정부 정책과의 조화 등</a:t>
            </a:r>
            <a:r>
              <a:rPr lang="en-US" altLang="ko-KR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 포함</a:t>
            </a:r>
            <a:endParaRPr lang="ko-KR" altLang="en-US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0243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470</Words>
  <Application>Microsoft Office PowerPoint</Application>
  <PresentationFormat>화면 슬라이드 쇼(4:3)</PresentationFormat>
  <Paragraphs>94</Paragraphs>
  <Slides>10</Slides>
  <Notes>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28</cp:revision>
  <cp:lastPrinted>2016-10-03T15:14:04Z</cp:lastPrinted>
  <dcterms:created xsi:type="dcterms:W3CDTF">2016-10-03T02:11:38Z</dcterms:created>
  <dcterms:modified xsi:type="dcterms:W3CDTF">2016-10-03T15:17:05Z</dcterms:modified>
</cp:coreProperties>
</file>